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3pRkQA7PBYYOX8PpOlceg==" hashData="aCGwjU6xQ3awrfw3rbajP5L5FpsfqUk7RtBO+kp73uKlAR6UBSkTKIhkZwZIAPIdyUoOW2m5teEG8vVLXWYBx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4660"/>
  </p:normalViewPr>
  <p:slideViewPr>
    <p:cSldViewPr snapToGrid="0" showGuides="1">
      <p:cViewPr varScale="1">
        <p:scale>
          <a:sx n="43" d="100"/>
          <a:sy n="43" d="100"/>
        </p:scale>
        <p:origin x="126" y="7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05643E-4483-443E-A62C-C421EE0D1A74}" type="datetimeFigureOut">
              <a:rPr lang="fr-FR" smtClean="0"/>
              <a:t>13/10/2021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146F0E-E5EF-45D2-8A3C-D785869F5E3E}" type="slidenum">
              <a:rPr lang="fr-FR" smtClean="0"/>
              <a:t>‹N°›</a:t>
            </a:fld>
            <a:endParaRPr lang="fr-FR"/>
          </a:p>
        </p:txBody>
      </p:sp>
    </p:spTree>
    <p:extLst>
      <p:ext uri="{BB962C8B-B14F-4D97-AF65-F5344CB8AC3E}">
        <p14:creationId xmlns:p14="http://schemas.microsoft.com/office/powerpoint/2010/main" val="3411702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a:t>
            </a:fld>
            <a:endParaRPr lang="fr-FR"/>
          </a:p>
        </p:txBody>
      </p:sp>
    </p:spTree>
    <p:extLst>
      <p:ext uri="{BB962C8B-B14F-4D97-AF65-F5344CB8AC3E}">
        <p14:creationId xmlns:p14="http://schemas.microsoft.com/office/powerpoint/2010/main" val="1188844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2</a:t>
            </a:fld>
            <a:endParaRPr lang="fr-FR"/>
          </a:p>
        </p:txBody>
      </p:sp>
    </p:spTree>
    <p:extLst>
      <p:ext uri="{BB962C8B-B14F-4D97-AF65-F5344CB8AC3E}">
        <p14:creationId xmlns:p14="http://schemas.microsoft.com/office/powerpoint/2010/main" val="3447647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3</a:t>
            </a:fld>
            <a:endParaRPr lang="fr-FR"/>
          </a:p>
        </p:txBody>
      </p:sp>
    </p:spTree>
    <p:extLst>
      <p:ext uri="{BB962C8B-B14F-4D97-AF65-F5344CB8AC3E}">
        <p14:creationId xmlns:p14="http://schemas.microsoft.com/office/powerpoint/2010/main" val="17267257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4</a:t>
            </a:fld>
            <a:endParaRPr lang="fr-FR"/>
          </a:p>
        </p:txBody>
      </p:sp>
    </p:spTree>
    <p:extLst>
      <p:ext uri="{BB962C8B-B14F-4D97-AF65-F5344CB8AC3E}">
        <p14:creationId xmlns:p14="http://schemas.microsoft.com/office/powerpoint/2010/main" val="13821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5</a:t>
            </a:fld>
            <a:endParaRPr lang="fr-FR"/>
          </a:p>
        </p:txBody>
      </p:sp>
    </p:spTree>
    <p:extLst>
      <p:ext uri="{BB962C8B-B14F-4D97-AF65-F5344CB8AC3E}">
        <p14:creationId xmlns:p14="http://schemas.microsoft.com/office/powerpoint/2010/main" val="680006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6</a:t>
            </a:fld>
            <a:endParaRPr lang="fr-FR"/>
          </a:p>
        </p:txBody>
      </p:sp>
    </p:spTree>
    <p:extLst>
      <p:ext uri="{BB962C8B-B14F-4D97-AF65-F5344CB8AC3E}">
        <p14:creationId xmlns:p14="http://schemas.microsoft.com/office/powerpoint/2010/main" val="4061254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7</a:t>
            </a:fld>
            <a:endParaRPr lang="fr-FR"/>
          </a:p>
        </p:txBody>
      </p:sp>
    </p:spTree>
    <p:extLst>
      <p:ext uri="{BB962C8B-B14F-4D97-AF65-F5344CB8AC3E}">
        <p14:creationId xmlns:p14="http://schemas.microsoft.com/office/powerpoint/2010/main" val="1448884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8</a:t>
            </a:fld>
            <a:endParaRPr lang="fr-FR"/>
          </a:p>
        </p:txBody>
      </p:sp>
    </p:spTree>
    <p:extLst>
      <p:ext uri="{BB962C8B-B14F-4D97-AF65-F5344CB8AC3E}">
        <p14:creationId xmlns:p14="http://schemas.microsoft.com/office/powerpoint/2010/main" val="1795531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9</a:t>
            </a:fld>
            <a:endParaRPr lang="fr-FR"/>
          </a:p>
        </p:txBody>
      </p:sp>
    </p:spTree>
    <p:extLst>
      <p:ext uri="{BB962C8B-B14F-4D97-AF65-F5344CB8AC3E}">
        <p14:creationId xmlns:p14="http://schemas.microsoft.com/office/powerpoint/2010/main" val="588299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10</a:t>
            </a:fld>
            <a:endParaRPr lang="fr-FR"/>
          </a:p>
        </p:txBody>
      </p:sp>
    </p:spTree>
    <p:extLst>
      <p:ext uri="{BB962C8B-B14F-4D97-AF65-F5344CB8AC3E}">
        <p14:creationId xmlns:p14="http://schemas.microsoft.com/office/powerpoint/2010/main" val="361454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11</a:t>
            </a:fld>
            <a:endParaRPr lang="fr-FR"/>
          </a:p>
        </p:txBody>
      </p:sp>
    </p:spTree>
    <p:extLst>
      <p:ext uri="{BB962C8B-B14F-4D97-AF65-F5344CB8AC3E}">
        <p14:creationId xmlns:p14="http://schemas.microsoft.com/office/powerpoint/2010/main" val="3314301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12</a:t>
            </a:fld>
            <a:endParaRPr lang="fr-FR"/>
          </a:p>
        </p:txBody>
      </p:sp>
    </p:spTree>
    <p:extLst>
      <p:ext uri="{BB962C8B-B14F-4D97-AF65-F5344CB8AC3E}">
        <p14:creationId xmlns:p14="http://schemas.microsoft.com/office/powerpoint/2010/main" val="30583979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13</a:t>
            </a:fld>
            <a:endParaRPr lang="fr-FR"/>
          </a:p>
        </p:txBody>
      </p:sp>
    </p:spTree>
    <p:extLst>
      <p:ext uri="{BB962C8B-B14F-4D97-AF65-F5344CB8AC3E}">
        <p14:creationId xmlns:p14="http://schemas.microsoft.com/office/powerpoint/2010/main" val="3070524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14</a:t>
            </a:fld>
            <a:endParaRPr lang="fr-FR"/>
          </a:p>
        </p:txBody>
      </p:sp>
    </p:spTree>
    <p:extLst>
      <p:ext uri="{BB962C8B-B14F-4D97-AF65-F5344CB8AC3E}">
        <p14:creationId xmlns:p14="http://schemas.microsoft.com/office/powerpoint/2010/main" val="2762157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15</a:t>
            </a:fld>
            <a:endParaRPr lang="fr-FR"/>
          </a:p>
        </p:txBody>
      </p:sp>
    </p:spTree>
    <p:extLst>
      <p:ext uri="{BB962C8B-B14F-4D97-AF65-F5344CB8AC3E}">
        <p14:creationId xmlns:p14="http://schemas.microsoft.com/office/powerpoint/2010/main" val="21953080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16</a:t>
            </a:fld>
            <a:endParaRPr lang="fr-FR"/>
          </a:p>
        </p:txBody>
      </p:sp>
    </p:spTree>
    <p:extLst>
      <p:ext uri="{BB962C8B-B14F-4D97-AF65-F5344CB8AC3E}">
        <p14:creationId xmlns:p14="http://schemas.microsoft.com/office/powerpoint/2010/main" val="28009634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17</a:t>
            </a:fld>
            <a:endParaRPr lang="fr-FR"/>
          </a:p>
        </p:txBody>
      </p:sp>
    </p:spTree>
    <p:extLst>
      <p:ext uri="{BB962C8B-B14F-4D97-AF65-F5344CB8AC3E}">
        <p14:creationId xmlns:p14="http://schemas.microsoft.com/office/powerpoint/2010/main" val="13501431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B146F0E-E5EF-45D2-8A3C-D785869F5E3E}" type="slidenum">
              <a:rPr lang="fr-FR" smtClean="0"/>
              <a:t>18</a:t>
            </a:fld>
            <a:endParaRPr lang="fr-FR"/>
          </a:p>
        </p:txBody>
      </p:sp>
    </p:spTree>
    <p:extLst>
      <p:ext uri="{BB962C8B-B14F-4D97-AF65-F5344CB8AC3E}">
        <p14:creationId xmlns:p14="http://schemas.microsoft.com/office/powerpoint/2010/main" val="14115478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smtClean="0"/>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tx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r>
              <a:rPr lang="fr-FR" smtClean="0"/>
              <a:t>11/27/2018</a:t>
            </a:r>
            <a:endParaRPr lang="en-US" dirty="0"/>
          </a:p>
        </p:txBody>
      </p:sp>
      <p:sp>
        <p:nvSpPr>
          <p:cNvPr id="5" name="Footer Placeholder 4"/>
          <p:cNvSpPr>
            <a:spLocks noGrp="1"/>
          </p:cNvSpPr>
          <p:nvPr>
            <p:ph type="ftr" sz="quarter" idx="11"/>
          </p:nvPr>
        </p:nvSpPr>
        <p:spPr/>
        <p:txBody>
          <a:bodyPr/>
          <a:lstStyle/>
          <a:p>
            <a:r>
              <a:rPr lang="en-US" smtClean="0"/>
              <a:t>PPS Lande Décembre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r>
              <a:rPr lang="fr-FR" smtClean="0"/>
              <a:t>11/27/2018</a:t>
            </a:r>
            <a:endParaRPr lang="en-US" dirty="0"/>
          </a:p>
        </p:txBody>
      </p:sp>
      <p:sp>
        <p:nvSpPr>
          <p:cNvPr id="5" name="Footer Placeholder 4"/>
          <p:cNvSpPr>
            <a:spLocks noGrp="1"/>
          </p:cNvSpPr>
          <p:nvPr>
            <p:ph type="ftr" sz="quarter" idx="11"/>
          </p:nvPr>
        </p:nvSpPr>
        <p:spPr/>
        <p:txBody>
          <a:bodyPr/>
          <a:lstStyle/>
          <a:p>
            <a:r>
              <a:rPr lang="en-US" smtClean="0"/>
              <a:t>PPS Lande Décembre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smtClean="0"/>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tx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r>
              <a:rPr lang="fr-FR" smtClean="0"/>
              <a:t>11/27/2018</a:t>
            </a:r>
            <a:endParaRPr lang="en-US" dirty="0"/>
          </a:p>
        </p:txBody>
      </p:sp>
      <p:sp>
        <p:nvSpPr>
          <p:cNvPr id="5" name="Footer Placeholder 4"/>
          <p:cNvSpPr>
            <a:spLocks noGrp="1"/>
          </p:cNvSpPr>
          <p:nvPr>
            <p:ph type="ftr" sz="quarter" idx="11"/>
          </p:nvPr>
        </p:nvSpPr>
        <p:spPr/>
        <p:txBody>
          <a:bodyPr/>
          <a:lstStyle/>
          <a:p>
            <a:r>
              <a:rPr lang="en-US" smtClean="0"/>
              <a:t>PPS Lande Décembre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r>
              <a:rPr lang="fr-FR" smtClean="0"/>
              <a:t>11/27/2018</a:t>
            </a:r>
            <a:endParaRPr lang="en-US" dirty="0"/>
          </a:p>
        </p:txBody>
      </p:sp>
      <p:sp>
        <p:nvSpPr>
          <p:cNvPr id="8" name="Footer Placeholder 7"/>
          <p:cNvSpPr>
            <a:spLocks noGrp="1"/>
          </p:cNvSpPr>
          <p:nvPr>
            <p:ph type="ftr" sz="quarter" idx="11"/>
          </p:nvPr>
        </p:nvSpPr>
        <p:spPr/>
        <p:txBody>
          <a:bodyPr/>
          <a:lstStyle/>
          <a:p>
            <a:r>
              <a:rPr lang="en-US" smtClean="0"/>
              <a:t>PPS Lande Décembre 2018</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r>
              <a:rPr lang="fr-FR" smtClean="0"/>
              <a:t>11/27/2018</a:t>
            </a:r>
            <a:endParaRPr lang="en-US" dirty="0"/>
          </a:p>
        </p:txBody>
      </p:sp>
      <p:sp>
        <p:nvSpPr>
          <p:cNvPr id="4" name="Footer Placeholder 3"/>
          <p:cNvSpPr>
            <a:spLocks noGrp="1"/>
          </p:cNvSpPr>
          <p:nvPr>
            <p:ph type="ftr" sz="quarter" idx="11"/>
          </p:nvPr>
        </p:nvSpPr>
        <p:spPr/>
        <p:txBody>
          <a:bodyPr/>
          <a:lstStyle/>
          <a:p>
            <a:r>
              <a:rPr lang="en-US" smtClean="0"/>
              <a:t>PPS Lande Décembre 2018</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r>
              <a:rPr lang="fr-FR" smtClean="0"/>
              <a:t>11/27/2018</a:t>
            </a:r>
            <a:endParaRPr lang="en-US" dirty="0"/>
          </a:p>
        </p:txBody>
      </p:sp>
      <p:sp>
        <p:nvSpPr>
          <p:cNvPr id="3" name="Footer Placeholder 2"/>
          <p:cNvSpPr>
            <a:spLocks noGrp="1"/>
          </p:cNvSpPr>
          <p:nvPr>
            <p:ph type="ftr" sz="quarter" idx="11"/>
          </p:nvPr>
        </p:nvSpPr>
        <p:spPr/>
        <p:txBody>
          <a:bodyPr/>
          <a:lstStyle/>
          <a:p>
            <a:r>
              <a:rPr lang="en-US" smtClean="0"/>
              <a:t>PPS Lande Décembre 2018</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smtClean="0"/>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r>
              <a:rPr lang="fr-FR" smtClean="0"/>
              <a:t>11/27/2018</a:t>
            </a:r>
            <a:endParaRPr lang="en-US" dirty="0"/>
          </a:p>
        </p:txBody>
      </p:sp>
      <p:sp>
        <p:nvSpPr>
          <p:cNvPr id="6" name="Footer Placeholder 5"/>
          <p:cNvSpPr>
            <a:spLocks noGrp="1"/>
          </p:cNvSpPr>
          <p:nvPr>
            <p:ph type="ftr" sz="quarter" idx="11"/>
          </p:nvPr>
        </p:nvSpPr>
        <p:spPr/>
        <p:txBody>
          <a:bodyPr/>
          <a:lstStyle/>
          <a:p>
            <a:r>
              <a:rPr lang="en-US" smtClean="0"/>
              <a:t>PPS Lande Décembre 2018</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r>
              <a:rPr lang="fr-FR" smtClean="0"/>
              <a:t>11/27/2018</a:t>
            </a:r>
            <a:endParaRPr lang="en-US" dirty="0"/>
          </a:p>
        </p:txBody>
      </p:sp>
      <p:sp>
        <p:nvSpPr>
          <p:cNvPr id="4" name="Footer Placeholder 3"/>
          <p:cNvSpPr>
            <a:spLocks noGrp="1"/>
          </p:cNvSpPr>
          <p:nvPr>
            <p:ph type="ftr" sz="quarter" idx="11"/>
          </p:nvPr>
        </p:nvSpPr>
        <p:spPr/>
        <p:txBody>
          <a:bodyPr/>
          <a:lstStyle/>
          <a:p>
            <a:r>
              <a:rPr lang="en-US" smtClean="0"/>
              <a:t>PPS Lande Décembre 2018</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r>
              <a:rPr lang="fr-FR" smtClean="0"/>
              <a:t>11/27/2018</a:t>
            </a:r>
            <a:endParaRPr lang="en-US" dirty="0"/>
          </a:p>
        </p:txBody>
      </p:sp>
      <p:sp>
        <p:nvSpPr>
          <p:cNvPr id="4" name="Footer Placeholder 3"/>
          <p:cNvSpPr>
            <a:spLocks noGrp="1"/>
          </p:cNvSpPr>
          <p:nvPr>
            <p:ph type="ftr" sz="quarter" idx="11"/>
          </p:nvPr>
        </p:nvSpPr>
        <p:spPr/>
        <p:txBody>
          <a:bodyPr/>
          <a:lstStyle/>
          <a:p>
            <a:r>
              <a:rPr lang="en-US" smtClean="0"/>
              <a:t>PPS Lande Décembre 2018</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r>
              <a:rPr lang="fr-FR" smtClean="0"/>
              <a:t>11/27/2018</a:t>
            </a:r>
            <a:endParaRPr lang="en-US" dirty="0"/>
          </a:p>
        </p:txBody>
      </p:sp>
      <p:sp>
        <p:nvSpPr>
          <p:cNvPr id="5" name="Footer Placeholder 4"/>
          <p:cNvSpPr>
            <a:spLocks noGrp="1"/>
          </p:cNvSpPr>
          <p:nvPr>
            <p:ph type="ftr" sz="quarter" idx="11"/>
          </p:nvPr>
        </p:nvSpPr>
        <p:spPr/>
        <p:txBody>
          <a:bodyPr/>
          <a:lstStyle/>
          <a:p>
            <a:r>
              <a:rPr lang="en-US" smtClean="0"/>
              <a:t>PPS Lande Décembre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smtClean="0"/>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r>
              <a:rPr lang="fr-FR" smtClean="0"/>
              <a:t>11/27/2018</a:t>
            </a:r>
            <a:endParaRPr lang="en-US" dirty="0"/>
          </a:p>
        </p:txBody>
      </p:sp>
      <p:sp>
        <p:nvSpPr>
          <p:cNvPr id="5" name="Footer Placeholder 4"/>
          <p:cNvSpPr>
            <a:spLocks noGrp="1"/>
          </p:cNvSpPr>
          <p:nvPr>
            <p:ph type="ftr" sz="quarter" idx="11"/>
          </p:nvPr>
        </p:nvSpPr>
        <p:spPr/>
        <p:txBody>
          <a:bodyPr/>
          <a:lstStyle/>
          <a:p>
            <a:r>
              <a:rPr lang="en-US" smtClean="0"/>
              <a:t>PPS Lande Décembre 2018</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cstate="email">
            <a:alphaModFix amt="40000"/>
            <a:extLst>
              <a:ext uri="{28A0092B-C50C-407E-A947-70E740481C1C}">
                <a14:useLocalDpi xmlns:a14="http://schemas.microsoft.com/office/drawing/2010/main"/>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r>
              <a:rPr lang="fr-FR" smtClean="0"/>
              <a:t>11/27/2018</a:t>
            </a:r>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smtClean="0"/>
              <a:t>PPS Lande Décembre 2018</a:t>
            </a:r>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hf hdr="0"/>
  <p:txStyles>
    <p:titleStyle>
      <a:lvl1pPr algn="ctr" defTabSz="914400" rtl="0" eaLnBrk="1" latinLnBrk="0" hangingPunct="1">
        <a:lnSpc>
          <a:spcPct val="90000"/>
        </a:lnSpc>
        <a:spcBef>
          <a:spcPct val="0"/>
        </a:spcBef>
        <a:buNone/>
        <a:defRPr sz="3600" kern="1200" cap="all" baseline="0">
          <a:solidFill>
            <a:schemeClr val="tx1"/>
          </a:solidFill>
          <a:effectLst>
            <a:outerShdw blurRad="38100" dist="38100" dir="2700000" algn="tl">
              <a:srgbClr val="000000">
                <a:alpha val="43137"/>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outerShdw blurRad="47625" dist="12700" dir="2700000" algn="tl" rotWithShape="0">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outerShdw blurRad="47625" dist="12700" dir="2700000" algn="tl" rotWithShape="0">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outerShdw blurRad="47625" dist="12700" dir="2700000" algn="tl" rotWithShape="0">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outerShdw blurRad="47625" dist="12700" dir="2700000" algn="tl" rotWithShape="0">
              <a:srgbClr val="000000">
                <a:alpha val="36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8" name="Rectangle 7"/>
          <p:cNvSpPr/>
          <p:nvPr/>
        </p:nvSpPr>
        <p:spPr>
          <a:xfrm>
            <a:off x="3048000" y="1162827"/>
            <a:ext cx="6096000" cy="6001643"/>
          </a:xfrm>
          <a:prstGeom prst="rect">
            <a:avLst/>
          </a:prstGeom>
        </p:spPr>
        <p:txBody>
          <a:bodyPr>
            <a:spAutoFit/>
          </a:bodyPr>
          <a:lstStyle/>
          <a:p>
            <a:r>
              <a:rPr lang="fr-FR" sz="6600" dirty="0" smtClean="0">
                <a:latin typeface="Brush Script MT" panose="03060802040406070304" pitchFamily="66" charset="0"/>
              </a:rPr>
              <a:t>9 </a:t>
            </a:r>
            <a:r>
              <a:rPr lang="fr-FR" sz="6600" dirty="0">
                <a:latin typeface="Brush Script MT" panose="03060802040406070304" pitchFamily="66" charset="0"/>
              </a:rPr>
              <a:t>Personnes qui ont lutté contre le surpoids et qui l’ont vaincu ! </a:t>
            </a:r>
            <a:r>
              <a:rPr lang="fr-FR" sz="6600" dirty="0" smtClean="0">
                <a:latin typeface="Brush Script MT" panose="03060802040406070304" pitchFamily="66" charset="0"/>
              </a:rPr>
              <a:t>   </a:t>
            </a:r>
          </a:p>
          <a:p>
            <a:r>
              <a:rPr lang="fr-FR" sz="6600" dirty="0">
                <a:latin typeface="Brush Script MT" panose="03060802040406070304" pitchFamily="66" charset="0"/>
              </a:rPr>
              <a:t> </a:t>
            </a:r>
            <a:r>
              <a:rPr lang="fr-FR" sz="6600" dirty="0" smtClean="0">
                <a:latin typeface="Brush Script MT" panose="03060802040406070304" pitchFamily="66" charset="0"/>
              </a:rPr>
              <a:t>     par Lande</a:t>
            </a:r>
          </a:p>
          <a:p>
            <a:endParaRPr lang="fr-FR" sz="5400"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49274" y="1469298"/>
            <a:ext cx="4042724" cy="5388702"/>
          </a:xfrm>
          <a:prstGeom prst="rect">
            <a:avLst/>
          </a:prstGeom>
        </p:spPr>
      </p:pic>
    </p:spTree>
    <p:extLst>
      <p:ext uri="{BB962C8B-B14F-4D97-AF65-F5344CB8AC3E}">
        <p14:creationId xmlns:p14="http://schemas.microsoft.com/office/powerpoint/2010/main" val="1919639459"/>
      </p:ext>
    </p:extLst>
  </p:cSld>
  <p:clrMapOvr>
    <a:masterClrMapping/>
  </p:clrMapOvr>
  <mc:AlternateContent xmlns:mc="http://schemas.openxmlformats.org/markup-compatibility/2006" xmlns:p14="http://schemas.microsoft.com/office/powerpoint/2010/main">
    <mc:Choice Requires="p14">
      <p:transition spd="slow" p14:dur="5000" advTm="6000">
        <p:circle/>
        <p:sndAc>
          <p:stSnd loop="1">
            <p:snd r:embed="rId3" name="Voiture electrique_001.wav"/>
          </p:stSnd>
        </p:sndAc>
      </p:transition>
    </mc:Choice>
    <mc:Fallback xmlns="">
      <p:transition spd="slow" advTm="6000">
        <p:circle/>
        <p:sndAc>
          <p:stSnd loop="1">
            <p:snd r:embed="rId5"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2</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900544" y="471861"/>
            <a:ext cx="10390909" cy="5447645"/>
          </a:xfrm>
          <a:prstGeom prst="rect">
            <a:avLst/>
          </a:prstGeom>
        </p:spPr>
        <p:txBody>
          <a:bodyPr wrap="square">
            <a:spAutoFit/>
          </a:bodyPr>
          <a:lstStyle/>
          <a:p>
            <a:endParaRPr lang="fr-FR" dirty="0"/>
          </a:p>
          <a:p>
            <a:endParaRPr lang="fr-FR" dirty="0"/>
          </a:p>
          <a:p>
            <a:r>
              <a:rPr lang="fr-FR" sz="2400" b="1" dirty="0"/>
              <a:t>D’après une analyse des tendances globales dans l’indice de masse corporelle (IMC), dans le monde, plus de 640 millions de personnes souffrent d’obésité. Parmi elles, certaines sortent du lot et transforment ce problème de santé en une histoire positive et inspirante. Pensais-tu qu’une fille qui était surnommée “le vilain petit canard” allait gagner un concours de beauté ? Elle, ainsi que d’autres personnes, prouvent que le ciel est la seule limite. Elles ont probablement entamé une perte de poids dans l’espoir d’éliminer quelques kilos et au final, elles se sont transformées en un véritable exemple pour plusieurs millions de personnes.</a:t>
            </a:r>
          </a:p>
          <a:p>
            <a:endParaRPr lang="fr-FR" sz="2400" b="1" dirty="0"/>
          </a:p>
          <a:p>
            <a:r>
              <a:rPr lang="fr-FR" sz="2400" b="1" dirty="0"/>
              <a:t>Chez Sympa, nous avons sélectionné quelques-unes de ces histoires pour t’inspirer à devenir une personne plus saine.</a:t>
            </a:r>
          </a:p>
        </p:txBody>
      </p:sp>
    </p:spTree>
    <p:extLst>
      <p:ext uri="{BB962C8B-B14F-4D97-AF65-F5344CB8AC3E}">
        <p14:creationId xmlns:p14="http://schemas.microsoft.com/office/powerpoint/2010/main" val="134365233"/>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2" end="2"/>
                                            </p:txEl>
                                          </p:spTgt>
                                        </p:tgtEl>
                                        <p:attrNameLst>
                                          <p:attrName>ppt_w</p:attrName>
                                        </p:attrNameLst>
                                      </p:cBhvr>
                                    </p:anim>
                                    <p:anim by="(#ppt_w*0.50)" calcmode="lin" valueType="num">
                                      <p:cBhvr>
                                        <p:cTn id="8" dur="500" decel="50000" autoRev="1" fill="hold">
                                          <p:stCondLst>
                                            <p:cond delay="0"/>
                                          </p:stCondLst>
                                        </p:cTn>
                                        <p:tgtEl>
                                          <p:spTgt spid="3">
                                            <p:txEl>
                                              <p:pRg st="2" end="2"/>
                                            </p:txEl>
                                          </p:spTgt>
                                        </p:tgtEl>
                                        <p:attrNameLst>
                                          <p:attrName>ppt_x</p:attrName>
                                        </p:attrNameLst>
                                      </p:cBhvr>
                                    </p:anim>
                                    <p:anim from="(-#ppt_h/2)" to="(#ppt_y)" calcmode="lin" valueType="num">
                                      <p:cBhvr>
                                        <p:cTn id="9" dur="1000" fill="hold">
                                          <p:stCondLst>
                                            <p:cond delay="0"/>
                                          </p:stCondLst>
                                        </p:cTn>
                                        <p:tgtEl>
                                          <p:spTgt spid="3">
                                            <p:txEl>
                                              <p:pRg st="2" end="2"/>
                                            </p:txEl>
                                          </p:spTgt>
                                        </p:tgtEl>
                                        <p:attrNameLst>
                                          <p:attrName>ppt_y</p:attrName>
                                        </p:attrNameLst>
                                      </p:cBhvr>
                                    </p:anim>
                                    <p:animRot by="21600000">
                                      <p:cBhvr>
                                        <p:cTn id="10" dur="1000" fill="hold">
                                          <p:stCondLst>
                                            <p:cond delay="0"/>
                                          </p:stCondLst>
                                        </p:cTn>
                                        <p:tgtEl>
                                          <p:spTgt spid="3">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4" end="4"/>
                                            </p:txEl>
                                          </p:spTgt>
                                        </p:tgtEl>
                                        <p:attrNameLst>
                                          <p:attrName>ppt_w</p:attrName>
                                        </p:attrNameLst>
                                      </p:cBhvr>
                                    </p:anim>
                                    <p:anim by="(#ppt_w*0.50)" calcmode="lin" valueType="num">
                                      <p:cBhvr>
                                        <p:cTn id="16" dur="500" decel="50000" autoRev="1" fill="hold">
                                          <p:stCondLst>
                                            <p:cond delay="0"/>
                                          </p:stCondLst>
                                        </p:cTn>
                                        <p:tgtEl>
                                          <p:spTgt spid="3">
                                            <p:txEl>
                                              <p:pRg st="4" end="4"/>
                                            </p:txEl>
                                          </p:spTgt>
                                        </p:tgtEl>
                                        <p:attrNameLst>
                                          <p:attrName>ppt_x</p:attrName>
                                        </p:attrNameLst>
                                      </p:cBhvr>
                                    </p:anim>
                                    <p:anim from="(-#ppt_h/2)" to="(#ppt_y)" calcmode="lin" valueType="num">
                                      <p:cBhvr>
                                        <p:cTn id="17" dur="1000" fill="hold">
                                          <p:stCondLst>
                                            <p:cond delay="0"/>
                                          </p:stCondLst>
                                        </p:cTn>
                                        <p:tgtEl>
                                          <p:spTgt spid="3">
                                            <p:txEl>
                                              <p:pRg st="4" end="4"/>
                                            </p:txEl>
                                          </p:spTgt>
                                        </p:tgtEl>
                                        <p:attrNameLst>
                                          <p:attrName>ppt_y</p:attrName>
                                        </p:attrNameLst>
                                      </p:cBhvr>
                                    </p:anim>
                                    <p:animRot by="21600000">
                                      <p:cBhvr>
                                        <p:cTn id="18"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3</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562099" y="641865"/>
            <a:ext cx="11067802" cy="5807555"/>
          </a:xfrm>
          <a:prstGeom prst="rect">
            <a:avLst/>
          </a:prstGeom>
          <a:effectLst>
            <a:softEdge rad="127000"/>
          </a:effectLst>
        </p:spPr>
      </p:pic>
      <p:sp>
        <p:nvSpPr>
          <p:cNvPr id="8" name="Rectangle 7"/>
          <p:cNvSpPr/>
          <p:nvPr/>
        </p:nvSpPr>
        <p:spPr>
          <a:xfrm>
            <a:off x="3336443" y="763598"/>
            <a:ext cx="4947188" cy="461665"/>
          </a:xfrm>
          <a:prstGeom prst="rect">
            <a:avLst/>
          </a:prstGeom>
        </p:spPr>
        <p:txBody>
          <a:bodyPr wrap="none">
            <a:spAutoFit/>
          </a:bodyPr>
          <a:lstStyle/>
          <a:p>
            <a:r>
              <a:rPr lang="fr-FR" sz="2400" b="1" dirty="0">
                <a:effectLst>
                  <a:glow rad="139700">
                    <a:schemeClr val="accent1">
                      <a:satMod val="175000"/>
                      <a:alpha val="40000"/>
                    </a:schemeClr>
                  </a:glow>
                </a:effectLst>
              </a:rPr>
              <a:t>1. Fais ton propre conte de fées</a:t>
            </a:r>
          </a:p>
        </p:txBody>
      </p:sp>
    </p:spTree>
    <p:extLst>
      <p:ext uri="{BB962C8B-B14F-4D97-AF65-F5344CB8AC3E}">
        <p14:creationId xmlns:p14="http://schemas.microsoft.com/office/powerpoint/2010/main" val="3730226652"/>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4</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402774" y="1740587"/>
            <a:ext cx="7386452" cy="3416320"/>
          </a:xfrm>
          <a:prstGeom prst="rect">
            <a:avLst/>
          </a:prstGeom>
        </p:spPr>
        <p:txBody>
          <a:bodyPr wrap="square">
            <a:spAutoFit/>
          </a:bodyPr>
          <a:lstStyle/>
          <a:p>
            <a:r>
              <a:rPr lang="fr-FR" sz="2400" dirty="0"/>
              <a:t>Joanna Joseph était une jeune fille obèse. À l’âge de 13 ans, elle pesait déjà plus de 103 kg. À l’adolescence, elle souffrait d’un manque de confiance en elle face aux autres filles plus saines et plus en forme, alors elle a décidé de changer. Elle n’a pas seulement perdu 56 kg, mais elle est devenue Miss Selangor 2016 et elle a participé au concours Miss Malaysia </a:t>
            </a:r>
            <a:r>
              <a:rPr lang="fr-FR" sz="2400" dirty="0" err="1"/>
              <a:t>Earth</a:t>
            </a:r>
            <a:r>
              <a:rPr lang="fr-FR" sz="2400" dirty="0"/>
              <a:t> 2016.</a:t>
            </a:r>
          </a:p>
        </p:txBody>
      </p:sp>
    </p:spTree>
    <p:extLst>
      <p:ext uri="{BB962C8B-B14F-4D97-AF65-F5344CB8AC3E}">
        <p14:creationId xmlns:p14="http://schemas.microsoft.com/office/powerpoint/2010/main" val="69932479"/>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5</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596844" y="641865"/>
            <a:ext cx="10998312" cy="5771092"/>
          </a:xfrm>
          <a:prstGeom prst="rect">
            <a:avLst/>
          </a:prstGeom>
          <a:effectLst>
            <a:softEdge rad="127000"/>
          </a:effectLst>
        </p:spPr>
      </p:pic>
      <p:sp>
        <p:nvSpPr>
          <p:cNvPr id="3" name="Rectangle 2"/>
          <p:cNvSpPr/>
          <p:nvPr/>
        </p:nvSpPr>
        <p:spPr>
          <a:xfrm>
            <a:off x="3158337" y="771061"/>
            <a:ext cx="5875326" cy="461665"/>
          </a:xfrm>
          <a:prstGeom prst="rect">
            <a:avLst/>
          </a:prstGeom>
        </p:spPr>
        <p:txBody>
          <a:bodyPr wrap="none">
            <a:spAutoFit/>
          </a:bodyPr>
          <a:lstStyle/>
          <a:p>
            <a:r>
              <a:rPr lang="fr-FR" sz="2400" b="1" dirty="0">
                <a:solidFill>
                  <a:srgbClr val="FF0000"/>
                </a:solidFill>
              </a:rPr>
              <a:t>2. “Sois le héros de ta propre histoire”</a:t>
            </a:r>
          </a:p>
        </p:txBody>
      </p:sp>
    </p:spTree>
    <p:extLst>
      <p:ext uri="{BB962C8B-B14F-4D97-AF65-F5344CB8AC3E}">
        <p14:creationId xmlns:p14="http://schemas.microsoft.com/office/powerpoint/2010/main" val="459711819"/>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6</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933595" y="1722053"/>
            <a:ext cx="8324810" cy="3416320"/>
          </a:xfrm>
          <a:prstGeom prst="rect">
            <a:avLst/>
          </a:prstGeom>
        </p:spPr>
        <p:txBody>
          <a:bodyPr wrap="square">
            <a:spAutoFit/>
          </a:bodyPr>
          <a:lstStyle/>
          <a:p>
            <a:r>
              <a:rPr lang="fr-FR" sz="2400" b="1" dirty="0"/>
              <a:t>Amber Rachdi pesait plus de 299 kg quand la chaîne de télévision TLC a raconté son histoire dans Ma vie avec plus de 299 kg. À cause de son poids, elle a dû abandonner l’Université et n’a pas quitté sa maison. Dans son cas, il est possible d’affirmer que la phrase “là où il y a une volonté, il y a un chemin” prend tout son sens. Elle a perdu plus de 199 kilos avec l’aide d’un bypass et par la suite, elle a suivi un régime alimentaire strict.</a:t>
            </a:r>
          </a:p>
        </p:txBody>
      </p:sp>
    </p:spTree>
    <p:extLst>
      <p:ext uri="{BB962C8B-B14F-4D97-AF65-F5344CB8AC3E}">
        <p14:creationId xmlns:p14="http://schemas.microsoft.com/office/powerpoint/2010/main" val="1547771809"/>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2" y="-182563"/>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7</a:t>
            </a:fld>
            <a:endParaRPr lang="en-US" sz="1600" b="1" dirty="0">
              <a:solidFill>
                <a:srgbClr val="FFFF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t="-239"/>
          <a:stretch/>
        </p:blipFill>
        <p:spPr>
          <a:xfrm>
            <a:off x="2457958" y="641865"/>
            <a:ext cx="7276081" cy="6238757"/>
          </a:xfrm>
          <a:prstGeom prst="rect">
            <a:avLst/>
          </a:prstGeom>
          <a:effectLst>
            <a:softEdge rad="127000"/>
          </a:effectLst>
        </p:spPr>
      </p:pic>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3008456" y="6165502"/>
            <a:ext cx="6175088" cy="461665"/>
          </a:xfrm>
          <a:prstGeom prst="rect">
            <a:avLst/>
          </a:prstGeom>
        </p:spPr>
        <p:txBody>
          <a:bodyPr wrap="none">
            <a:spAutoFit/>
          </a:bodyPr>
          <a:lstStyle/>
          <a:p>
            <a:r>
              <a:rPr lang="fr-FR" sz="2400" b="1" dirty="0">
                <a:effectLst>
                  <a:glow rad="139700">
                    <a:schemeClr val="accent1">
                      <a:satMod val="175000"/>
                      <a:alpha val="40000"/>
                    </a:schemeClr>
                  </a:glow>
                </a:effectLst>
              </a:rPr>
              <a:t>3. Elle n’a pas changé, elle s’est trouvée</a:t>
            </a:r>
          </a:p>
        </p:txBody>
      </p:sp>
    </p:spTree>
    <p:extLst>
      <p:ext uri="{BB962C8B-B14F-4D97-AF65-F5344CB8AC3E}">
        <p14:creationId xmlns:p14="http://schemas.microsoft.com/office/powerpoint/2010/main" val="1522971883"/>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8</a:t>
            </a:fld>
            <a:endParaRPr lang="en-US" sz="1600" b="1" dirty="0">
              <a:solidFill>
                <a:srgbClr val="FFFF00"/>
              </a:solidFill>
            </a:endParaRPr>
          </a:p>
        </p:txBody>
      </p:sp>
      <p:pic>
        <p:nvPicPr>
          <p:cNvPr id="10" name="Image 9"/>
          <p:cNvPicPr>
            <a:picLocks noChangeAspect="1"/>
          </p:cNvPicPr>
          <p:nvPr/>
        </p:nvPicPr>
        <p:blipFill rotWithShape="1">
          <a:blip r:embed="rId3"/>
          <a:srcRect l="19022" t="16409" r="28261" b="6646"/>
          <a:stretch/>
        </p:blipFill>
        <p:spPr>
          <a:xfrm>
            <a:off x="2212838" y="484811"/>
            <a:ext cx="7766324" cy="6373189"/>
          </a:xfrm>
          <a:prstGeom prst="rect">
            <a:avLst/>
          </a:prstGeom>
          <a:effectLst>
            <a:softEdge rad="127000"/>
          </a:effectLst>
        </p:spPr>
      </p:pic>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2055000" y="654424"/>
            <a:ext cx="8260905" cy="461665"/>
          </a:xfrm>
          <a:prstGeom prst="rect">
            <a:avLst/>
          </a:prstGeom>
        </p:spPr>
        <p:txBody>
          <a:bodyPr wrap="square">
            <a:spAutoFit/>
          </a:bodyPr>
          <a:lstStyle/>
          <a:p>
            <a:r>
              <a:rPr lang="fr-FR" sz="2400" b="1" dirty="0">
                <a:effectLst>
                  <a:glow rad="139700">
                    <a:schemeClr val="accent1">
                      <a:satMod val="175000"/>
                      <a:alpha val="40000"/>
                    </a:schemeClr>
                  </a:glow>
                </a:effectLst>
              </a:rPr>
              <a:t>4. “Regarde le miroir, tu verras qui est ta concurrence”</a:t>
            </a:r>
          </a:p>
        </p:txBody>
      </p:sp>
    </p:spTree>
    <p:extLst>
      <p:ext uri="{BB962C8B-B14F-4D97-AF65-F5344CB8AC3E}">
        <p14:creationId xmlns:p14="http://schemas.microsoft.com/office/powerpoint/2010/main" val="1053901929"/>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9</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876094" y="2276051"/>
            <a:ext cx="8195558" cy="2308324"/>
          </a:xfrm>
          <a:prstGeom prst="rect">
            <a:avLst/>
          </a:prstGeom>
        </p:spPr>
        <p:txBody>
          <a:bodyPr wrap="square">
            <a:spAutoFit/>
          </a:bodyPr>
          <a:lstStyle/>
          <a:p>
            <a:r>
              <a:rPr lang="fr-FR" sz="2400" b="1" dirty="0" err="1"/>
              <a:t>Brianna</a:t>
            </a:r>
            <a:r>
              <a:rPr lang="fr-FR" sz="2400" b="1" dirty="0"/>
              <a:t> Bernard a utilisé sa grossesse comme excuse pour manger plus que de raison. Après l’accouchement, elle n’a pas réussi à perdre toutes ses mauvaises habitudes alimentaires, jusqu’à ce qu’elle s’en rende compte et qu’elle perde plus de 45 kilos. Ensuite, elle est devenu coach personnel. </a:t>
            </a:r>
          </a:p>
        </p:txBody>
      </p:sp>
    </p:spTree>
    <p:extLst>
      <p:ext uri="{BB962C8B-B14F-4D97-AF65-F5344CB8AC3E}">
        <p14:creationId xmlns:p14="http://schemas.microsoft.com/office/powerpoint/2010/main" val="607006428"/>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18478" t="12735" r="28153" b="6258"/>
          <a:stretch/>
        </p:blipFill>
        <p:spPr>
          <a:xfrm>
            <a:off x="2358887" y="479791"/>
            <a:ext cx="7474226" cy="6378209"/>
          </a:xfrm>
          <a:prstGeom prst="rect">
            <a:avLst/>
          </a:prstGeom>
          <a:effectLst>
            <a:softEdge rad="127000"/>
          </a:effectLst>
        </p:spPr>
      </p:pic>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10</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2407433" y="553697"/>
            <a:ext cx="6723315" cy="461665"/>
          </a:xfrm>
          <a:prstGeom prst="rect">
            <a:avLst/>
          </a:prstGeom>
        </p:spPr>
        <p:txBody>
          <a:bodyPr wrap="none">
            <a:spAutoFit/>
          </a:bodyPr>
          <a:lstStyle/>
          <a:p>
            <a:r>
              <a:rPr lang="fr-FR" sz="2400" b="1" dirty="0">
                <a:effectLst>
                  <a:glow rad="139700">
                    <a:schemeClr val="accent1">
                      <a:satMod val="175000"/>
                      <a:alpha val="40000"/>
                    </a:schemeClr>
                  </a:glow>
                </a:effectLst>
              </a:rPr>
              <a:t>5. Change pour toi, non pas pour les autres</a:t>
            </a:r>
          </a:p>
        </p:txBody>
      </p:sp>
    </p:spTree>
    <p:extLst>
      <p:ext uri="{BB962C8B-B14F-4D97-AF65-F5344CB8AC3E}">
        <p14:creationId xmlns:p14="http://schemas.microsoft.com/office/powerpoint/2010/main" val="1739514298"/>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11895" y="464077"/>
            <a:ext cx="7285384" cy="6393922"/>
          </a:xfrm>
          <a:prstGeom prst="rect">
            <a:avLst/>
          </a:prstGeom>
          <a:effectLst>
            <a:softEdge rad="127000"/>
          </a:effectLst>
        </p:spPr>
      </p:pic>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11</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2494721" y="641865"/>
            <a:ext cx="7202558" cy="830997"/>
          </a:xfrm>
          <a:prstGeom prst="rect">
            <a:avLst/>
          </a:prstGeom>
        </p:spPr>
        <p:txBody>
          <a:bodyPr wrap="square">
            <a:spAutoFit/>
          </a:bodyPr>
          <a:lstStyle/>
          <a:p>
            <a:r>
              <a:rPr lang="fr-FR" sz="2400" b="1" dirty="0"/>
              <a:t>6. Mets de l’ordre dans ton cerveau et travaille sur tes objectifs</a:t>
            </a:r>
          </a:p>
        </p:txBody>
      </p:sp>
    </p:spTree>
    <p:extLst>
      <p:ext uri="{BB962C8B-B14F-4D97-AF65-F5344CB8AC3E}">
        <p14:creationId xmlns:p14="http://schemas.microsoft.com/office/powerpoint/2010/main" val="2229517611"/>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12</a:t>
            </a:fld>
            <a:endParaRPr lang="en-US" sz="1600" b="1" dirty="0">
              <a:solidFill>
                <a:srgbClr val="FFFF00"/>
              </a:solidFill>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8193" y="471861"/>
            <a:ext cx="7175614" cy="6328196"/>
          </a:xfrm>
          <a:prstGeom prst="rect">
            <a:avLst/>
          </a:prstGeom>
        </p:spPr>
      </p:pic>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2482161" y="654424"/>
            <a:ext cx="7117654" cy="461665"/>
          </a:xfrm>
          <a:prstGeom prst="rect">
            <a:avLst/>
          </a:prstGeom>
        </p:spPr>
        <p:txBody>
          <a:bodyPr wrap="none">
            <a:spAutoFit/>
          </a:bodyPr>
          <a:lstStyle/>
          <a:p>
            <a:r>
              <a:rPr lang="fr-FR" sz="2400" b="1" dirty="0">
                <a:effectLst>
                  <a:glow rad="139700">
                    <a:schemeClr val="accent1">
                      <a:satMod val="175000"/>
                      <a:alpha val="40000"/>
                    </a:schemeClr>
                  </a:glow>
                </a:effectLst>
              </a:rPr>
              <a:t>7. Reste positif, travaille dur et tu vas y arriver</a:t>
            </a:r>
          </a:p>
        </p:txBody>
      </p:sp>
    </p:spTree>
    <p:extLst>
      <p:ext uri="{BB962C8B-B14F-4D97-AF65-F5344CB8AC3E}">
        <p14:creationId xmlns:p14="http://schemas.microsoft.com/office/powerpoint/2010/main" val="1747632001"/>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13</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987825" y="1905506"/>
            <a:ext cx="7845287" cy="3046988"/>
          </a:xfrm>
          <a:prstGeom prst="rect">
            <a:avLst/>
          </a:prstGeom>
        </p:spPr>
        <p:txBody>
          <a:bodyPr wrap="square">
            <a:spAutoFit/>
          </a:bodyPr>
          <a:lstStyle/>
          <a:p>
            <a:r>
              <a:rPr lang="fr-FR" sz="2400" b="1" dirty="0"/>
              <a:t>Depuis l’enfance, Kathleen Golding était une fille en surpoids. Elle en avait marre d’être mal dans sa peau, elle a pris la décision de changer et elle a perdu plus de 80 kilos. Elle a très bien résumé son processus pour maigrir en utilisant ces mots : “Un jour, tu te souviendras des efforts accomplis et tu seras heureuse de ne pas avoir abandonné car tu savais que c’était ta seule option”.</a:t>
            </a:r>
          </a:p>
        </p:txBody>
      </p:sp>
    </p:spTree>
    <p:extLst>
      <p:ext uri="{BB962C8B-B14F-4D97-AF65-F5344CB8AC3E}">
        <p14:creationId xmlns:p14="http://schemas.microsoft.com/office/powerpoint/2010/main" val="1902994828"/>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pic>
        <p:nvPicPr>
          <p:cNvPr id="8" name="Image 7"/>
          <p:cNvPicPr>
            <a:picLocks noChangeAspect="1"/>
          </p:cNvPicPr>
          <p:nvPr/>
        </p:nvPicPr>
        <p:blipFill rotWithShape="1">
          <a:blip r:embed="rId3"/>
          <a:srcRect l="19238" t="11962" r="28479" b="6259"/>
          <a:stretch/>
        </p:blipFill>
        <p:spPr>
          <a:xfrm>
            <a:off x="2463322" y="485574"/>
            <a:ext cx="7142923" cy="6281613"/>
          </a:xfrm>
          <a:prstGeom prst="rect">
            <a:avLst/>
          </a:prstGeom>
          <a:effectLst>
            <a:softEdge rad="127000"/>
          </a:effectLst>
        </p:spPr>
      </p:pic>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14</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2350680" y="5566098"/>
            <a:ext cx="7490640" cy="830997"/>
          </a:xfrm>
          <a:prstGeom prst="rect">
            <a:avLst/>
          </a:prstGeom>
        </p:spPr>
        <p:txBody>
          <a:bodyPr wrap="square">
            <a:spAutoFit/>
          </a:bodyPr>
          <a:lstStyle/>
          <a:p>
            <a:r>
              <a:rPr lang="fr-FR" sz="2400" b="1" dirty="0"/>
              <a:t>8. L’âge n’est qu’un nombre quand il s’agit de se remettre en forme </a:t>
            </a:r>
          </a:p>
        </p:txBody>
      </p:sp>
    </p:spTree>
    <p:extLst>
      <p:ext uri="{BB962C8B-B14F-4D97-AF65-F5344CB8AC3E}">
        <p14:creationId xmlns:p14="http://schemas.microsoft.com/office/powerpoint/2010/main" val="3562990094"/>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15</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371600" y="2090172"/>
            <a:ext cx="8984974" cy="2677656"/>
          </a:xfrm>
          <a:prstGeom prst="rect">
            <a:avLst/>
          </a:prstGeom>
        </p:spPr>
        <p:txBody>
          <a:bodyPr wrap="square">
            <a:spAutoFit/>
          </a:bodyPr>
          <a:lstStyle/>
          <a:p>
            <a:r>
              <a:rPr lang="fr-FR" sz="2400" b="1" dirty="0"/>
              <a:t>La réalité a frappé Jeremiah Peterson lorsqu’il est parti en promenade avec sa famille et qu’il a vu sa femme et ses trois enfants se balader et s’amuser sans lui. Quelques temps plus tard, il s’est motivé pour débuter une transformation et il a fini par remporter 50 000 dollars. Il a affirmé : “J’ai l’impression d’avoir une motivation et une ambition époustouflante, alors que j’ai presque 40 ans !”</a:t>
            </a:r>
          </a:p>
        </p:txBody>
      </p:sp>
    </p:spTree>
    <p:extLst>
      <p:ext uri="{BB962C8B-B14F-4D97-AF65-F5344CB8AC3E}">
        <p14:creationId xmlns:p14="http://schemas.microsoft.com/office/powerpoint/2010/main" val="2457418616"/>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16</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69704" y="654424"/>
            <a:ext cx="5804452" cy="6308376"/>
          </a:xfrm>
          <a:prstGeom prst="rect">
            <a:avLst/>
          </a:prstGeom>
          <a:effectLst>
            <a:softEdge rad="127000"/>
          </a:effectLst>
        </p:spPr>
      </p:pic>
      <p:sp>
        <p:nvSpPr>
          <p:cNvPr id="3" name="Rectangle 2"/>
          <p:cNvSpPr/>
          <p:nvPr/>
        </p:nvSpPr>
        <p:spPr>
          <a:xfrm>
            <a:off x="2271876" y="471861"/>
            <a:ext cx="7648248" cy="461665"/>
          </a:xfrm>
          <a:prstGeom prst="rect">
            <a:avLst/>
          </a:prstGeom>
        </p:spPr>
        <p:txBody>
          <a:bodyPr wrap="none">
            <a:spAutoFit/>
          </a:bodyPr>
          <a:lstStyle/>
          <a:p>
            <a:r>
              <a:rPr lang="fr-FR" sz="2400" b="1" dirty="0"/>
              <a:t>9. “Un objectif sans programme n’est qu’un désir</a:t>
            </a:r>
            <a:r>
              <a:rPr lang="fr-FR" dirty="0"/>
              <a:t>”</a:t>
            </a:r>
          </a:p>
        </p:txBody>
      </p:sp>
    </p:spTree>
    <p:extLst>
      <p:ext uri="{BB962C8B-B14F-4D97-AF65-F5344CB8AC3E}">
        <p14:creationId xmlns:p14="http://schemas.microsoft.com/office/powerpoint/2010/main" val="178102011"/>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17</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876094" y="2090172"/>
            <a:ext cx="8362121" cy="2677656"/>
          </a:xfrm>
          <a:prstGeom prst="rect">
            <a:avLst/>
          </a:prstGeom>
        </p:spPr>
        <p:txBody>
          <a:bodyPr wrap="square">
            <a:spAutoFit/>
          </a:bodyPr>
          <a:lstStyle/>
          <a:p>
            <a:r>
              <a:rPr lang="fr-FR" sz="2400" b="1" dirty="0"/>
              <a:t>Melody Perdue, qui a déjà pesé plus de 139 kg, a eu un accident qui a failli lui coûter la vie en 2012. Elle a donc commencé à méditer et elle a changé son mode de vie. Cette décision l’a aidée à perdre plus de 81 kilos. “Maintenant, j’ai beaucoup plus d’énergie”, dit-elle. “Je peux faire du vélo pour la première fois, à l’âge de 33 ans.”</a:t>
            </a:r>
          </a:p>
        </p:txBody>
      </p:sp>
    </p:spTree>
    <p:extLst>
      <p:ext uri="{BB962C8B-B14F-4D97-AF65-F5344CB8AC3E}">
        <p14:creationId xmlns:p14="http://schemas.microsoft.com/office/powerpoint/2010/main" val="1245504244"/>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71600" y="2427"/>
            <a:ext cx="2743200" cy="365125"/>
          </a:xfrm>
        </p:spPr>
        <p:txBody>
          <a:bodyPr/>
          <a:lstStyle/>
          <a:p>
            <a:r>
              <a:rPr lang="fr-FR" sz="1400" b="1" smtClean="0">
                <a:solidFill>
                  <a:srgbClr val="FFFF00"/>
                </a:solidFill>
                <a:latin typeface="Brush Script MT" panose="03060802040406070304" pitchFamily="66" charset="0"/>
              </a:rPr>
              <a:t>11/27/2018</a:t>
            </a:r>
            <a:endParaRPr lang="en-US" sz="1400" b="1" dirty="0">
              <a:solidFill>
                <a:srgbClr val="FFFF00"/>
              </a:solidFill>
              <a:latin typeface="Brush Script MT" panose="03060802040406070304" pitchFamily="66" charset="0"/>
            </a:endParaRPr>
          </a:p>
        </p:txBody>
      </p:sp>
      <p:sp>
        <p:nvSpPr>
          <p:cNvPr id="5" name="Espace réservé du pied de page 4"/>
          <p:cNvSpPr>
            <a:spLocks noGrp="1"/>
          </p:cNvSpPr>
          <p:nvPr>
            <p:ph type="ftr" sz="quarter" idx="11"/>
          </p:nvPr>
        </p:nvSpPr>
        <p:spPr>
          <a:xfrm>
            <a:off x="0" y="6492874"/>
            <a:ext cx="6672887" cy="365125"/>
          </a:xfrm>
        </p:spPr>
        <p:txBody>
          <a:bodyPr/>
          <a:lstStyle/>
          <a:p>
            <a:r>
              <a:rPr lang="en-US" sz="1400" b="1" smtClean="0">
                <a:solidFill>
                  <a:srgbClr val="FFFF00"/>
                </a:solidFill>
                <a:latin typeface="Brush Script MT" panose="03060802040406070304" pitchFamily="66" charset="0"/>
              </a:rPr>
              <a:t>PPS Lande Décembre 2018</a:t>
            </a:r>
            <a:endParaRPr lang="en-US" sz="1400" b="1" dirty="0">
              <a:solidFill>
                <a:srgbClr val="FFFF00"/>
              </a:solidFill>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11105681" y="289299"/>
            <a:ext cx="764215" cy="365125"/>
          </a:xfrm>
        </p:spPr>
        <p:txBody>
          <a:bodyPr/>
          <a:lstStyle/>
          <a:p>
            <a:fld id="{6D22F896-40B5-4ADD-8801-0D06FADFA095}" type="slidenum">
              <a:rPr lang="en-US" sz="1600" b="1" smtClean="0">
                <a:solidFill>
                  <a:srgbClr val="FFFF00"/>
                </a:solidFill>
              </a:rPr>
              <a:t>18</a:t>
            </a:fld>
            <a:endParaRPr lang="en-US" sz="1600" b="1" dirty="0">
              <a:solidFill>
                <a:srgbClr val="FFFF00"/>
              </a:solidFill>
            </a:endParaRPr>
          </a:p>
        </p:txBody>
      </p:sp>
      <p:sp>
        <p:nvSpPr>
          <p:cNvPr id="7" name="Rectangle 6"/>
          <p:cNvSpPr/>
          <p:nvPr/>
        </p:nvSpPr>
        <p:spPr>
          <a:xfrm>
            <a:off x="1876094" y="-66021"/>
            <a:ext cx="8439811" cy="707886"/>
          </a:xfrm>
          <a:prstGeom prst="rect">
            <a:avLst/>
          </a:prstGeom>
          <a:noFill/>
        </p:spPr>
        <p:txBody>
          <a:bodyPr wrap="none" lIns="91440" tIns="45720" rIns="91440" bIns="45720">
            <a:spAutoFit/>
          </a:bodyPr>
          <a:lstStyle/>
          <a:p>
            <a:pPr algn="ctr"/>
            <a:r>
              <a:rPr lang="fr-FR" sz="40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8" name="Rectangle 7"/>
          <p:cNvSpPr/>
          <p:nvPr/>
        </p:nvSpPr>
        <p:spPr>
          <a:xfrm>
            <a:off x="3047999" y="856357"/>
            <a:ext cx="6096000" cy="6001643"/>
          </a:xfrm>
          <a:prstGeom prst="rect">
            <a:avLst/>
          </a:prstGeom>
        </p:spPr>
        <p:txBody>
          <a:bodyPr>
            <a:spAutoFit/>
          </a:bodyPr>
          <a:lstStyle/>
          <a:p>
            <a:r>
              <a:rPr lang="fr-FR" sz="6600" dirty="0" smtClean="0">
                <a:latin typeface="Brush Script MT" panose="03060802040406070304" pitchFamily="66" charset="0"/>
              </a:rPr>
              <a:t> C’était 9 </a:t>
            </a:r>
            <a:r>
              <a:rPr lang="fr-FR" sz="6600" dirty="0">
                <a:latin typeface="Brush Script MT" panose="03060802040406070304" pitchFamily="66" charset="0"/>
              </a:rPr>
              <a:t>Personnes qui ont lutté contre le surpoids et qui l’ont vaincu </a:t>
            </a:r>
            <a:r>
              <a:rPr lang="fr-FR" sz="6600" dirty="0" smtClean="0">
                <a:latin typeface="Brush Script MT" panose="03060802040406070304" pitchFamily="66" charset="0"/>
              </a:rPr>
              <a:t>!  </a:t>
            </a:r>
          </a:p>
          <a:p>
            <a:r>
              <a:rPr lang="fr-FR" sz="6600" dirty="0">
                <a:latin typeface="Brush Script MT" panose="03060802040406070304" pitchFamily="66" charset="0"/>
              </a:rPr>
              <a:t> </a:t>
            </a:r>
            <a:r>
              <a:rPr lang="fr-FR" sz="6600" dirty="0" smtClean="0">
                <a:latin typeface="Brush Script MT" panose="03060802040406070304" pitchFamily="66" charset="0"/>
              </a:rPr>
              <a:t>   par Lande</a:t>
            </a:r>
          </a:p>
          <a:p>
            <a:endParaRPr lang="fr-FR" sz="5400"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49274" y="1469298"/>
            <a:ext cx="4042724" cy="5388702"/>
          </a:xfrm>
          <a:prstGeom prst="rect">
            <a:avLst/>
          </a:prstGeom>
        </p:spPr>
      </p:pic>
    </p:spTree>
    <p:extLst>
      <p:ext uri="{BB962C8B-B14F-4D97-AF65-F5344CB8AC3E}">
        <p14:creationId xmlns:p14="http://schemas.microsoft.com/office/powerpoint/2010/main" val="105178081"/>
      </p:ext>
    </p:extLst>
  </p:cSld>
  <p:clrMapOvr>
    <a:masterClrMapping/>
  </p:clrMapOvr>
  <mc:AlternateContent xmlns:mc="http://schemas.openxmlformats.org/markup-compatibility/2006" xmlns:p14="http://schemas.microsoft.com/office/powerpoint/2010/main">
    <mc:Choice Requires="p14">
      <p:transition spd="slow" p14:dur="5000" advTm="6000">
        <p:circle/>
      </p:transition>
    </mc:Choice>
    <mc:Fallback xmlns="">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4B4B4B"/>
      </a:dk2>
      <a:lt2>
        <a:srgbClr val="B5B5B5"/>
      </a:lt2>
      <a:accent1>
        <a:srgbClr val="9AC43E"/>
      </a:accent1>
      <a:accent2>
        <a:srgbClr val="44BA98"/>
      </a:accent2>
      <a:accent3>
        <a:srgbClr val="43A9D9"/>
      </a:accent3>
      <a:accent4>
        <a:srgbClr val="6274D8"/>
      </a:accent4>
      <a:accent5>
        <a:srgbClr val="AB54D7"/>
      </a:accent5>
      <a:accent6>
        <a:srgbClr val="D15B37"/>
      </a:accent6>
      <a:hlink>
        <a:srgbClr val="BFE962"/>
      </a:hlink>
      <a:folHlink>
        <a:srgbClr val="C0D591"/>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892FADA9-420D-4323-A7A4-C1060166525B}"/>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TM04033925[[fn=Ronds dans l’eau]]</Template>
  <TotalTime>116</TotalTime>
  <Words>1037</Words>
  <Application>Microsoft Office PowerPoint</Application>
  <PresentationFormat>Grand écran</PresentationFormat>
  <Paragraphs>114</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Tw Cen MT</vt:lpstr>
      <vt:lpstr>Ronds dans l’eau</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2018-11-27T10:02:26Z</dcterms:created>
  <dcterms:modified xsi:type="dcterms:W3CDTF">2021-10-13T16:28:04Z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