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7" r:id="rId2"/>
    <p:sldId id="256" r:id="rId3"/>
    <p:sldId id="258" r:id="rId4"/>
    <p:sldId id="259" r:id="rId5"/>
    <p:sldId id="260" r:id="rId6"/>
    <p:sldId id="261" r:id="rId7"/>
    <p:sldId id="262" r:id="rId8"/>
    <p:sldId id="264" r:id="rId9"/>
    <p:sldId id="265" r:id="rId10"/>
    <p:sldId id="266" r:id="rId11"/>
    <p:sldId id="267" r:id="rId12"/>
    <p:sldId id="268" r:id="rId13"/>
    <p:sldId id="269" r:id="rId14"/>
    <p:sldId id="271" r:id="rId15"/>
    <p:sldId id="272" r:id="rId16"/>
    <p:sldId id="273" r:id="rId17"/>
    <p:sldId id="274" r:id="rId18"/>
    <p:sldId id="275" r:id="rId19"/>
    <p:sldId id="276" r:id="rId20"/>
    <p:sldId id="277" r:id="rId21"/>
    <p:sldId id="278"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7XEqLH1ePeJDUVHMy3mdQ==" hashData="48GDCil9QgjTyX9VZQGvGBq9VOSb7l5thG1R/56mIIs5g36mKdQePJjo8U51OXPQXrm3Ejco9BM9rpZIDMkbI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28/03/2019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708873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17236008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14325525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454707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185582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36947983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33688316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19</a:t>
            </a:fld>
            <a:endParaRPr lang="fr-FR"/>
          </a:p>
        </p:txBody>
      </p:sp>
    </p:spTree>
    <p:extLst>
      <p:ext uri="{BB962C8B-B14F-4D97-AF65-F5344CB8AC3E}">
        <p14:creationId xmlns:p14="http://schemas.microsoft.com/office/powerpoint/2010/main" val="16607630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20</a:t>
            </a:fld>
            <a:endParaRPr lang="fr-FR"/>
          </a:p>
        </p:txBody>
      </p:sp>
    </p:spTree>
    <p:extLst>
      <p:ext uri="{BB962C8B-B14F-4D97-AF65-F5344CB8AC3E}">
        <p14:creationId xmlns:p14="http://schemas.microsoft.com/office/powerpoint/2010/main" val="35263061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21</a:t>
            </a:fld>
            <a:endParaRPr lang="fr-FR"/>
          </a:p>
        </p:txBody>
      </p:sp>
    </p:spTree>
    <p:extLst>
      <p:ext uri="{BB962C8B-B14F-4D97-AF65-F5344CB8AC3E}">
        <p14:creationId xmlns:p14="http://schemas.microsoft.com/office/powerpoint/2010/main" val="19399864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28/03/2019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28/03/2019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28/03/2019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28/03/2019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26228" y="1690062"/>
            <a:ext cx="10139543" cy="3477875"/>
          </a:xfrm>
          <a:prstGeom prst="rect">
            <a:avLst/>
          </a:prstGeom>
        </p:spPr>
        <p:txBody>
          <a:bodyPr wrap="square">
            <a:spAutoFit/>
          </a:bodyPr>
          <a:lstStyle/>
          <a:p>
            <a:r>
              <a:rPr lang="fr-FR" sz="6000" b="1" dirty="0" smtClean="0">
                <a:latin typeface="Brush Script MT" panose="03060802040406070304" pitchFamily="66" charset="0"/>
              </a:rPr>
              <a:t>   </a:t>
            </a:r>
            <a:r>
              <a:rPr lang="fr-FR" sz="8000" b="1" dirty="0" smtClean="0">
                <a:latin typeface="Brush Script MT" panose="03060802040406070304" pitchFamily="66" charset="0"/>
              </a:rPr>
              <a:t>8 </a:t>
            </a:r>
            <a:r>
              <a:rPr lang="fr-FR" sz="8000" b="1" dirty="0">
                <a:latin typeface="Brush Script MT" panose="03060802040406070304" pitchFamily="66" charset="0"/>
              </a:rPr>
              <a:t>plantes et </a:t>
            </a:r>
            <a:r>
              <a:rPr lang="fr-FR" sz="8000" b="1" dirty="0" smtClean="0">
                <a:latin typeface="Brush Script MT" panose="03060802040406070304" pitchFamily="66" charset="0"/>
              </a:rPr>
              <a:t>champignons    bien particuliers </a:t>
            </a:r>
            <a:endParaRPr lang="fr-FR" sz="8000" b="1" dirty="0" smtClean="0">
              <a:latin typeface="Brush Script MT" panose="03060802040406070304" pitchFamily="66" charset="0"/>
            </a:endParaRPr>
          </a:p>
          <a:p>
            <a:r>
              <a:rPr lang="fr-FR" sz="6000" b="1" dirty="0">
                <a:latin typeface="Brush Script MT" panose="03060802040406070304" pitchFamily="66" charset="0"/>
              </a:rPr>
              <a:t> </a:t>
            </a:r>
            <a:r>
              <a:rPr lang="fr-FR" sz="6000" b="1" dirty="0" smtClean="0">
                <a:latin typeface="Brush Script MT" panose="03060802040406070304" pitchFamily="66" charset="0"/>
              </a:rPr>
              <a:t>             </a:t>
            </a:r>
            <a:r>
              <a:rPr lang="fr-FR" sz="6000" b="1" dirty="0" smtClean="0">
                <a:latin typeface="Brush Script MT" panose="03060802040406070304" pitchFamily="66" charset="0"/>
              </a:rPr>
              <a:t>   par </a:t>
            </a:r>
            <a:r>
              <a:rPr lang="fr-FR" sz="6000" b="1" dirty="0" smtClean="0">
                <a:latin typeface="Brush Script MT" panose="03060802040406070304" pitchFamily="66" charset="0"/>
              </a:rPr>
              <a:t>Lande  </a:t>
            </a:r>
            <a:r>
              <a:rPr lang="fr-FR" sz="6000" b="1" dirty="0" smtClean="0">
                <a:latin typeface="Brush Script MT" panose="03060802040406070304" pitchFamily="66" charset="0"/>
              </a:rPr>
              <a:t> </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sndAc>
          <p:stSnd loop="1">
            <p:snd r:embed="rId3" name="Reflexions_all2_001.wav"/>
          </p:stSnd>
        </p:sndAc>
      </p:transition>
    </mc:Choice>
    <mc:Fallback>
      <p:transition spd="slow" advTm="13000">
        <p:fade/>
        <p:sndAc>
          <p:stSnd loop="1">
            <p:snd r:embed="rId3" name="Reflexions_all2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rgbClr val="FF0000"/>
                </a:gs>
                <a:gs pos="0">
                  <a:schemeClr val="accent5">
                    <a:lumMod val="89000"/>
                  </a:schemeClr>
                </a:gs>
                <a:gs pos="91000">
                  <a:schemeClr val="tx1">
                    <a:lumMod val="50000"/>
                  </a:schemeClr>
                </a:gs>
                <a:gs pos="97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442748" y="1036571"/>
            <a:ext cx="9303027" cy="5016758"/>
          </a:xfrm>
          <a:prstGeom prst="rect">
            <a:avLst/>
          </a:prstGeom>
        </p:spPr>
        <p:txBody>
          <a:bodyPr wrap="square">
            <a:spAutoFit/>
          </a:bodyPr>
          <a:lstStyle/>
          <a:p>
            <a:r>
              <a:rPr lang="fr-FR" sz="8000" b="1" dirty="0">
                <a:latin typeface="Brush Script MT" panose="03060802040406070304" pitchFamily="66" charset="0"/>
              </a:rPr>
              <a:t>8 plantes et champignons vraiment très particuliers que vous ne verrez pas dans votre jardin</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3" name="Rectangle 2"/>
          <p:cNvSpPr/>
          <p:nvPr/>
        </p:nvSpPr>
        <p:spPr>
          <a:xfrm>
            <a:off x="1895060" y="1351508"/>
            <a:ext cx="8401878" cy="4154984"/>
          </a:xfrm>
          <a:prstGeom prst="rect">
            <a:avLst/>
          </a:prstGeom>
        </p:spPr>
        <p:txBody>
          <a:bodyPr wrap="square">
            <a:spAutoFit/>
          </a:bodyPr>
          <a:lstStyle/>
          <a:p>
            <a:r>
              <a:rPr lang="fr-FR" sz="6600" b="1" dirty="0">
                <a:latin typeface="Brush Script MT" panose="03060802040406070304" pitchFamily="66" charset="0"/>
              </a:rPr>
              <a:t>La nature est fantastique mais offre parfois des choses assez déconcertantes voir même repoussantes.</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71940" y="632790"/>
            <a:ext cx="5620269" cy="5620269"/>
          </a:xfrm>
          <a:prstGeom prst="rect">
            <a:avLst/>
          </a:prstGeom>
          <a:effectLst>
            <a:softEdge rad="127000"/>
          </a:effectLst>
        </p:spPr>
      </p:pic>
      <p:sp>
        <p:nvSpPr>
          <p:cNvPr id="4" name="Rectangle 3"/>
          <p:cNvSpPr/>
          <p:nvPr/>
        </p:nvSpPr>
        <p:spPr>
          <a:xfrm>
            <a:off x="2878729" y="748332"/>
            <a:ext cx="6406690" cy="584775"/>
          </a:xfrm>
          <a:prstGeom prst="rect">
            <a:avLst/>
          </a:prstGeom>
        </p:spPr>
        <p:txBody>
          <a:bodyPr wrap="none">
            <a:spAutoFit/>
          </a:bodyPr>
          <a:lstStyle/>
          <a:p>
            <a:r>
              <a:rPr lang="fr-FR" sz="3200" b="1" dirty="0"/>
              <a:t>Le mimosa pudique (Mimosa </a:t>
            </a:r>
            <a:r>
              <a:rPr lang="fr-FR" sz="3200" b="1" dirty="0" err="1"/>
              <a:t>pudica</a:t>
            </a:r>
            <a:r>
              <a:rPr lang="fr-FR" dirty="0"/>
              <a:t>)</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42949" y="631637"/>
            <a:ext cx="7669677" cy="5621422"/>
          </a:xfrm>
          <a:prstGeom prst="rect">
            <a:avLst/>
          </a:prstGeom>
          <a:effectLst>
            <a:softEdge rad="127000"/>
          </a:effectLst>
        </p:spPr>
      </p:pic>
      <p:sp>
        <p:nvSpPr>
          <p:cNvPr id="4" name="Rectangle 3"/>
          <p:cNvSpPr/>
          <p:nvPr/>
        </p:nvSpPr>
        <p:spPr>
          <a:xfrm>
            <a:off x="1810587" y="5157294"/>
            <a:ext cx="8570825" cy="1077218"/>
          </a:xfrm>
          <a:prstGeom prst="rect">
            <a:avLst/>
          </a:prstGeom>
        </p:spPr>
        <p:txBody>
          <a:bodyPr wrap="square">
            <a:spAutoFit/>
          </a:bodyPr>
          <a:lstStyle/>
          <a:p>
            <a:r>
              <a:rPr lang="fr-FR" sz="3200" b="1" dirty="0"/>
              <a:t>Les feuilles de cette plante se replient au moindre choc pour se protéger :</a:t>
            </a:r>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653807"/>
            <a:ext cx="7459818" cy="5599252"/>
          </a:xfrm>
          <a:prstGeom prst="rect">
            <a:avLst/>
          </a:prstGeom>
          <a:effectLst>
            <a:softEdge rad="127000"/>
          </a:effectLst>
        </p:spPr>
      </p:pic>
      <p:sp>
        <p:nvSpPr>
          <p:cNvPr id="4" name="Rectangle 3"/>
          <p:cNvSpPr/>
          <p:nvPr/>
        </p:nvSpPr>
        <p:spPr>
          <a:xfrm>
            <a:off x="4536715" y="544453"/>
            <a:ext cx="3053465" cy="584775"/>
          </a:xfrm>
          <a:prstGeom prst="rect">
            <a:avLst/>
          </a:prstGeom>
        </p:spPr>
        <p:txBody>
          <a:bodyPr wrap="none">
            <a:spAutoFit/>
          </a:bodyPr>
          <a:lstStyle/>
          <a:p>
            <a:r>
              <a:rPr lang="fr-FR" sz="3200" b="1" dirty="0"/>
              <a:t>Rafflesia </a:t>
            </a:r>
            <a:r>
              <a:rPr lang="fr-FR" sz="3200" b="1" dirty="0" err="1"/>
              <a:t>arnoldii</a:t>
            </a:r>
            <a:endParaRPr lang="fr-FR" sz="3200" b="1" dirty="0"/>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643861"/>
            <a:ext cx="7473070" cy="5609198"/>
          </a:xfrm>
          <a:prstGeom prst="rect">
            <a:avLst/>
          </a:prstGeom>
          <a:effectLst>
            <a:softEdge rad="127000"/>
          </a:effectLst>
        </p:spPr>
      </p:pic>
      <p:sp>
        <p:nvSpPr>
          <p:cNvPr id="4" name="Rectangle 3"/>
          <p:cNvSpPr/>
          <p:nvPr/>
        </p:nvSpPr>
        <p:spPr>
          <a:xfrm>
            <a:off x="1044841" y="3801805"/>
            <a:ext cx="10102317" cy="2554545"/>
          </a:xfrm>
          <a:prstGeom prst="rect">
            <a:avLst/>
          </a:prstGeom>
        </p:spPr>
        <p:txBody>
          <a:bodyPr wrap="square">
            <a:spAutoFit/>
          </a:bodyPr>
          <a:lstStyle/>
          <a:p>
            <a:r>
              <a:rPr lang="fr-FR" sz="3200" b="1" dirty="0"/>
              <a:t>Une espèce de plantes parasites. Elle est célèbre pour être la plante possédant la plus grande vraie fleur au monde. Elle peut atteindre un mètre de diamètre et peser jusqu’à 10 kg. Elle dégage en revanche une odeur de viande en décomposition.</a:t>
            </a:r>
          </a:p>
        </p:txBody>
      </p:sp>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79617" y="652701"/>
            <a:ext cx="4196974" cy="5600358"/>
          </a:xfrm>
          <a:prstGeom prst="rect">
            <a:avLst/>
          </a:prstGeom>
          <a:effectLst>
            <a:softEdge rad="63500"/>
          </a:effectLst>
        </p:spPr>
      </p:pic>
      <p:sp>
        <p:nvSpPr>
          <p:cNvPr id="4" name="Rectangle 3"/>
          <p:cNvSpPr/>
          <p:nvPr/>
        </p:nvSpPr>
        <p:spPr>
          <a:xfrm>
            <a:off x="3581400" y="5255106"/>
            <a:ext cx="6096000" cy="1569660"/>
          </a:xfrm>
          <a:prstGeom prst="rect">
            <a:avLst/>
          </a:prstGeom>
        </p:spPr>
        <p:txBody>
          <a:bodyPr>
            <a:spAutoFit/>
          </a:bodyPr>
          <a:lstStyle/>
          <a:p>
            <a:r>
              <a:rPr lang="fr-FR" sz="3200" b="1" dirty="0"/>
              <a:t>Le phallus de titan (Amorphophallus </a:t>
            </a:r>
            <a:r>
              <a:rPr lang="fr-FR" sz="3200" b="1" dirty="0" err="1"/>
              <a:t>titanum</a:t>
            </a:r>
            <a:r>
              <a:rPr lang="fr-FR" sz="3200" b="1" dirty="0"/>
              <a:t>)</a:t>
            </a:r>
          </a:p>
          <a:p>
            <a:endParaRPr lang="fr-FR" sz="3200" b="1" dirty="0"/>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82612" y="636103"/>
            <a:ext cx="4004559" cy="5616955"/>
          </a:xfrm>
          <a:prstGeom prst="rect">
            <a:avLst/>
          </a:prstGeom>
          <a:effectLst>
            <a:softEdge rad="63500"/>
          </a:effectLst>
        </p:spPr>
      </p:pic>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3" name="Image 2"/>
          <p:cNvPicPr>
            <a:picLocks noChangeAspect="1"/>
          </p:cNvPicPr>
          <p:nvPr/>
        </p:nvPicPr>
        <p:blipFill>
          <a:blip r:embed="rId4"/>
          <a:stretch>
            <a:fillRect/>
          </a:stretch>
        </p:blipFill>
        <p:spPr>
          <a:xfrm>
            <a:off x="1862401" y="635566"/>
            <a:ext cx="8421286" cy="5617493"/>
          </a:xfrm>
          <a:prstGeom prst="rect">
            <a:avLst/>
          </a:prstGeom>
          <a:effectLst>
            <a:softEdge rad="127000"/>
          </a:effectLst>
        </p:spPr>
      </p:pic>
      <p:sp>
        <p:nvSpPr>
          <p:cNvPr id="4" name="Rectangle 3"/>
          <p:cNvSpPr/>
          <p:nvPr/>
        </p:nvSpPr>
        <p:spPr>
          <a:xfrm>
            <a:off x="1166191" y="3309362"/>
            <a:ext cx="9980967" cy="3046988"/>
          </a:xfrm>
          <a:prstGeom prst="rect">
            <a:avLst/>
          </a:prstGeom>
        </p:spPr>
        <p:txBody>
          <a:bodyPr wrap="square">
            <a:spAutoFit/>
          </a:bodyPr>
          <a:lstStyle/>
          <a:p>
            <a:r>
              <a:rPr lang="fr-FR" sz="3200" b="1" dirty="0"/>
              <a:t>Derrière ce nom poétique se cache la plante dont l’inflorescence, c’est-à-dire la disposition des fleurs sur la tige, est la plus grande fleur au monde. A ne pas confondre avec la Rafflesia ci-dessus qui est la plus grande fleur simple au monde. Elle peut atteindre 3m de haut. Mais elle dégage une odeur pestilentielle elle aussi.</a:t>
            </a:r>
          </a:p>
        </p:txBody>
      </p:sp>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27632" y="618432"/>
            <a:ext cx="7518734" cy="5634628"/>
          </a:xfrm>
          <a:prstGeom prst="rect">
            <a:avLst/>
          </a:prstGeom>
          <a:effectLst>
            <a:softEdge rad="127000"/>
          </a:effectLst>
        </p:spPr>
      </p:pic>
      <p:sp>
        <p:nvSpPr>
          <p:cNvPr id="4" name="Rectangle 3"/>
          <p:cNvSpPr/>
          <p:nvPr/>
        </p:nvSpPr>
        <p:spPr>
          <a:xfrm>
            <a:off x="4548461" y="5668284"/>
            <a:ext cx="3095078" cy="584775"/>
          </a:xfrm>
          <a:prstGeom prst="rect">
            <a:avLst/>
          </a:prstGeom>
        </p:spPr>
        <p:txBody>
          <a:bodyPr wrap="none">
            <a:spAutoFit/>
          </a:bodyPr>
          <a:lstStyle/>
          <a:p>
            <a:r>
              <a:rPr lang="fr-FR" sz="3200" b="1" dirty="0" err="1"/>
              <a:t>Hydnora</a:t>
            </a:r>
            <a:r>
              <a:rPr lang="fr-FR" sz="3200" b="1" dirty="0"/>
              <a:t> </a:t>
            </a:r>
            <a:r>
              <a:rPr lang="fr-FR" sz="3200" b="1" dirty="0" err="1"/>
              <a:t>africana</a:t>
            </a:r>
            <a:endParaRPr lang="fr-FR" sz="3200" b="1" dirty="0"/>
          </a:p>
        </p:txBody>
      </p:sp>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79238" y="619538"/>
            <a:ext cx="5633521" cy="5633521"/>
          </a:xfrm>
          <a:prstGeom prst="rect">
            <a:avLst/>
          </a:prstGeom>
          <a:effectLst>
            <a:softEdge rad="127000"/>
          </a:effectLst>
        </p:spPr>
      </p:pic>
      <p:sp>
        <p:nvSpPr>
          <p:cNvPr id="4" name="Rectangle 3"/>
          <p:cNvSpPr/>
          <p:nvPr/>
        </p:nvSpPr>
        <p:spPr>
          <a:xfrm>
            <a:off x="1172815" y="4242601"/>
            <a:ext cx="9846365" cy="2062103"/>
          </a:xfrm>
          <a:prstGeom prst="rect">
            <a:avLst/>
          </a:prstGeom>
        </p:spPr>
        <p:txBody>
          <a:bodyPr wrap="square">
            <a:spAutoFit/>
          </a:bodyPr>
          <a:lstStyle/>
          <a:p>
            <a:r>
              <a:rPr lang="fr-FR" sz="3200" b="1" dirty="0"/>
              <a:t>Cette sympathique plante pousse essentiellement sous terre. C’est simplement la fleur qui sort du sol. Et, chose incroyable, elle a une odeur d’excréments ! Oui les plantes ne sentent pas toutes la rose.</a:t>
            </a:r>
          </a:p>
        </p:txBody>
      </p:sp>
    </p:spTree>
    <p:extLst>
      <p:ext uri="{BB962C8B-B14F-4D97-AF65-F5344CB8AC3E}">
        <p14:creationId xmlns:p14="http://schemas.microsoft.com/office/powerpoint/2010/main" val="27289186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663755"/>
            <a:ext cx="7446565" cy="5589304"/>
          </a:xfrm>
          <a:prstGeom prst="rect">
            <a:avLst/>
          </a:prstGeom>
          <a:effectLst>
            <a:softEdge rad="127000"/>
          </a:effectLst>
        </p:spPr>
      </p:pic>
      <p:sp>
        <p:nvSpPr>
          <p:cNvPr id="4" name="Rectangle 3"/>
          <p:cNvSpPr/>
          <p:nvPr/>
        </p:nvSpPr>
        <p:spPr>
          <a:xfrm>
            <a:off x="2641047" y="639075"/>
            <a:ext cx="6909905" cy="584775"/>
          </a:xfrm>
          <a:prstGeom prst="rect">
            <a:avLst/>
          </a:prstGeom>
        </p:spPr>
        <p:txBody>
          <a:bodyPr wrap="none">
            <a:spAutoFit/>
          </a:bodyPr>
          <a:lstStyle/>
          <a:p>
            <a:r>
              <a:rPr lang="fr-FR" sz="3200" b="1" dirty="0"/>
              <a:t>La fleur chauve-souris (Tacca </a:t>
            </a:r>
            <a:r>
              <a:rPr lang="fr-FR" sz="3200" b="1" dirty="0" err="1"/>
              <a:t>chantrieri</a:t>
            </a:r>
            <a:r>
              <a:rPr lang="fr-FR" sz="3200" b="1" dirty="0"/>
              <a:t>)</a:t>
            </a:r>
          </a:p>
        </p:txBody>
      </p:sp>
    </p:spTree>
    <p:extLst>
      <p:ext uri="{BB962C8B-B14F-4D97-AF65-F5344CB8AC3E}">
        <p14:creationId xmlns:p14="http://schemas.microsoft.com/office/powerpoint/2010/main" val="28331840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3" name="Image 2"/>
          <p:cNvPicPr>
            <a:picLocks noChangeAspect="1"/>
          </p:cNvPicPr>
          <p:nvPr/>
        </p:nvPicPr>
        <p:blipFill>
          <a:blip r:embed="rId4"/>
          <a:stretch>
            <a:fillRect/>
          </a:stretch>
        </p:blipFill>
        <p:spPr>
          <a:xfrm>
            <a:off x="1084620" y="582524"/>
            <a:ext cx="10062537" cy="5670536"/>
          </a:xfrm>
          <a:prstGeom prst="rect">
            <a:avLst/>
          </a:prstGeom>
          <a:effectLst>
            <a:softEdge rad="127000"/>
          </a:effectLst>
        </p:spPr>
      </p:pic>
      <p:sp>
        <p:nvSpPr>
          <p:cNvPr id="4" name="Rectangle 3"/>
          <p:cNvSpPr/>
          <p:nvPr/>
        </p:nvSpPr>
        <p:spPr>
          <a:xfrm>
            <a:off x="2518717" y="5668284"/>
            <a:ext cx="7194342" cy="584775"/>
          </a:xfrm>
          <a:prstGeom prst="rect">
            <a:avLst/>
          </a:prstGeom>
        </p:spPr>
        <p:txBody>
          <a:bodyPr wrap="none">
            <a:spAutoFit/>
          </a:bodyPr>
          <a:lstStyle/>
          <a:p>
            <a:r>
              <a:rPr lang="fr-FR" sz="3200" b="1" dirty="0"/>
              <a:t>Ha ! Celle-ci est plutôt jolie et ne pue pas</a:t>
            </a:r>
            <a:r>
              <a:rPr lang="fr-FR" dirty="0"/>
              <a:t>.</a:t>
            </a:r>
          </a:p>
        </p:txBody>
      </p:sp>
    </p:spTree>
    <p:extLst>
      <p:ext uri="{BB962C8B-B14F-4D97-AF65-F5344CB8AC3E}">
        <p14:creationId xmlns:p14="http://schemas.microsoft.com/office/powerpoint/2010/main" val="1222141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3" name="Image 2"/>
          <p:cNvPicPr>
            <a:picLocks noChangeAspect="1"/>
          </p:cNvPicPr>
          <p:nvPr/>
        </p:nvPicPr>
        <p:blipFill>
          <a:blip r:embed="rId4"/>
          <a:stretch>
            <a:fillRect/>
          </a:stretch>
        </p:blipFill>
        <p:spPr>
          <a:xfrm>
            <a:off x="1809482" y="643861"/>
            <a:ext cx="8513961" cy="5609198"/>
          </a:xfrm>
          <a:prstGeom prst="rect">
            <a:avLst/>
          </a:prstGeom>
          <a:effectLst>
            <a:softEdge rad="127000"/>
          </a:effectLst>
        </p:spPr>
      </p:pic>
      <p:sp>
        <p:nvSpPr>
          <p:cNvPr id="4" name="Rectangle 3"/>
          <p:cNvSpPr/>
          <p:nvPr/>
        </p:nvSpPr>
        <p:spPr>
          <a:xfrm>
            <a:off x="4533617" y="5661750"/>
            <a:ext cx="3124766" cy="584775"/>
          </a:xfrm>
          <a:prstGeom prst="rect">
            <a:avLst/>
          </a:prstGeom>
        </p:spPr>
        <p:txBody>
          <a:bodyPr wrap="none">
            <a:spAutoFit/>
          </a:bodyPr>
          <a:lstStyle/>
          <a:p>
            <a:r>
              <a:rPr lang="fr-FR" sz="3200" b="1" dirty="0" err="1"/>
              <a:t>Hydnellum</a:t>
            </a:r>
            <a:r>
              <a:rPr lang="fr-FR" sz="3200" b="1" dirty="0"/>
              <a:t> </a:t>
            </a:r>
            <a:r>
              <a:rPr lang="fr-FR" sz="3200" b="1" dirty="0" err="1"/>
              <a:t>peckii</a:t>
            </a:r>
            <a:endParaRPr lang="fr-FR" sz="3200" b="1" dirty="0"/>
          </a:p>
        </p:txBody>
      </p:sp>
    </p:spTree>
    <p:extLst>
      <p:ext uri="{BB962C8B-B14F-4D97-AF65-F5344CB8AC3E}">
        <p14:creationId xmlns:p14="http://schemas.microsoft.com/office/powerpoint/2010/main" val="11922878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5279" y="612914"/>
            <a:ext cx="7670599" cy="5640146"/>
          </a:xfrm>
          <a:prstGeom prst="rect">
            <a:avLst/>
          </a:prstGeom>
          <a:effectLst>
            <a:softEdge rad="127000"/>
          </a:effectLst>
        </p:spPr>
      </p:pic>
      <p:sp>
        <p:nvSpPr>
          <p:cNvPr id="4" name="Rectangle 3"/>
          <p:cNvSpPr/>
          <p:nvPr/>
        </p:nvSpPr>
        <p:spPr>
          <a:xfrm>
            <a:off x="1044841" y="3698514"/>
            <a:ext cx="9684883" cy="2554545"/>
          </a:xfrm>
          <a:prstGeom prst="rect">
            <a:avLst/>
          </a:prstGeom>
        </p:spPr>
        <p:txBody>
          <a:bodyPr wrap="square">
            <a:spAutoFit/>
          </a:bodyPr>
          <a:lstStyle/>
          <a:p>
            <a:r>
              <a:rPr lang="fr-FR" sz="3200" b="1" dirty="0"/>
              <a:t>Cette espèce de guimauve recouverte de coulis de framboise est en fait un champignon. Non toxique, il n’en est pas moins non comestible. On l’appelle aussi the </a:t>
            </a:r>
            <a:r>
              <a:rPr lang="fr-FR" sz="3200" b="1" dirty="0" err="1"/>
              <a:t>bleeding</a:t>
            </a:r>
            <a:r>
              <a:rPr lang="fr-FR" sz="3200" b="1" dirty="0"/>
              <a:t> </a:t>
            </a:r>
            <a:r>
              <a:rPr lang="fr-FR" sz="3200" b="1" dirty="0" err="1"/>
              <a:t>tooth</a:t>
            </a:r>
            <a:r>
              <a:rPr lang="fr-FR" sz="3200" b="1" dirty="0"/>
              <a:t> </a:t>
            </a:r>
            <a:r>
              <a:rPr lang="fr-FR" sz="3200" b="1" dirty="0" err="1"/>
              <a:t>fungus</a:t>
            </a:r>
            <a:r>
              <a:rPr lang="fr-FR" sz="3200" b="1" dirty="0"/>
              <a:t> (Le champignon saignement de dent). Vous comprendrez pourquoi.</a:t>
            </a:r>
          </a:p>
        </p:txBody>
      </p:sp>
    </p:spTree>
    <p:extLst>
      <p:ext uri="{BB962C8B-B14F-4D97-AF65-F5344CB8AC3E}">
        <p14:creationId xmlns:p14="http://schemas.microsoft.com/office/powerpoint/2010/main" val="2927202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0917" y="673701"/>
            <a:ext cx="7435935" cy="5581325"/>
          </a:xfrm>
          <a:prstGeom prst="rect">
            <a:avLst/>
          </a:prstGeom>
          <a:effectLst>
            <a:softEdge rad="127000"/>
          </a:effectLst>
        </p:spPr>
      </p:pic>
      <p:sp>
        <p:nvSpPr>
          <p:cNvPr id="4" name="Rectangle 3"/>
          <p:cNvSpPr/>
          <p:nvPr/>
        </p:nvSpPr>
        <p:spPr>
          <a:xfrm>
            <a:off x="2034663" y="5670251"/>
            <a:ext cx="8122673" cy="584775"/>
          </a:xfrm>
          <a:prstGeom prst="rect">
            <a:avLst/>
          </a:prstGeom>
        </p:spPr>
        <p:txBody>
          <a:bodyPr wrap="none">
            <a:spAutoFit/>
          </a:bodyPr>
          <a:lstStyle/>
          <a:p>
            <a:r>
              <a:rPr lang="fr-FR" sz="3200" b="1" dirty="0" err="1"/>
              <a:t>Actaea</a:t>
            </a:r>
            <a:r>
              <a:rPr lang="fr-FR" sz="3200" b="1" dirty="0"/>
              <a:t> </a:t>
            </a:r>
            <a:r>
              <a:rPr lang="fr-FR" sz="3200" b="1" dirty="0" err="1"/>
              <a:t>pachypoda</a:t>
            </a:r>
            <a:r>
              <a:rPr lang="fr-FR" sz="3200" b="1" dirty="0"/>
              <a:t> (</a:t>
            </a:r>
            <a:r>
              <a:rPr lang="fr-FR" sz="3200" b="1" dirty="0" err="1"/>
              <a:t>Doll’s</a:t>
            </a:r>
            <a:r>
              <a:rPr lang="fr-FR" sz="3200" b="1" dirty="0"/>
              <a:t> Eye = Œil de poupée)</a:t>
            </a:r>
          </a:p>
        </p:txBody>
      </p:sp>
    </p:spTree>
    <p:extLst>
      <p:ext uri="{BB962C8B-B14F-4D97-AF65-F5344CB8AC3E}">
        <p14:creationId xmlns:p14="http://schemas.microsoft.com/office/powerpoint/2010/main" val="705358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633913"/>
            <a:ext cx="7486322" cy="5619145"/>
          </a:xfrm>
          <a:prstGeom prst="rect">
            <a:avLst/>
          </a:prstGeom>
          <a:effectLst>
            <a:softEdge rad="127000"/>
          </a:effectLst>
        </p:spPr>
      </p:pic>
      <p:sp>
        <p:nvSpPr>
          <p:cNvPr id="4" name="Rectangle 3"/>
          <p:cNvSpPr/>
          <p:nvPr/>
        </p:nvSpPr>
        <p:spPr>
          <a:xfrm>
            <a:off x="838200" y="3698513"/>
            <a:ext cx="10515600" cy="2554545"/>
          </a:xfrm>
          <a:prstGeom prst="rect">
            <a:avLst/>
          </a:prstGeom>
        </p:spPr>
        <p:txBody>
          <a:bodyPr wrap="square">
            <a:spAutoFit/>
          </a:bodyPr>
          <a:lstStyle/>
          <a:p>
            <a:r>
              <a:rPr lang="fr-FR" sz="3200" b="1" dirty="0"/>
              <a:t>Vous saisirez vite pourquoi on lui a donné le nom d’œil de poupée. Comme des vrais yeux, il ne faut pas en manger car ceux-ci sont toxiques. Quoique les yeux de vos voisins ou collègues sont comestibles donc à choisir, ne vous trompez pas</a:t>
            </a:r>
            <a:r>
              <a:rPr lang="fr-FR" dirty="0"/>
              <a:t>.</a:t>
            </a:r>
          </a:p>
        </p:txBody>
      </p:sp>
    </p:spTree>
    <p:extLst>
      <p:ext uri="{BB962C8B-B14F-4D97-AF65-F5344CB8AC3E}">
        <p14:creationId xmlns:p14="http://schemas.microsoft.com/office/powerpoint/2010/main" val="15133737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19</a:t>
            </a:fld>
            <a:endParaRPr lang="fr-FR" sz="1400" b="1" dirty="0"/>
          </a:p>
        </p:txBody>
      </p:sp>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33539" y="643861"/>
            <a:ext cx="7473070" cy="5609198"/>
          </a:xfrm>
          <a:prstGeom prst="rect">
            <a:avLst/>
          </a:prstGeom>
          <a:effectLst>
            <a:softEdge rad="127000"/>
          </a:effectLst>
        </p:spPr>
      </p:pic>
      <p:sp>
        <p:nvSpPr>
          <p:cNvPr id="4" name="Rectangle 3"/>
          <p:cNvSpPr/>
          <p:nvPr/>
        </p:nvSpPr>
        <p:spPr>
          <a:xfrm>
            <a:off x="2736661" y="5706235"/>
            <a:ext cx="6666825" cy="584775"/>
          </a:xfrm>
          <a:prstGeom prst="rect">
            <a:avLst/>
          </a:prstGeom>
        </p:spPr>
        <p:txBody>
          <a:bodyPr wrap="none">
            <a:spAutoFit/>
          </a:bodyPr>
          <a:lstStyle/>
          <a:p>
            <a:r>
              <a:rPr lang="fr-FR" sz="3200" b="1" dirty="0"/>
              <a:t>L’</a:t>
            </a:r>
            <a:r>
              <a:rPr lang="fr-FR" sz="3200" b="1" dirty="0" err="1"/>
              <a:t>Anthurus</a:t>
            </a:r>
            <a:r>
              <a:rPr lang="fr-FR" sz="3200" b="1" dirty="0"/>
              <a:t> d’Archer (</a:t>
            </a:r>
            <a:r>
              <a:rPr lang="fr-FR" sz="3200" b="1" dirty="0" err="1"/>
              <a:t>Anthurus</a:t>
            </a:r>
            <a:r>
              <a:rPr lang="fr-FR" sz="3200" b="1" dirty="0"/>
              <a:t> </a:t>
            </a:r>
            <a:r>
              <a:rPr lang="fr-FR" sz="3200" b="1" dirty="0" err="1"/>
              <a:t>archeri</a:t>
            </a:r>
            <a:r>
              <a:rPr lang="fr-FR" sz="3200" b="1" dirty="0"/>
              <a:t>)</a:t>
            </a:r>
          </a:p>
        </p:txBody>
      </p:sp>
    </p:spTree>
    <p:extLst>
      <p:ext uri="{BB962C8B-B14F-4D97-AF65-F5344CB8AC3E}">
        <p14:creationId xmlns:p14="http://schemas.microsoft.com/office/powerpoint/2010/main" val="25342121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20</a:t>
            </a:fld>
            <a:endParaRPr lang="fr-FR" sz="1400" b="1" dirty="0"/>
          </a:p>
        </p:txBody>
      </p:sp>
      <p:pic>
        <p:nvPicPr>
          <p:cNvPr id="3" name="Image 2"/>
          <p:cNvPicPr>
            <a:picLocks noChangeAspect="1"/>
          </p:cNvPicPr>
          <p:nvPr/>
        </p:nvPicPr>
        <p:blipFill>
          <a:blip r:embed="rId4"/>
          <a:stretch>
            <a:fillRect/>
          </a:stretch>
        </p:blipFill>
        <p:spPr>
          <a:xfrm>
            <a:off x="1809482" y="635129"/>
            <a:ext cx="8527214" cy="5617929"/>
          </a:xfrm>
          <a:prstGeom prst="rect">
            <a:avLst/>
          </a:prstGeom>
          <a:effectLst>
            <a:softEdge rad="127000"/>
          </a:effectLst>
        </p:spPr>
      </p:pic>
      <p:sp>
        <p:nvSpPr>
          <p:cNvPr id="4" name="Rectangle 3"/>
          <p:cNvSpPr/>
          <p:nvPr/>
        </p:nvSpPr>
        <p:spPr>
          <a:xfrm>
            <a:off x="1928752" y="4683398"/>
            <a:ext cx="8527214" cy="1569660"/>
          </a:xfrm>
          <a:prstGeom prst="rect">
            <a:avLst/>
          </a:prstGeom>
        </p:spPr>
        <p:txBody>
          <a:bodyPr wrap="square">
            <a:spAutoFit/>
          </a:bodyPr>
          <a:lstStyle/>
          <a:p>
            <a:r>
              <a:rPr lang="fr-FR" sz="3200" b="1" dirty="0"/>
              <a:t>Ce champignon ressemble à un poulpe. Il pue et ne se mange pas. Mais bon qui aurait envie de manger ce truc?</a:t>
            </a:r>
          </a:p>
        </p:txBody>
      </p:sp>
    </p:spTree>
    <p:extLst>
      <p:ext uri="{BB962C8B-B14F-4D97-AF65-F5344CB8AC3E}">
        <p14:creationId xmlns:p14="http://schemas.microsoft.com/office/powerpoint/2010/main" val="34297628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28/03/2019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21</a:t>
            </a:fld>
            <a:endParaRPr lang="fr-FR" sz="1400" b="1" dirty="0"/>
          </a:p>
        </p:txBody>
      </p:sp>
      <p:sp>
        <p:nvSpPr>
          <p:cNvPr id="9" name="Rectangle 8"/>
          <p:cNvSpPr/>
          <p:nvPr/>
        </p:nvSpPr>
        <p:spPr>
          <a:xfrm>
            <a:off x="1007615" y="1824960"/>
            <a:ext cx="10139543" cy="3170099"/>
          </a:xfrm>
          <a:prstGeom prst="rect">
            <a:avLst/>
          </a:prstGeom>
        </p:spPr>
        <p:txBody>
          <a:bodyPr wrap="square">
            <a:spAutoFit/>
          </a:bodyPr>
          <a:lstStyle/>
          <a:p>
            <a:r>
              <a:rPr lang="fr-FR" sz="6000" b="1" dirty="0" smtClean="0">
                <a:latin typeface="Brush Script MT" panose="03060802040406070304" pitchFamily="66" charset="0"/>
              </a:rPr>
              <a:t>  </a:t>
            </a:r>
            <a:r>
              <a:rPr lang="fr-FR" sz="6000" b="1" dirty="0" smtClean="0">
                <a:latin typeface="Brush Script MT" panose="03060802040406070304" pitchFamily="66" charset="0"/>
              </a:rPr>
              <a:t>                C’était</a:t>
            </a:r>
          </a:p>
          <a:p>
            <a:r>
              <a:rPr lang="fr-FR" sz="6000" b="1" dirty="0" smtClean="0">
                <a:latin typeface="Brush Script MT" panose="03060802040406070304" pitchFamily="66" charset="0"/>
              </a:rPr>
              <a:t> </a:t>
            </a:r>
            <a:r>
              <a:rPr lang="fr-FR" sz="8000" b="1" dirty="0" smtClean="0">
                <a:latin typeface="Brush Script MT" panose="03060802040406070304" pitchFamily="66" charset="0"/>
              </a:rPr>
              <a:t>8 </a:t>
            </a:r>
            <a:r>
              <a:rPr lang="fr-FR" sz="8000" b="1" dirty="0">
                <a:latin typeface="Brush Script MT" panose="03060802040406070304" pitchFamily="66" charset="0"/>
              </a:rPr>
              <a:t>plantes et champignons </a:t>
            </a:r>
            <a:endParaRPr lang="fr-FR" sz="8000" b="1" dirty="0" smtClean="0">
              <a:latin typeface="Brush Script MT" panose="03060802040406070304" pitchFamily="66" charset="0"/>
            </a:endParaRPr>
          </a:p>
          <a:p>
            <a:r>
              <a:rPr lang="fr-FR" sz="6000" b="1" dirty="0">
                <a:latin typeface="Brush Script MT" panose="03060802040406070304" pitchFamily="66" charset="0"/>
              </a:rPr>
              <a:t> </a:t>
            </a:r>
            <a:r>
              <a:rPr lang="fr-FR" sz="6000" b="1" dirty="0" smtClean="0">
                <a:latin typeface="Brush Script MT" panose="03060802040406070304" pitchFamily="66" charset="0"/>
              </a:rPr>
              <a:t>             </a:t>
            </a:r>
            <a:r>
              <a:rPr lang="fr-FR" sz="6000" b="1" dirty="0" smtClean="0">
                <a:latin typeface="Brush Script MT" panose="03060802040406070304" pitchFamily="66" charset="0"/>
              </a:rPr>
              <a:t>  </a:t>
            </a:r>
            <a:r>
              <a:rPr lang="fr-FR" sz="6000" b="1" dirty="0" smtClean="0">
                <a:latin typeface="Brush Script MT" panose="03060802040406070304" pitchFamily="66" charset="0"/>
              </a:rPr>
              <a:t>par Lande </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10203043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97</TotalTime>
  <Words>719</Words>
  <Application>Microsoft Office PowerPoint</Application>
  <PresentationFormat>Grand écran</PresentationFormat>
  <Paragraphs>128</Paragraphs>
  <Slides>21</Slides>
  <Notes>21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21</vt:i4>
      </vt:variant>
    </vt:vector>
  </HeadingPairs>
  <TitlesOfParts>
    <vt:vector size="26"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2019-02-01T14:09:57Z</dcterms:created>
  <dcterms:modified xsi:type="dcterms:W3CDTF">2019-03-28T17:36:48Z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