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hS145u3LksBGEaFjRPgAw==" hashData="sxszh6mgg0sIktmUuo6pJQ44vAJwy2o39kfL5MTrBBtSceedn0edl0n7RYNEfGWSstc7dJEUPUcCqHEXsTdi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27/02/2019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1447421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1521280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3849092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1978674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202066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757916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183749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42835968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16401949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01716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1300741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3956134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35983071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2902469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231077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6890655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41723064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27/02/2019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27/02/2019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27/02/2019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27/02/2019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838200" y="1534681"/>
            <a:ext cx="10968067" cy="3631763"/>
          </a:xfrm>
          <a:prstGeom prst="rect">
            <a:avLst/>
          </a:prstGeom>
        </p:spPr>
        <p:txBody>
          <a:bodyPr wrap="none">
            <a:spAutoFit/>
          </a:bodyPr>
          <a:lstStyle/>
          <a:p>
            <a:r>
              <a:rPr lang="fr-FR" sz="11500" b="1" dirty="0">
                <a:latin typeface="Brush Script MT" panose="03060802040406070304" pitchFamily="66" charset="0"/>
              </a:rPr>
              <a:t>7 syndromes </a:t>
            </a:r>
            <a:r>
              <a:rPr lang="fr-FR" sz="11500" b="1" dirty="0" smtClean="0">
                <a:latin typeface="Brush Script MT" panose="03060802040406070304" pitchFamily="66" charset="0"/>
              </a:rPr>
              <a:t>délirants </a:t>
            </a:r>
          </a:p>
          <a:p>
            <a:r>
              <a:rPr lang="fr-FR" sz="11500" b="1" dirty="0">
                <a:latin typeface="Brush Script MT" panose="03060802040406070304" pitchFamily="66" charset="0"/>
              </a:rPr>
              <a:t> </a:t>
            </a:r>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0000">
        <p:circle/>
        <p:sndAc>
          <p:stSnd loop="1">
            <p:snd r:embed="rId3" name="Un peu d humourXV_001.wav"/>
          </p:stSnd>
        </p:sndAc>
      </p:transition>
    </mc:Choice>
    <mc:Fallback>
      <p:transition spd="slow" advTm="10000">
        <p:circle/>
        <p:sndAc>
          <p:stSnd loop="1">
            <p:snd r:embed="rId3" name="Un peu d humourXV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838200" y="680687"/>
            <a:ext cx="10515600" cy="5509200"/>
          </a:xfrm>
          <a:prstGeom prst="rect">
            <a:avLst/>
          </a:prstGeom>
        </p:spPr>
        <p:txBody>
          <a:bodyPr wrap="square">
            <a:spAutoFit/>
          </a:bodyPr>
          <a:lstStyle/>
          <a:p>
            <a:r>
              <a:rPr lang="fr-FR" sz="8800" b="1" dirty="0">
                <a:latin typeface="Brush Script MT" panose="03060802040406070304" pitchFamily="66" charset="0"/>
              </a:rPr>
              <a:t>7 syndromes délirants, flippants, étonnants… et un peu marrants quand c’est pas toi qui les as</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838200" y="889843"/>
            <a:ext cx="10624930" cy="5078313"/>
          </a:xfrm>
          <a:prstGeom prst="rect">
            <a:avLst/>
          </a:prstGeom>
        </p:spPr>
        <p:txBody>
          <a:bodyPr wrap="square">
            <a:spAutoFit/>
          </a:bodyPr>
          <a:lstStyle/>
          <a:p>
            <a:r>
              <a:rPr lang="fr-FR" sz="5400" b="1" dirty="0">
                <a:latin typeface="Brush Script MT" panose="03060802040406070304" pitchFamily="66" charset="0"/>
              </a:rPr>
              <a:t>Notre cerveau est parfois étrange et réagit de façon inattendue. Cela peut engendrer des cas très bizarres. Voilà quelques syndromes plutôt surprenants, voir même délirants. C’est vrai que ça peut prêter à sourire. Sauf que personne n’aimerait en être victime.</a:t>
            </a:r>
          </a:p>
        </p:txBody>
      </p:sp>
    </p:spTree>
    <p:extLst>
      <p:ext uri="{BB962C8B-B14F-4D97-AF65-F5344CB8AC3E}">
        <p14:creationId xmlns:p14="http://schemas.microsoft.com/office/powerpoint/2010/main" val="3406740121"/>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59965" y="629454"/>
            <a:ext cx="5645496" cy="5625571"/>
          </a:xfrm>
          <a:prstGeom prst="rect">
            <a:avLst/>
          </a:prstGeom>
          <a:effectLst>
            <a:softEdge rad="127000"/>
          </a:effectLst>
        </p:spPr>
      </p:pic>
    </p:spTree>
    <p:extLst>
      <p:ext uri="{BB962C8B-B14F-4D97-AF65-F5344CB8AC3E}">
        <p14:creationId xmlns:p14="http://schemas.microsoft.com/office/powerpoint/2010/main" val="15183886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
        <p:nvSpPr>
          <p:cNvPr id="2" name="Rectangle 1"/>
          <p:cNvSpPr/>
          <p:nvPr/>
        </p:nvSpPr>
        <p:spPr>
          <a:xfrm>
            <a:off x="1119809" y="1012954"/>
            <a:ext cx="9952382" cy="4832092"/>
          </a:xfrm>
          <a:prstGeom prst="rect">
            <a:avLst/>
          </a:prstGeom>
        </p:spPr>
        <p:txBody>
          <a:bodyPr wrap="square">
            <a:spAutoFit/>
          </a:bodyPr>
          <a:lstStyle/>
          <a:p>
            <a:r>
              <a:rPr lang="fr-FR" sz="4400" b="1" dirty="0">
                <a:latin typeface="Brush Script MT" panose="03060802040406070304" pitchFamily="66" charset="0"/>
              </a:rPr>
              <a:t>Ce syndrome survient suite à une prise d’otages ou un kidnapping et concerne la victime qui finit par avoir de la sympathie, voire plus, pour son bourreau, jusqu’à s’interposer en cas d’intervention policière. En revanche, le kidnappeur s’en fout totalement, n’a aucune envie de faire copain et ira jusqu’au bout de son truc.</a:t>
            </a:r>
          </a:p>
        </p:txBody>
      </p:sp>
    </p:spTree>
    <p:extLst>
      <p:ext uri="{BB962C8B-B14F-4D97-AF65-F5344CB8AC3E}">
        <p14:creationId xmlns:p14="http://schemas.microsoft.com/office/powerpoint/2010/main" val="84237417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68557" y="644406"/>
            <a:ext cx="8401878" cy="5604547"/>
          </a:xfrm>
          <a:prstGeom prst="rect">
            <a:avLst/>
          </a:prstGeom>
          <a:effectLst>
            <a:softEdge rad="127000"/>
          </a:effectLst>
        </p:spPr>
      </p:pic>
    </p:spTree>
    <p:extLst>
      <p:ext uri="{BB962C8B-B14F-4D97-AF65-F5344CB8AC3E}">
        <p14:creationId xmlns:p14="http://schemas.microsoft.com/office/powerpoint/2010/main" val="217149213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sp>
        <p:nvSpPr>
          <p:cNvPr id="2" name="Rectangle 1"/>
          <p:cNvSpPr/>
          <p:nvPr/>
        </p:nvSpPr>
        <p:spPr>
          <a:xfrm>
            <a:off x="1059413" y="1771382"/>
            <a:ext cx="10098156" cy="3477875"/>
          </a:xfrm>
          <a:prstGeom prst="rect">
            <a:avLst/>
          </a:prstGeom>
        </p:spPr>
        <p:txBody>
          <a:bodyPr wrap="square">
            <a:spAutoFit/>
          </a:bodyPr>
          <a:lstStyle/>
          <a:p>
            <a:r>
              <a:rPr lang="fr-FR" sz="4400" b="1" dirty="0">
                <a:latin typeface="Brush Script MT" panose="03060802040406070304" pitchFamily="66" charset="0"/>
              </a:rPr>
              <a:t>C’est l’inverse du syndrome de Stockholm. C’est-à-dire que l’otage a tellement la tchatche que c’est le méchant qui le kiffe à mort au point de plus savoir où il en est et de laisser sa victime tranquille. C’est plus marrant et ça permet de se tirer d’affaire.</a:t>
            </a:r>
          </a:p>
        </p:txBody>
      </p:sp>
    </p:spTree>
    <p:extLst>
      <p:ext uri="{BB962C8B-B14F-4D97-AF65-F5344CB8AC3E}">
        <p14:creationId xmlns:p14="http://schemas.microsoft.com/office/powerpoint/2010/main" val="283925564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sp>
        <p:nvSpPr>
          <p:cNvPr id="2" name="Rectangle 1"/>
          <p:cNvSpPr/>
          <p:nvPr/>
        </p:nvSpPr>
        <p:spPr>
          <a:xfrm>
            <a:off x="838200" y="1012954"/>
            <a:ext cx="10664687" cy="4832092"/>
          </a:xfrm>
          <a:prstGeom prst="rect">
            <a:avLst/>
          </a:prstGeom>
        </p:spPr>
        <p:txBody>
          <a:bodyPr wrap="square">
            <a:spAutoFit/>
          </a:bodyPr>
          <a:lstStyle/>
          <a:p>
            <a:r>
              <a:rPr lang="fr-FR" sz="4400" b="1" dirty="0">
                <a:latin typeface="Brush Script MT" panose="03060802040406070304" pitchFamily="66" charset="0"/>
              </a:rPr>
              <a:t>Le syndrome du voyageur : En général passager, il touche certaines personnes confrontées à certains aspects de la réalité du pays visité. Il en existe plusieurs styles :</a:t>
            </a:r>
          </a:p>
          <a:p>
            <a:endParaRPr lang="fr-FR" sz="4400" b="1" dirty="0">
              <a:latin typeface="Brush Script MT" panose="03060802040406070304" pitchFamily="66" charset="0"/>
            </a:endParaRPr>
          </a:p>
          <a:p>
            <a:r>
              <a:rPr lang="fr-FR" sz="4400" b="1" dirty="0">
                <a:latin typeface="Brush Script MT" panose="03060802040406070304" pitchFamily="66" charset="0"/>
              </a:rPr>
              <a:t>Syndrome de Stendhal (ou aussi syndrome de Florence, mais rien à voir avec </a:t>
            </a:r>
            <a:r>
              <a:rPr lang="fr-FR" sz="4400" b="1" dirty="0" err="1">
                <a:latin typeface="Brush Script MT" panose="03060802040406070304" pitchFamily="66" charset="0"/>
              </a:rPr>
              <a:t>Forresti</a:t>
            </a:r>
            <a:r>
              <a:rPr lang="fr-FR" sz="4400" b="1" dirty="0">
                <a:latin typeface="Brush Script MT" panose="03060802040406070304" pitchFamily="66" charset="0"/>
              </a:rPr>
              <a:t>, il s’agit de la ville italienne) :</a:t>
            </a:r>
          </a:p>
        </p:txBody>
      </p:sp>
    </p:spTree>
    <p:extLst>
      <p:ext uri="{BB962C8B-B14F-4D97-AF65-F5344CB8AC3E}">
        <p14:creationId xmlns:p14="http://schemas.microsoft.com/office/powerpoint/2010/main" val="209359049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954157" y="661868"/>
            <a:ext cx="10243930" cy="5555825"/>
          </a:xfrm>
          <a:prstGeom prst="rect">
            <a:avLst/>
          </a:prstGeom>
          <a:effectLst>
            <a:softEdge rad="127000"/>
          </a:effectLst>
        </p:spPr>
      </p:pic>
    </p:spTree>
    <p:extLst>
      <p:ext uri="{BB962C8B-B14F-4D97-AF65-F5344CB8AC3E}">
        <p14:creationId xmlns:p14="http://schemas.microsoft.com/office/powerpoint/2010/main" val="4054340831"/>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sp>
        <p:nvSpPr>
          <p:cNvPr id="2" name="Rectangle 1"/>
          <p:cNvSpPr/>
          <p:nvPr/>
        </p:nvSpPr>
        <p:spPr>
          <a:xfrm>
            <a:off x="838200" y="821635"/>
            <a:ext cx="10624930" cy="5509200"/>
          </a:xfrm>
          <a:prstGeom prst="rect">
            <a:avLst/>
          </a:prstGeom>
        </p:spPr>
        <p:txBody>
          <a:bodyPr wrap="square">
            <a:spAutoFit/>
          </a:bodyPr>
          <a:lstStyle/>
          <a:p>
            <a:r>
              <a:rPr lang="fr-FR" sz="4400" b="1" dirty="0">
                <a:latin typeface="Brush Script MT" panose="03060802040406070304" pitchFamily="66" charset="0"/>
              </a:rPr>
              <a:t>Position qui ne sert à rien en cas de syndrome de </a:t>
            </a:r>
            <a:r>
              <a:rPr lang="fr-FR" sz="4400" b="1" dirty="0" smtClean="0">
                <a:latin typeface="Brush Script MT" panose="03060802040406070304" pitchFamily="66" charset="0"/>
              </a:rPr>
              <a:t>Stendhal</a:t>
            </a:r>
            <a:endParaRPr lang="fr-FR" sz="4400" b="1" dirty="0">
              <a:latin typeface="Brush Script MT" panose="03060802040406070304" pitchFamily="66" charset="0"/>
            </a:endParaRPr>
          </a:p>
          <a:p>
            <a:r>
              <a:rPr lang="fr-FR" sz="4400" b="1" dirty="0">
                <a:latin typeface="Brush Script MT" panose="03060802040406070304" pitchFamily="66" charset="0"/>
              </a:rPr>
              <a:t>Certaines personnes sont victimes de ce syndrome lorsqu’elles sont exposées à un trop grand nombre d’œuvres d’art. Par exemple dans un musée, elles peuvent devenir hystériques. Un peu comme lors des soldes quand les acheteurs sont soumis à un trop grand nombre de vêtements.</a:t>
            </a:r>
          </a:p>
        </p:txBody>
      </p:sp>
    </p:spTree>
    <p:extLst>
      <p:ext uri="{BB962C8B-B14F-4D97-AF65-F5344CB8AC3E}">
        <p14:creationId xmlns:p14="http://schemas.microsoft.com/office/powerpoint/2010/main" val="48384809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55304" y="666967"/>
            <a:ext cx="8388626" cy="5585838"/>
          </a:xfrm>
          <a:prstGeom prst="rect">
            <a:avLst/>
          </a:prstGeom>
          <a:effectLst>
            <a:softEdge rad="127000"/>
          </a:effectLst>
        </p:spPr>
      </p:pic>
      <p:sp>
        <p:nvSpPr>
          <p:cNvPr id="3" name="Rectangle 2"/>
          <p:cNvSpPr/>
          <p:nvPr/>
        </p:nvSpPr>
        <p:spPr>
          <a:xfrm>
            <a:off x="4642108" y="729494"/>
            <a:ext cx="2907784" cy="400110"/>
          </a:xfrm>
          <a:prstGeom prst="rect">
            <a:avLst/>
          </a:prstGeom>
        </p:spPr>
        <p:txBody>
          <a:bodyPr wrap="none">
            <a:spAutoFit/>
          </a:bodyPr>
          <a:lstStyle/>
          <a:p>
            <a:r>
              <a:rPr lang="fr-FR" sz="2000" b="1" dirty="0">
                <a:solidFill>
                  <a:srgbClr val="FF0000"/>
                </a:solidFill>
              </a:rPr>
              <a:t>Syndrome de Jérusalem : </a:t>
            </a:r>
          </a:p>
        </p:txBody>
      </p:sp>
    </p:spTree>
    <p:extLst>
      <p:ext uri="{BB962C8B-B14F-4D97-AF65-F5344CB8AC3E}">
        <p14:creationId xmlns:p14="http://schemas.microsoft.com/office/powerpoint/2010/main" val="52771826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sp>
        <p:nvSpPr>
          <p:cNvPr id="2" name="Rectangle 1"/>
          <p:cNvSpPr/>
          <p:nvPr/>
        </p:nvSpPr>
        <p:spPr>
          <a:xfrm>
            <a:off x="1199321" y="709166"/>
            <a:ext cx="9793357" cy="5509200"/>
          </a:xfrm>
          <a:prstGeom prst="rect">
            <a:avLst/>
          </a:prstGeom>
        </p:spPr>
        <p:txBody>
          <a:bodyPr wrap="square">
            <a:spAutoFit/>
          </a:bodyPr>
          <a:lstStyle/>
          <a:p>
            <a:r>
              <a:rPr lang="fr-FR" sz="4400" b="1" dirty="0">
                <a:latin typeface="Brush Script MT" panose="03060802040406070304" pitchFamily="66" charset="0"/>
              </a:rPr>
              <a:t>Devinez le nom de cette </a:t>
            </a:r>
            <a:r>
              <a:rPr lang="fr-FR" sz="4400" b="1" dirty="0" smtClean="0">
                <a:latin typeface="Brush Script MT" panose="03060802040406070304" pitchFamily="66" charset="0"/>
              </a:rPr>
              <a:t>ville</a:t>
            </a:r>
            <a:endParaRPr lang="fr-FR" sz="4400" b="1" dirty="0">
              <a:latin typeface="Brush Script MT" panose="03060802040406070304" pitchFamily="66" charset="0"/>
            </a:endParaRPr>
          </a:p>
          <a:p>
            <a:r>
              <a:rPr lang="fr-FR" sz="4400" b="1" dirty="0">
                <a:latin typeface="Brush Script MT" panose="03060802040406070304" pitchFamily="66" charset="0"/>
              </a:rPr>
              <a:t>Il survient généralement lors d’un pèlerinage à Jérusalem. Les personnes qui en sont victimes imaginaient des choses vraiment plus incroyables en venant en Terre sainte et la réalité est moindre, elles sont déçues et pètent un câble. Un peu comme quand tu fais une rencontre sur </a:t>
            </a:r>
            <a:r>
              <a:rPr lang="fr-FR" sz="4400" b="1" dirty="0" err="1">
                <a:latin typeface="Brush Script MT" panose="03060802040406070304" pitchFamily="66" charset="0"/>
              </a:rPr>
              <a:t>Happn</a:t>
            </a:r>
            <a:r>
              <a:rPr lang="fr-FR" sz="4400" b="1" dirty="0">
                <a:latin typeface="Brush Script MT" panose="03060802040406070304" pitchFamily="66" charset="0"/>
              </a:rPr>
              <a:t> et que tu vois la personne en vrai après.</a:t>
            </a:r>
          </a:p>
        </p:txBody>
      </p:sp>
    </p:spTree>
    <p:extLst>
      <p:ext uri="{BB962C8B-B14F-4D97-AF65-F5344CB8AC3E}">
        <p14:creationId xmlns:p14="http://schemas.microsoft.com/office/powerpoint/2010/main" val="109699683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073426" y="641802"/>
            <a:ext cx="9978887" cy="5611656"/>
          </a:xfrm>
          <a:prstGeom prst="rect">
            <a:avLst/>
          </a:prstGeom>
          <a:effectLst>
            <a:softEdge rad="127000"/>
          </a:effectLst>
        </p:spPr>
      </p:pic>
      <p:sp>
        <p:nvSpPr>
          <p:cNvPr id="3" name="Rectangle 2"/>
          <p:cNvSpPr/>
          <p:nvPr/>
        </p:nvSpPr>
        <p:spPr>
          <a:xfrm>
            <a:off x="4888797" y="729494"/>
            <a:ext cx="2348143" cy="400110"/>
          </a:xfrm>
          <a:prstGeom prst="rect">
            <a:avLst/>
          </a:prstGeom>
        </p:spPr>
        <p:txBody>
          <a:bodyPr wrap="none">
            <a:spAutoFit/>
          </a:bodyPr>
          <a:lstStyle/>
          <a:p>
            <a:r>
              <a:rPr lang="fr-FR" sz="2000" b="1" dirty="0">
                <a:solidFill>
                  <a:srgbClr val="FF0000"/>
                </a:solidFill>
              </a:rPr>
              <a:t>Syndrome de Paris : </a:t>
            </a:r>
          </a:p>
        </p:txBody>
      </p:sp>
    </p:spTree>
    <p:extLst>
      <p:ext uri="{BB962C8B-B14F-4D97-AF65-F5344CB8AC3E}">
        <p14:creationId xmlns:p14="http://schemas.microsoft.com/office/powerpoint/2010/main" val="41749518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sp>
        <p:nvSpPr>
          <p:cNvPr id="2" name="Rectangle 1"/>
          <p:cNvSpPr/>
          <p:nvPr/>
        </p:nvSpPr>
        <p:spPr>
          <a:xfrm>
            <a:off x="838200" y="674400"/>
            <a:ext cx="10515600" cy="5509200"/>
          </a:xfrm>
          <a:prstGeom prst="rect">
            <a:avLst/>
          </a:prstGeom>
        </p:spPr>
        <p:txBody>
          <a:bodyPr wrap="square">
            <a:spAutoFit/>
          </a:bodyPr>
          <a:lstStyle/>
          <a:p>
            <a:r>
              <a:rPr lang="fr-FR" sz="4400" b="1" dirty="0">
                <a:latin typeface="Brush Script MT" panose="03060802040406070304" pitchFamily="66" charset="0"/>
              </a:rPr>
              <a:t>A gauche : Paris dans la tête d’un japonais</a:t>
            </a:r>
          </a:p>
          <a:p>
            <a:r>
              <a:rPr lang="fr-FR" sz="4400" b="1" dirty="0">
                <a:latin typeface="Brush Script MT" panose="03060802040406070304" pitchFamily="66" charset="0"/>
              </a:rPr>
              <a:t>A droite : </a:t>
            </a:r>
            <a:r>
              <a:rPr lang="fr-FR" sz="4400" b="1" dirty="0" smtClean="0">
                <a:latin typeface="Brush Script MT" panose="03060802040406070304" pitchFamily="66" charset="0"/>
              </a:rPr>
              <a:t>Paris</a:t>
            </a:r>
            <a:endParaRPr lang="fr-FR" sz="4400" b="1" dirty="0">
              <a:latin typeface="Brush Script MT" panose="03060802040406070304" pitchFamily="66" charset="0"/>
            </a:endParaRPr>
          </a:p>
          <a:p>
            <a:r>
              <a:rPr lang="fr-FR" sz="4400" b="1" dirty="0">
                <a:latin typeface="Brush Script MT" panose="03060802040406070304" pitchFamily="66" charset="0"/>
              </a:rPr>
              <a:t>Ce syndrome touche surtout les touristes japonais qui idéalisaient Paris depuis des années. Et quand ils font enfin le voyage et arrivent dans la plus belle capitale du monde, ils découvrent le RER B, les pickpockets, le périph et la place de l’étoile. Forcément, quand tu t’attendais au paradis, le choc est rude.</a:t>
            </a:r>
          </a:p>
        </p:txBody>
      </p:sp>
    </p:spTree>
    <p:extLst>
      <p:ext uri="{BB962C8B-B14F-4D97-AF65-F5344CB8AC3E}">
        <p14:creationId xmlns:p14="http://schemas.microsoft.com/office/powerpoint/2010/main" val="5711275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08312" y="577506"/>
            <a:ext cx="8454887" cy="5649854"/>
          </a:xfrm>
          <a:prstGeom prst="rect">
            <a:avLst/>
          </a:prstGeom>
          <a:effectLst>
            <a:softEdge rad="127000"/>
          </a:effectLst>
        </p:spPr>
      </p:pic>
      <p:sp>
        <p:nvSpPr>
          <p:cNvPr id="3" name="Rectangle 2"/>
          <p:cNvSpPr/>
          <p:nvPr/>
        </p:nvSpPr>
        <p:spPr>
          <a:xfrm>
            <a:off x="5047348" y="729494"/>
            <a:ext cx="2176814" cy="400110"/>
          </a:xfrm>
          <a:prstGeom prst="rect">
            <a:avLst/>
          </a:prstGeom>
        </p:spPr>
        <p:txBody>
          <a:bodyPr wrap="none">
            <a:spAutoFit/>
          </a:bodyPr>
          <a:lstStyle/>
          <a:p>
            <a:r>
              <a:rPr lang="fr-FR" sz="2000" b="1" dirty="0">
                <a:solidFill>
                  <a:srgbClr val="FF0000"/>
                </a:solidFill>
              </a:rPr>
              <a:t>Syndrome indien : </a:t>
            </a:r>
          </a:p>
        </p:txBody>
      </p:sp>
    </p:spTree>
    <p:extLst>
      <p:ext uri="{BB962C8B-B14F-4D97-AF65-F5344CB8AC3E}">
        <p14:creationId xmlns:p14="http://schemas.microsoft.com/office/powerpoint/2010/main" val="38192126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sp>
        <p:nvSpPr>
          <p:cNvPr id="2" name="Rectangle 1"/>
          <p:cNvSpPr/>
          <p:nvPr/>
        </p:nvSpPr>
        <p:spPr>
          <a:xfrm>
            <a:off x="838200" y="0"/>
            <a:ext cx="10717696" cy="6186309"/>
          </a:xfrm>
          <a:prstGeom prst="rect">
            <a:avLst/>
          </a:prstGeom>
        </p:spPr>
        <p:txBody>
          <a:bodyPr wrap="square">
            <a:spAutoFit/>
          </a:bodyPr>
          <a:lstStyle/>
          <a:p>
            <a:endParaRPr lang="fr-FR" sz="4400" b="1" dirty="0">
              <a:latin typeface="Brush Script MT" panose="03060802040406070304" pitchFamily="66" charset="0"/>
            </a:endParaRPr>
          </a:p>
          <a:p>
            <a:r>
              <a:rPr lang="fr-FR" sz="4400" b="1" dirty="0">
                <a:latin typeface="Brush Script MT" panose="03060802040406070304" pitchFamily="66" charset="0"/>
              </a:rPr>
              <a:t>Il concerne surtout les touristes occidentaux qui arrivent en Inde. La foule, le bruit, la pauvreté, le climat trop extrême (mousson, chaleur…), la présence de la mort et trop de mysticisme leur donnent envie de s’enfuir. Ça c’est au mieux parce qu’ils peuvent aussi avoir des troubles psychiatriques importants. Heureusement, une fois à la maison tout va bien. Il faut juste réussir à rentrer.</a:t>
            </a:r>
          </a:p>
        </p:txBody>
      </p:sp>
    </p:spTree>
    <p:extLst>
      <p:ext uri="{BB962C8B-B14F-4D97-AF65-F5344CB8AC3E}">
        <p14:creationId xmlns:p14="http://schemas.microsoft.com/office/powerpoint/2010/main" val="122985383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28800" y="636611"/>
            <a:ext cx="8468139" cy="5628821"/>
          </a:xfrm>
          <a:prstGeom prst="rect">
            <a:avLst/>
          </a:prstGeom>
          <a:effectLst>
            <a:softEdge rad="127000"/>
          </a:effectLst>
        </p:spPr>
      </p:pic>
      <p:sp>
        <p:nvSpPr>
          <p:cNvPr id="3" name="Rectangle 2"/>
          <p:cNvSpPr/>
          <p:nvPr/>
        </p:nvSpPr>
        <p:spPr>
          <a:xfrm>
            <a:off x="3060491" y="5603005"/>
            <a:ext cx="6096000" cy="707886"/>
          </a:xfrm>
          <a:prstGeom prst="rect">
            <a:avLst/>
          </a:prstGeom>
        </p:spPr>
        <p:txBody>
          <a:bodyPr>
            <a:spAutoFit/>
          </a:bodyPr>
          <a:lstStyle/>
          <a:p>
            <a:r>
              <a:rPr lang="fr-FR" sz="2000" b="1" dirty="0"/>
              <a:t>Et enfin un dernier qui n’a rien à voir avec le syndrome du voyageur, voici le Syndrome d’</a:t>
            </a:r>
            <a:r>
              <a:rPr lang="fr-FR" sz="2000" b="1" dirty="0" err="1"/>
              <a:t>Ekbom</a:t>
            </a:r>
            <a:r>
              <a:rPr lang="fr-FR" sz="2000" b="1" dirty="0"/>
              <a:t> :</a:t>
            </a:r>
          </a:p>
        </p:txBody>
      </p:sp>
    </p:spTree>
    <p:extLst>
      <p:ext uri="{BB962C8B-B14F-4D97-AF65-F5344CB8AC3E}">
        <p14:creationId xmlns:p14="http://schemas.microsoft.com/office/powerpoint/2010/main" val="360090812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sp>
        <p:nvSpPr>
          <p:cNvPr id="2" name="Rectangle 1"/>
          <p:cNvSpPr/>
          <p:nvPr/>
        </p:nvSpPr>
        <p:spPr>
          <a:xfrm>
            <a:off x="1835426" y="1351508"/>
            <a:ext cx="8521148" cy="4154984"/>
          </a:xfrm>
          <a:prstGeom prst="rect">
            <a:avLst/>
          </a:prstGeom>
        </p:spPr>
        <p:txBody>
          <a:bodyPr wrap="square">
            <a:spAutoFit/>
          </a:bodyPr>
          <a:lstStyle/>
          <a:p>
            <a:r>
              <a:rPr lang="fr-FR" sz="4400" b="1" dirty="0">
                <a:latin typeface="Brush Script MT" panose="03060802040406070304" pitchFamily="66" charset="0"/>
              </a:rPr>
              <a:t>Ne cherchez pas il n’y a rien du tout.</a:t>
            </a:r>
          </a:p>
          <a:p>
            <a:endParaRPr lang="fr-FR" sz="4400" b="1" dirty="0">
              <a:latin typeface="Brush Script MT" panose="03060802040406070304" pitchFamily="66" charset="0"/>
            </a:endParaRPr>
          </a:p>
          <a:p>
            <a:r>
              <a:rPr lang="fr-FR" sz="4400" b="1" dirty="0">
                <a:latin typeface="Brush Script MT" panose="03060802040406070304" pitchFamily="66" charset="0"/>
              </a:rPr>
              <a:t>C’est lorsque ça gratte à cause d’une infection parasitaire. Ça picote, ça grouille de partout. Mais en fait y’a rien. Rien de rien. Tout est dans la tête.</a:t>
            </a:r>
          </a:p>
        </p:txBody>
      </p:sp>
    </p:spTree>
    <p:extLst>
      <p:ext uri="{BB962C8B-B14F-4D97-AF65-F5344CB8AC3E}">
        <p14:creationId xmlns:p14="http://schemas.microsoft.com/office/powerpoint/2010/main" val="284158887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27/02/2019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838200" y="649823"/>
            <a:ext cx="10968067"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7 </a:t>
            </a:r>
            <a:r>
              <a:rPr lang="fr-FR" sz="11500" b="1" dirty="0">
                <a:latin typeface="Brush Script MT" panose="03060802040406070304" pitchFamily="66" charset="0"/>
              </a:rPr>
              <a:t>syndromes </a:t>
            </a:r>
            <a:r>
              <a:rPr lang="fr-FR" sz="11500" b="1" dirty="0" smtClean="0">
                <a:latin typeface="Brush Script MT" panose="03060802040406070304" pitchFamily="66" charset="0"/>
              </a:rPr>
              <a:t>délirants </a:t>
            </a:r>
          </a:p>
          <a:p>
            <a:r>
              <a:rPr lang="fr-FR" sz="11500" b="1" dirty="0">
                <a:latin typeface="Brush Script MT" panose="03060802040406070304" pitchFamily="66" charset="0"/>
              </a:rPr>
              <a:t> </a:t>
            </a:r>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169678254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2000"/>
                                        <p:tgtEl>
                                          <p:spTgt spid="9"/>
                                        </p:tgtEl>
                                      </p:cBhvr>
                                    </p:animEffect>
                                    <p:anim calcmode="lin" valueType="num">
                                      <p:cBhvr>
                                        <p:cTn id="40" dur="2000" fill="hold"/>
                                        <p:tgtEl>
                                          <p:spTgt spid="9"/>
                                        </p:tgtEl>
                                        <p:attrNameLst>
                                          <p:attrName>ppt_w</p:attrName>
                                        </p:attrNameLst>
                                      </p:cBhvr>
                                      <p:tavLst>
                                        <p:tav tm="0" fmla="#ppt_w*sin(2.5*pi*$)">
                                          <p:val>
                                            <p:fltVal val="0"/>
                                          </p:val>
                                        </p:tav>
                                        <p:tav tm="100000">
                                          <p:val>
                                            <p:fltVal val="1"/>
                                          </p:val>
                                        </p:tav>
                                      </p:tavLst>
                                    </p:anim>
                                    <p:anim calcmode="lin" valueType="num">
                                      <p:cBhvr>
                                        <p:cTn id="41"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899</Words>
  <Application>Microsoft Office PowerPoint</Application>
  <PresentationFormat>Grand écran</PresentationFormat>
  <Paragraphs>123</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2019-02-26T12:55:36Z</dcterms:created>
  <dcterms:modified xsi:type="dcterms:W3CDTF">2019-02-27T19:37:28Z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