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8" r:id="rId13"/>
    <p:sldId id="267" r:id="rId14"/>
    <p:sldId id="270" r:id="rId15"/>
    <p:sldId id="271" r:id="rId16"/>
    <p:sldId id="269"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QeqJ0alGGyNm4JFWPo2gw==" hashData="dvz0DWSnFQzBZv+L/lnTqMV+qPOzK0GoDgGy8QbVss0dQh6VgbvnD4p2SwIN3eNJm0kTKSzfq0ubbbnv7mMrS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09/03/2019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3019380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2906994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632639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09/03/2019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09/03/2019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09/03/2019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09/03/2019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07615" y="1530364"/>
            <a:ext cx="10139543" cy="3631763"/>
          </a:xfrm>
          <a:prstGeom prst="rect">
            <a:avLst/>
          </a:prstGeom>
        </p:spPr>
        <p:txBody>
          <a:bodyPr wrap="square">
            <a:spAutoFit/>
          </a:bodyPr>
          <a:lstStyle/>
          <a:p>
            <a:r>
              <a:rPr lang="fr-FR" sz="11500" b="1" dirty="0" smtClean="0">
                <a:latin typeface="Brush Script MT" panose="03060802040406070304" pitchFamily="66" charset="0"/>
              </a:rPr>
              <a:t> </a:t>
            </a:r>
            <a:r>
              <a:rPr lang="fr-FR" sz="11500" b="1" dirty="0" smtClean="0">
                <a:latin typeface="Brush Script MT" panose="03060802040406070304" pitchFamily="66" charset="0"/>
              </a:rPr>
              <a:t>10 </a:t>
            </a:r>
            <a:r>
              <a:rPr lang="fr-FR" sz="11500" b="1" dirty="0">
                <a:latin typeface="Brush Script MT" panose="03060802040406070304" pitchFamily="66" charset="0"/>
              </a:rPr>
              <a:t>accidentés de la </a:t>
            </a:r>
            <a:r>
              <a:rPr lang="fr-FR" sz="11500" b="1" dirty="0" smtClean="0">
                <a:latin typeface="Brush Script MT" panose="03060802040406070304" pitchFamily="66" charset="0"/>
              </a:rPr>
              <a:t>   route     par </a:t>
            </a:r>
            <a:r>
              <a:rPr lang="fr-FR" sz="11500" b="1" dirty="0" smtClean="0">
                <a:latin typeface="Brush Script MT" panose="03060802040406070304" pitchFamily="66" charset="0"/>
              </a:rPr>
              <a:t>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CURIOSITES_001.wav"/>
          </p:stSnd>
        </p:sndAc>
      </p:transition>
    </mc:Choice>
    <mc:Fallback>
      <p:transition spd="slow" advTm="10000">
        <p:circle/>
        <p:sndAc>
          <p:stSnd loop="1">
            <p:snd r:embed="rId3" name="CURIOSITE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37606" y="851240"/>
            <a:ext cx="9113312" cy="5016758"/>
          </a:xfrm>
          <a:prstGeom prst="rect">
            <a:avLst/>
          </a:prstGeom>
        </p:spPr>
        <p:txBody>
          <a:bodyPr wrap="square">
            <a:spAutoFit/>
          </a:bodyPr>
          <a:lstStyle/>
          <a:p>
            <a:r>
              <a:rPr lang="fr-FR" sz="8000" b="1" dirty="0" smtClean="0">
                <a:latin typeface="Brush Script MT" panose="03060802040406070304" pitchFamily="66" charset="0"/>
              </a:rPr>
              <a:t>10 </a:t>
            </a:r>
            <a:r>
              <a:rPr lang="fr-FR" sz="8000" b="1" dirty="0">
                <a:latin typeface="Brush Script MT" panose="03060802040406070304" pitchFamily="66" charset="0"/>
              </a:rPr>
              <a:t>accidentés de la route posent pour montrer l’importance du port de la ceinture de sécurité</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044841" y="1036571"/>
            <a:ext cx="10102317" cy="5016758"/>
          </a:xfrm>
          <a:prstGeom prst="rect">
            <a:avLst/>
          </a:prstGeom>
        </p:spPr>
        <p:txBody>
          <a:bodyPr wrap="square">
            <a:spAutoFit/>
          </a:bodyPr>
          <a:lstStyle/>
          <a:p>
            <a:r>
              <a:rPr lang="fr-FR" sz="3200" b="1" dirty="0">
                <a:latin typeface="Brush Script MT" panose="03060802040406070304" pitchFamily="66" charset="0"/>
              </a:rPr>
              <a:t>En Nouvelle-Zélande, une campagne de sensibilisation fait froid dans le dos. 10 survivants d’un accident de voiture posent, afin de sensibiliser les automobilistes sur l’importance du port de la ceinture de sécurité. Les hommes, gravement blessés, se montrent fièrement face à l’objectif avec les blessures laissées par la ceinture de sécurité, présentée ici comme un honneur de survie. La société de maquillage SFX a recréées les blessures après l’accident des survivants.</a:t>
            </a:r>
          </a:p>
          <a:p>
            <a:endParaRPr lang="fr-FR" sz="3200" b="1" dirty="0">
              <a:latin typeface="Brush Script MT" panose="03060802040406070304" pitchFamily="66" charset="0"/>
            </a:endParaRPr>
          </a:p>
          <a:p>
            <a:r>
              <a:rPr lang="fr-FR" sz="3200" b="1" dirty="0">
                <a:latin typeface="Brush Script MT" panose="03060802040406070304" pitchFamily="66" charset="0"/>
              </a:rPr>
              <a:t>En janvier 2018, 229 personnes sont mortes sur les routes de France, contre 238 cette année. Une hausse de 3,9% qui inquiète le gouvernement.</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43167" y="615142"/>
            <a:ext cx="4124022" cy="5602778"/>
          </a:xfrm>
          <a:prstGeom prst="rect">
            <a:avLst/>
          </a:prstGeom>
          <a:effectLst>
            <a:softEdge rad="127000"/>
          </a:effectLst>
        </p:spPr>
      </p:pic>
      <p:sp>
        <p:nvSpPr>
          <p:cNvPr id="4" name="Rectangle 3"/>
          <p:cNvSpPr/>
          <p:nvPr/>
        </p:nvSpPr>
        <p:spPr>
          <a:xfrm>
            <a:off x="1819219" y="3175618"/>
            <a:ext cx="1171859" cy="369332"/>
          </a:xfrm>
          <a:prstGeom prst="rect">
            <a:avLst/>
          </a:prstGeom>
        </p:spPr>
        <p:txBody>
          <a:bodyPr wrap="none">
            <a:spAutoFit/>
          </a:bodyPr>
          <a:lstStyle/>
          <a:p>
            <a:r>
              <a:rPr lang="fr-FR" dirty="0"/>
              <a:t>Dion Perry</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33099" y="630936"/>
            <a:ext cx="4120301" cy="5603610"/>
          </a:xfrm>
          <a:prstGeom prst="rect">
            <a:avLst/>
          </a:prstGeom>
          <a:effectLst>
            <a:softEdge rad="127000"/>
          </a:effectLst>
        </p:spPr>
      </p:pic>
      <p:sp>
        <p:nvSpPr>
          <p:cNvPr id="9" name="Rectangle 8"/>
          <p:cNvSpPr/>
          <p:nvPr/>
        </p:nvSpPr>
        <p:spPr>
          <a:xfrm>
            <a:off x="1538590" y="3225160"/>
            <a:ext cx="1342419" cy="369332"/>
          </a:xfrm>
          <a:prstGeom prst="rect">
            <a:avLst/>
          </a:prstGeom>
        </p:spPr>
        <p:txBody>
          <a:bodyPr wrap="none">
            <a:spAutoFit/>
          </a:bodyPr>
          <a:lstStyle/>
          <a:p>
            <a:r>
              <a:rPr lang="fr-FR" dirty="0"/>
              <a:t>Liam </a:t>
            </a:r>
            <a:r>
              <a:rPr lang="fr-FR" dirty="0" err="1"/>
              <a:t>Bethell</a:t>
            </a:r>
            <a:endParaRPr lang="fr-FR" dirty="0"/>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23839" y="625057"/>
            <a:ext cx="4129561" cy="5628002"/>
          </a:xfrm>
          <a:prstGeom prst="rect">
            <a:avLst/>
          </a:prstGeom>
          <a:effectLst>
            <a:softEdge rad="127000"/>
          </a:effectLst>
        </p:spPr>
      </p:pic>
      <p:sp>
        <p:nvSpPr>
          <p:cNvPr id="4" name="Rectangle 3"/>
          <p:cNvSpPr/>
          <p:nvPr/>
        </p:nvSpPr>
        <p:spPr>
          <a:xfrm>
            <a:off x="1680648" y="3244333"/>
            <a:ext cx="1058303" cy="369332"/>
          </a:xfrm>
          <a:prstGeom prst="rect">
            <a:avLst/>
          </a:prstGeom>
        </p:spPr>
        <p:txBody>
          <a:bodyPr wrap="none">
            <a:spAutoFit/>
          </a:bodyPr>
          <a:lstStyle/>
          <a:p>
            <a:r>
              <a:rPr lang="fr-FR" dirty="0"/>
              <a:t>Will Giles</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19485" y="630934"/>
            <a:ext cx="4133915" cy="5622125"/>
          </a:xfrm>
          <a:prstGeom prst="rect">
            <a:avLst/>
          </a:prstGeom>
          <a:effectLst>
            <a:softEdge rad="127000"/>
          </a:effectLst>
        </p:spPr>
      </p:pic>
      <p:sp>
        <p:nvSpPr>
          <p:cNvPr id="4" name="Rectangle 3"/>
          <p:cNvSpPr/>
          <p:nvPr/>
        </p:nvSpPr>
        <p:spPr>
          <a:xfrm>
            <a:off x="1476667" y="3175618"/>
            <a:ext cx="1757212" cy="369332"/>
          </a:xfrm>
          <a:prstGeom prst="rect">
            <a:avLst/>
          </a:prstGeom>
        </p:spPr>
        <p:txBody>
          <a:bodyPr wrap="none">
            <a:spAutoFit/>
          </a:bodyPr>
          <a:lstStyle/>
          <a:p>
            <a:r>
              <a:rPr lang="fr-FR" dirty="0"/>
              <a:t>James </a:t>
            </a:r>
            <a:r>
              <a:rPr lang="fr-FR" dirty="0" err="1"/>
              <a:t>Mcdonald</a:t>
            </a:r>
            <a:endParaRPr lang="fr-FR" dirty="0"/>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26578" y="639753"/>
            <a:ext cx="4126822" cy="5594792"/>
          </a:xfrm>
          <a:prstGeom prst="rect">
            <a:avLst/>
          </a:prstGeom>
          <a:effectLst>
            <a:softEdge rad="127000"/>
          </a:effectLst>
        </p:spPr>
      </p:pic>
      <p:sp>
        <p:nvSpPr>
          <p:cNvPr id="4" name="Rectangle 3"/>
          <p:cNvSpPr/>
          <p:nvPr/>
        </p:nvSpPr>
        <p:spPr>
          <a:xfrm>
            <a:off x="1444622" y="3175618"/>
            <a:ext cx="1530355" cy="369332"/>
          </a:xfrm>
          <a:prstGeom prst="rect">
            <a:avLst/>
          </a:prstGeom>
        </p:spPr>
        <p:txBody>
          <a:bodyPr wrap="none">
            <a:spAutoFit/>
          </a:bodyPr>
          <a:lstStyle/>
          <a:p>
            <a:r>
              <a:rPr lang="fr-FR" dirty="0" err="1"/>
              <a:t>Kahutia</a:t>
            </a:r>
            <a:r>
              <a:rPr lang="fr-FR" dirty="0"/>
              <a:t> Foster</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38601" y="630935"/>
            <a:ext cx="4114800" cy="5596128"/>
          </a:xfrm>
          <a:prstGeom prst="rect">
            <a:avLst/>
          </a:prstGeom>
          <a:effectLst>
            <a:softEdge rad="127000"/>
          </a:effectLst>
        </p:spPr>
      </p:pic>
      <p:sp>
        <p:nvSpPr>
          <p:cNvPr id="4" name="Rectangle 3"/>
          <p:cNvSpPr/>
          <p:nvPr/>
        </p:nvSpPr>
        <p:spPr>
          <a:xfrm>
            <a:off x="1914787" y="3175618"/>
            <a:ext cx="1253869" cy="369332"/>
          </a:xfrm>
          <a:prstGeom prst="rect">
            <a:avLst/>
          </a:prstGeom>
        </p:spPr>
        <p:txBody>
          <a:bodyPr wrap="none">
            <a:spAutoFit/>
          </a:bodyPr>
          <a:lstStyle/>
          <a:p>
            <a:r>
              <a:rPr lang="fr-FR" dirty="0"/>
              <a:t>Dan </a:t>
            </a:r>
            <a:r>
              <a:rPr lang="fr-FR" dirty="0" err="1"/>
              <a:t>Mason</a:t>
            </a:r>
            <a:endParaRPr lang="fr-FR" dirty="0"/>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7199" y="686780"/>
            <a:ext cx="4176201" cy="5566279"/>
          </a:xfrm>
          <a:prstGeom prst="rect">
            <a:avLst/>
          </a:prstGeom>
          <a:effectLst>
            <a:softEdge rad="127000"/>
          </a:effectLst>
        </p:spPr>
      </p:pic>
      <p:sp>
        <p:nvSpPr>
          <p:cNvPr id="4" name="Rectangle 3"/>
          <p:cNvSpPr/>
          <p:nvPr/>
        </p:nvSpPr>
        <p:spPr>
          <a:xfrm>
            <a:off x="1783015" y="3244334"/>
            <a:ext cx="1111266" cy="369332"/>
          </a:xfrm>
          <a:prstGeom prst="rect">
            <a:avLst/>
          </a:prstGeom>
        </p:spPr>
        <p:txBody>
          <a:bodyPr wrap="none">
            <a:spAutoFit/>
          </a:bodyPr>
          <a:lstStyle/>
          <a:p>
            <a:r>
              <a:rPr lang="fr-FR" dirty="0"/>
              <a:t>Rick </a:t>
            </a:r>
            <a:r>
              <a:rPr lang="fr-FR" dirty="0" err="1"/>
              <a:t>Haira</a:t>
            </a:r>
            <a:endParaRPr lang="fr-FR" dirty="0"/>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91" y="52770"/>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21664" y="615142"/>
            <a:ext cx="4141177" cy="5637917"/>
          </a:xfrm>
          <a:prstGeom prst="rect">
            <a:avLst/>
          </a:prstGeom>
          <a:effectLst>
            <a:softEdge rad="127000"/>
          </a:effectLst>
        </p:spPr>
      </p:pic>
      <p:sp>
        <p:nvSpPr>
          <p:cNvPr id="4" name="Rectangle 3"/>
          <p:cNvSpPr/>
          <p:nvPr/>
        </p:nvSpPr>
        <p:spPr>
          <a:xfrm>
            <a:off x="1771890" y="3175618"/>
            <a:ext cx="1522725" cy="369332"/>
          </a:xfrm>
          <a:prstGeom prst="rect">
            <a:avLst/>
          </a:prstGeom>
        </p:spPr>
        <p:txBody>
          <a:bodyPr wrap="none">
            <a:spAutoFit/>
          </a:bodyPr>
          <a:lstStyle/>
          <a:p>
            <a:r>
              <a:rPr lang="fr-FR" dirty="0"/>
              <a:t>Willy </a:t>
            </a:r>
            <a:r>
              <a:rPr lang="fr-FR" dirty="0" err="1"/>
              <a:t>Carberry</a:t>
            </a:r>
            <a:endParaRPr lang="fr-FR" dirty="0"/>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9212" r="-1806" b="8607"/>
          <a:stretch/>
        </p:blipFill>
        <p:spPr>
          <a:xfrm>
            <a:off x="3523331" y="631767"/>
            <a:ext cx="5238284" cy="5636030"/>
          </a:xfrm>
          <a:prstGeom prst="rect">
            <a:avLst/>
          </a:prstGeom>
          <a:effectLst>
            <a:softEdge rad="127000"/>
          </a:effectLst>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977199" y="648393"/>
            <a:ext cx="4651412" cy="5604666"/>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4" name="Rectangle 3"/>
          <p:cNvSpPr/>
          <p:nvPr/>
        </p:nvSpPr>
        <p:spPr>
          <a:xfrm>
            <a:off x="227244" y="733550"/>
            <a:ext cx="11737509" cy="6247864"/>
          </a:xfrm>
          <a:prstGeom prst="rect">
            <a:avLst/>
          </a:prstGeom>
          <a:noFill/>
        </p:spPr>
        <p:txBody>
          <a:bodyPr wrap="none" lIns="91440" tIns="45720" rIns="91440" bIns="45720">
            <a:spAutoFit/>
          </a:bodyPr>
          <a:lstStyle/>
          <a:p>
            <a:pPr algn="ctr"/>
            <a:r>
              <a:rPr lang="fr-FR" sz="8000" b="1" dirty="0" smtClean="0">
                <a:ln w="0"/>
                <a:effectLst>
                  <a:outerShdw blurRad="38100" dist="19050" dir="2700000" algn="tl" rotWithShape="0">
                    <a:schemeClr val="dk1">
                      <a:alpha val="40000"/>
                    </a:schemeClr>
                  </a:outerShdw>
                </a:effectLst>
                <a:latin typeface="Brush Script MT" panose="03060802040406070304" pitchFamily="66" charset="0"/>
              </a:rPr>
              <a:t>Donc vous avez compris ne</a:t>
            </a:r>
          </a:p>
          <a:p>
            <a:pPr algn="ctr"/>
            <a:r>
              <a:rPr lang="fr-FR" sz="8000" b="1" dirty="0" smtClean="0">
                <a:ln w="0"/>
                <a:effectLst>
                  <a:outerShdw blurRad="38100" dist="19050" dir="2700000" algn="tl" rotWithShape="0">
                    <a:schemeClr val="dk1">
                      <a:alpha val="40000"/>
                    </a:schemeClr>
                  </a:outerShdw>
                </a:effectLst>
                <a:latin typeface="Brush Script MT" panose="03060802040406070304" pitchFamily="66" charset="0"/>
              </a:rPr>
              <a:t> conduisez pas sans votre ceinture ,</a:t>
            </a:r>
          </a:p>
          <a:p>
            <a:pPr algn="ctr"/>
            <a:r>
              <a:rPr lang="fr-FR" sz="8000" b="1" dirty="0" smtClean="0">
                <a:ln w="0"/>
                <a:effectLst>
                  <a:outerShdw blurRad="38100" dist="19050" dir="2700000" algn="tl" rotWithShape="0">
                    <a:schemeClr val="dk1">
                      <a:alpha val="40000"/>
                    </a:schemeClr>
                  </a:outerShdw>
                </a:effectLst>
                <a:latin typeface="Brush Script MT" panose="03060802040406070304" pitchFamily="66" charset="0"/>
              </a:rPr>
              <a:t> par contre à dos de chameau juste</a:t>
            </a:r>
          </a:p>
          <a:p>
            <a:pPr algn="ctr"/>
            <a:r>
              <a:rPr lang="fr-FR" sz="8000" b="1" dirty="0" smtClean="0">
                <a:ln w="0"/>
                <a:effectLst>
                  <a:outerShdw blurRad="38100" dist="19050" dir="2700000" algn="tl" rotWithShape="0">
                    <a:schemeClr val="dk1">
                      <a:alpha val="40000"/>
                    </a:schemeClr>
                  </a:outerShdw>
                </a:effectLst>
                <a:latin typeface="Brush Script MT" panose="03060802040406070304" pitchFamily="66" charset="0"/>
              </a:rPr>
              <a:t> la ceinture de votre pantalon !</a:t>
            </a:r>
          </a:p>
          <a:p>
            <a:pPr algn="ctr"/>
            <a:endParaRPr lang="fr-FR" sz="8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144716609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4">
                                            <p:txEl>
                                              <p:pRg st="1" end="1"/>
                                            </p:txEl>
                                          </p:spTgt>
                                        </p:tgtEl>
                                        <p:attrNameLst>
                                          <p:attrName>ppt_w</p:attrName>
                                        </p:attrNameLst>
                                      </p:cBhvr>
                                    </p:anim>
                                    <p:anim by="(#ppt_w*0.50)" calcmode="lin" valueType="num">
                                      <p:cBhvr>
                                        <p:cTn id="24" dur="500" decel="50000" autoRev="1" fill="hold">
                                          <p:stCondLst>
                                            <p:cond delay="0"/>
                                          </p:stCondLst>
                                        </p:cTn>
                                        <p:tgtEl>
                                          <p:spTgt spid="4">
                                            <p:txEl>
                                              <p:pRg st="1" end="1"/>
                                            </p:txEl>
                                          </p:spTgt>
                                        </p:tgtEl>
                                        <p:attrNameLst>
                                          <p:attrName>ppt_x</p:attrName>
                                        </p:attrNameLst>
                                      </p:cBhvr>
                                    </p:anim>
                                    <p:anim from="(-#ppt_h/2)" to="(#ppt_y)" calcmode="lin" valueType="num">
                                      <p:cBhvr>
                                        <p:cTn id="25" dur="1000" fill="hold">
                                          <p:stCondLst>
                                            <p:cond delay="0"/>
                                          </p:stCondLst>
                                        </p:cTn>
                                        <p:tgtEl>
                                          <p:spTgt spid="4">
                                            <p:txEl>
                                              <p:pRg st="1" end="1"/>
                                            </p:txEl>
                                          </p:spTgt>
                                        </p:tgtEl>
                                        <p:attrNameLst>
                                          <p:attrName>ppt_y</p:attrName>
                                        </p:attrNameLst>
                                      </p:cBhvr>
                                    </p:anim>
                                    <p:animRot by="21600000">
                                      <p:cBhvr>
                                        <p:cTn id="26" dur="1000" fill="hold">
                                          <p:stCondLst>
                                            <p:cond delay="0"/>
                                          </p:stCondLst>
                                        </p:cTn>
                                        <p:tgtEl>
                                          <p:spTgt spid="4">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4">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4">
                                            <p:txEl>
                                              <p:pRg st="2" end="2"/>
                                            </p:txEl>
                                          </p:spTgt>
                                        </p:tgtEl>
                                        <p:attrNameLst>
                                          <p:attrName>ppt_w</p:attrName>
                                        </p:attrNameLst>
                                      </p:cBhvr>
                                    </p:anim>
                                    <p:anim by="(#ppt_w*0.50)" calcmode="lin" valueType="num">
                                      <p:cBhvr>
                                        <p:cTn id="32" dur="500" decel="50000" autoRev="1" fill="hold">
                                          <p:stCondLst>
                                            <p:cond delay="0"/>
                                          </p:stCondLst>
                                        </p:cTn>
                                        <p:tgtEl>
                                          <p:spTgt spid="4">
                                            <p:txEl>
                                              <p:pRg st="2" end="2"/>
                                            </p:txEl>
                                          </p:spTgt>
                                        </p:tgtEl>
                                        <p:attrNameLst>
                                          <p:attrName>ppt_x</p:attrName>
                                        </p:attrNameLst>
                                      </p:cBhvr>
                                    </p:anim>
                                    <p:anim from="(-#ppt_h/2)" to="(#ppt_y)" calcmode="lin" valueType="num">
                                      <p:cBhvr>
                                        <p:cTn id="33" dur="1000" fill="hold">
                                          <p:stCondLst>
                                            <p:cond delay="0"/>
                                          </p:stCondLst>
                                        </p:cTn>
                                        <p:tgtEl>
                                          <p:spTgt spid="4">
                                            <p:txEl>
                                              <p:pRg st="2" end="2"/>
                                            </p:txEl>
                                          </p:spTgt>
                                        </p:tgtEl>
                                        <p:attrNameLst>
                                          <p:attrName>ppt_y</p:attrName>
                                        </p:attrNameLst>
                                      </p:cBhvr>
                                    </p:anim>
                                    <p:animRot by="21600000">
                                      <p:cBhvr>
                                        <p:cTn id="34" dur="1000" fill="hold">
                                          <p:stCondLst>
                                            <p:cond delay="0"/>
                                          </p:stCondLst>
                                        </p:cTn>
                                        <p:tgtEl>
                                          <p:spTgt spid="4">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4">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4">
                                            <p:txEl>
                                              <p:pRg st="3" end="3"/>
                                            </p:txEl>
                                          </p:spTgt>
                                        </p:tgtEl>
                                        <p:attrNameLst>
                                          <p:attrName>ppt_w</p:attrName>
                                        </p:attrNameLst>
                                      </p:cBhvr>
                                    </p:anim>
                                    <p:anim by="(#ppt_w*0.50)" calcmode="lin" valueType="num">
                                      <p:cBhvr>
                                        <p:cTn id="40" dur="500" decel="50000" autoRev="1" fill="hold">
                                          <p:stCondLst>
                                            <p:cond delay="0"/>
                                          </p:stCondLst>
                                        </p:cTn>
                                        <p:tgtEl>
                                          <p:spTgt spid="4">
                                            <p:txEl>
                                              <p:pRg st="3" end="3"/>
                                            </p:txEl>
                                          </p:spTgt>
                                        </p:tgtEl>
                                        <p:attrNameLst>
                                          <p:attrName>ppt_x</p:attrName>
                                        </p:attrNameLst>
                                      </p:cBhvr>
                                    </p:anim>
                                    <p:anim from="(-#ppt_h/2)" to="(#ppt_y)" calcmode="lin" valueType="num">
                                      <p:cBhvr>
                                        <p:cTn id="41" dur="1000" fill="hold">
                                          <p:stCondLst>
                                            <p:cond delay="0"/>
                                          </p:stCondLst>
                                        </p:cTn>
                                        <p:tgtEl>
                                          <p:spTgt spid="4">
                                            <p:txEl>
                                              <p:pRg st="3" end="3"/>
                                            </p:txEl>
                                          </p:spTgt>
                                        </p:tgtEl>
                                        <p:attrNameLst>
                                          <p:attrName>ppt_y</p:attrName>
                                        </p:attrNameLst>
                                      </p:cBhvr>
                                    </p:anim>
                                    <p:animRot by="21600000">
                                      <p:cBhvr>
                                        <p:cTn id="42" dur="1000" fill="hold">
                                          <p:stCondLst>
                                            <p:cond delay="0"/>
                                          </p:stCondLst>
                                        </p:cTn>
                                        <p:tgtEl>
                                          <p:spTgt spid="4">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2852" y="615452"/>
            <a:ext cx="11025809" cy="562709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Tree>
    <p:extLst>
      <p:ext uri="{BB962C8B-B14F-4D97-AF65-F5344CB8AC3E}">
        <p14:creationId xmlns:p14="http://schemas.microsoft.com/office/powerpoint/2010/main" val="27712838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9" name="Rectangle 8"/>
          <p:cNvSpPr/>
          <p:nvPr/>
        </p:nvSpPr>
        <p:spPr>
          <a:xfrm>
            <a:off x="1509706" y="728259"/>
            <a:ext cx="9172585" cy="5401479"/>
          </a:xfrm>
          <a:prstGeom prst="rect">
            <a:avLst/>
          </a:prstGeom>
        </p:spPr>
        <p:txBody>
          <a:bodyPr wrap="square">
            <a:spAutoFit/>
          </a:bodyPr>
          <a:lstStyle/>
          <a:p>
            <a:r>
              <a:rPr lang="fr-FR" sz="11500" b="1" dirty="0" smtClean="0">
                <a:latin typeface="Brush Script MT" panose="03060802040406070304" pitchFamily="66" charset="0"/>
              </a:rPr>
              <a:t> </a:t>
            </a:r>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10 </a:t>
            </a:r>
            <a:r>
              <a:rPr lang="fr-FR" sz="11500" b="1" dirty="0">
                <a:latin typeface="Brush Script MT" panose="03060802040406070304" pitchFamily="66" charset="0"/>
              </a:rPr>
              <a:t>accidentés de la </a:t>
            </a:r>
            <a:r>
              <a:rPr lang="fr-FR" sz="11500" b="1" dirty="0" smtClean="0">
                <a:latin typeface="Brush Script MT" panose="03060802040406070304" pitchFamily="66" charset="0"/>
              </a:rPr>
              <a:t>   route </a:t>
            </a:r>
            <a:r>
              <a:rPr lang="fr-FR" sz="11500" b="1" dirty="0">
                <a:latin typeface="Brush Script MT" panose="03060802040406070304" pitchFamily="66" charset="0"/>
              </a:rPr>
              <a:t>par </a:t>
            </a:r>
            <a:r>
              <a:rPr lang="fr-FR" sz="11500" b="1" dirty="0" smtClean="0">
                <a:latin typeface="Brush Script MT" panose="03060802040406070304" pitchFamily="66" charset="0"/>
              </a:rPr>
              <a:t>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75247963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441</Words>
  <Application>Microsoft Office PowerPoint</Application>
  <PresentationFormat>Grand écran</PresentationFormat>
  <Paragraphs>99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2019-02-01T14:09:57Z</dcterms:created>
  <dcterms:modified xsi:type="dcterms:W3CDTF">2019-03-09T18:59:40Z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