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9" r:id="rId14"/>
    <p:sldId id="270" r:id="rId15"/>
    <p:sldId id="271" r:id="rId16"/>
    <p:sldId id="272" r:id="rId17"/>
    <p:sldId id="274" r:id="rId18"/>
    <p:sldId id="275" r:id="rId19"/>
    <p:sldId id="276" r:id="rId20"/>
    <p:sldId id="277" r:id="rId21"/>
    <p:sldId id="278" r:id="rId22"/>
    <p:sldId id="279" r:id="rId2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mPHW0iDNh2bZ5sMwoT6Cg==" hashData="vHWhPa5DBgnoRHqZDV3Kmct/oKgVdkWYlKP3SVT7/Sh2ZZIY+Ge7tMUttRTfToM9D4uAtM5b+v656LEo61alU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09/03/2019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19802102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16384848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3587335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9367888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23241223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39931876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18472455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40338555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15</a:t>
            </a:fld>
            <a:endParaRPr lang="fr-FR"/>
          </a:p>
        </p:txBody>
      </p:sp>
    </p:spTree>
    <p:extLst>
      <p:ext uri="{BB962C8B-B14F-4D97-AF65-F5344CB8AC3E}">
        <p14:creationId xmlns:p14="http://schemas.microsoft.com/office/powerpoint/2010/main" val="29923241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16</a:t>
            </a:fld>
            <a:endParaRPr lang="fr-FR"/>
          </a:p>
        </p:txBody>
      </p:sp>
    </p:spTree>
    <p:extLst>
      <p:ext uri="{BB962C8B-B14F-4D97-AF65-F5344CB8AC3E}">
        <p14:creationId xmlns:p14="http://schemas.microsoft.com/office/powerpoint/2010/main" val="33831985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17</a:t>
            </a:fld>
            <a:endParaRPr lang="fr-FR"/>
          </a:p>
        </p:txBody>
      </p:sp>
    </p:spTree>
    <p:extLst>
      <p:ext uri="{BB962C8B-B14F-4D97-AF65-F5344CB8AC3E}">
        <p14:creationId xmlns:p14="http://schemas.microsoft.com/office/powerpoint/2010/main" val="3579088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18</a:t>
            </a:fld>
            <a:endParaRPr lang="fr-FR"/>
          </a:p>
        </p:txBody>
      </p:sp>
    </p:spTree>
    <p:extLst>
      <p:ext uri="{BB962C8B-B14F-4D97-AF65-F5344CB8AC3E}">
        <p14:creationId xmlns:p14="http://schemas.microsoft.com/office/powerpoint/2010/main" val="25062826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19</a:t>
            </a:fld>
            <a:endParaRPr lang="fr-FR"/>
          </a:p>
        </p:txBody>
      </p:sp>
    </p:spTree>
    <p:extLst>
      <p:ext uri="{BB962C8B-B14F-4D97-AF65-F5344CB8AC3E}">
        <p14:creationId xmlns:p14="http://schemas.microsoft.com/office/powerpoint/2010/main" val="11767209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20</a:t>
            </a:fld>
            <a:endParaRPr lang="fr-FR"/>
          </a:p>
        </p:txBody>
      </p:sp>
    </p:spTree>
    <p:extLst>
      <p:ext uri="{BB962C8B-B14F-4D97-AF65-F5344CB8AC3E}">
        <p14:creationId xmlns:p14="http://schemas.microsoft.com/office/powerpoint/2010/main" val="32833207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21</a:t>
            </a:fld>
            <a:endParaRPr lang="fr-FR"/>
          </a:p>
        </p:txBody>
      </p:sp>
    </p:spTree>
    <p:extLst>
      <p:ext uri="{BB962C8B-B14F-4D97-AF65-F5344CB8AC3E}">
        <p14:creationId xmlns:p14="http://schemas.microsoft.com/office/powerpoint/2010/main" val="24025095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22</a:t>
            </a:fld>
            <a:endParaRPr lang="fr-FR"/>
          </a:p>
        </p:txBody>
      </p:sp>
    </p:spTree>
    <p:extLst>
      <p:ext uri="{BB962C8B-B14F-4D97-AF65-F5344CB8AC3E}">
        <p14:creationId xmlns:p14="http://schemas.microsoft.com/office/powerpoint/2010/main" val="19729358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09/03/2019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09/03/2019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09/03/2019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09/03/2019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09/03/2019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09/03/2019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09/03/2019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09/03/2019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09/03/2019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09/03/2019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09/03/2019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09/03/2019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7126" y="1559817"/>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639308" y="636462"/>
            <a:ext cx="8909905" cy="5401479"/>
          </a:xfrm>
          <a:prstGeom prst="rect">
            <a:avLst/>
          </a:prstGeom>
        </p:spPr>
        <p:txBody>
          <a:bodyPr wrap="square">
            <a:spAutoFit/>
          </a:bodyPr>
          <a:lstStyle/>
          <a:p>
            <a:r>
              <a:rPr lang="fr-FR" sz="11500" b="1" dirty="0" smtClean="0">
                <a:latin typeface="Brush Script MT" panose="03060802040406070304" pitchFamily="66" charset="0"/>
              </a:rPr>
              <a:t>10 </a:t>
            </a:r>
            <a:r>
              <a:rPr lang="fr-FR" sz="11500" b="1" dirty="0">
                <a:latin typeface="Brush Script MT" panose="03060802040406070304" pitchFamily="66" charset="0"/>
              </a:rPr>
              <a:t>spots photos </a:t>
            </a:r>
            <a:r>
              <a:rPr lang="fr-FR" sz="11500" b="1" dirty="0" smtClean="0">
                <a:latin typeface="Brush Script MT" panose="03060802040406070304" pitchFamily="66" charset="0"/>
              </a:rPr>
              <a:t>à </a:t>
            </a:r>
            <a:r>
              <a:rPr lang="fr-FR" sz="11500" b="1" dirty="0">
                <a:latin typeface="Brush Script MT" panose="03060802040406070304" pitchFamily="66" charset="0"/>
              </a:rPr>
              <a:t>Paris</a:t>
            </a:r>
            <a:endParaRPr lang="fr-FR" sz="11500" b="1" dirty="0" smtClean="0">
              <a:latin typeface="Brush Script MT" panose="03060802040406070304" pitchFamily="66" charset="0"/>
            </a:endParaRPr>
          </a:p>
          <a:p>
            <a:r>
              <a:rPr lang="fr-FR" sz="11500" b="1" dirty="0" smtClean="0">
                <a:latin typeface="Brush Script MT" panose="03060802040406070304" pitchFamily="66" charset="0"/>
              </a:rPr>
              <a:t>    par Lande</a:t>
            </a:r>
            <a:endParaRPr lang="fr-FR" sz="115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7250" advTm="11000">
        <p:circle/>
        <p:sndAc>
          <p:stSnd loop="1">
            <p:snd r:embed="rId3" name="Philosophie1-1111_001.wav"/>
          </p:stSnd>
        </p:sndAc>
      </p:transition>
    </mc:Choice>
    <mc:Fallback>
      <p:transition spd="slow" advTm="11000">
        <p:circle/>
        <p:sndAc>
          <p:stSnd loop="1">
            <p:snd r:embed="rId3" name="Philosophie1-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3" name="Rectangle 2"/>
          <p:cNvSpPr/>
          <p:nvPr/>
        </p:nvSpPr>
        <p:spPr>
          <a:xfrm>
            <a:off x="1596044" y="1149049"/>
            <a:ext cx="8944494" cy="4524315"/>
          </a:xfrm>
          <a:prstGeom prst="rect">
            <a:avLst/>
          </a:prstGeom>
        </p:spPr>
        <p:txBody>
          <a:bodyPr wrap="square">
            <a:spAutoFit/>
          </a:bodyPr>
          <a:lstStyle/>
          <a:p>
            <a:r>
              <a:rPr lang="fr-FR" sz="3200" b="1" dirty="0">
                <a:latin typeface="Brush Script MT" panose="03060802040406070304" pitchFamily="66" charset="0"/>
              </a:rPr>
              <a:t>1 – La Rue Crémieux</a:t>
            </a:r>
          </a:p>
          <a:p>
            <a:r>
              <a:rPr lang="fr-FR" sz="3200" b="1" dirty="0">
                <a:latin typeface="Brush Script MT" panose="03060802040406070304" pitchFamily="66" charset="0"/>
              </a:rPr>
              <a:t>Le 1er spot photo Instagram à Paris qu’on te propose commence à être très connu, mais il fait toujours son petit effet : c’est la Rue Crémieux, près de la Gare de Lyon. Du coup, si tu veux en profiter un maximum, il faudra y aller tôt le matin. Les maisons colorées sont canons !</a:t>
            </a:r>
          </a:p>
          <a:p>
            <a:endParaRPr lang="fr-FR" sz="3200" b="1" dirty="0">
              <a:latin typeface="Brush Script MT" panose="03060802040406070304" pitchFamily="66" charset="0"/>
            </a:endParaRPr>
          </a:p>
          <a:p>
            <a:r>
              <a:rPr lang="fr-FR" sz="3200" b="1" dirty="0">
                <a:latin typeface="Brush Script MT" panose="03060802040406070304" pitchFamily="66" charset="0"/>
              </a:rPr>
              <a:t>Attention, les riverains apprécient de moins en moins les photographes ;-). Photo prise en octobre.</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3" end="3"/>
                                            </p:txEl>
                                          </p:spTgt>
                                        </p:tgtEl>
                                        <p:attrNameLst>
                                          <p:attrName>ppt_w</p:attrName>
                                        </p:attrNameLst>
                                      </p:cBhvr>
                                    </p:anim>
                                    <p:anim by="(#ppt_w*0.50)" calcmode="lin" valueType="num">
                                      <p:cBhvr>
                                        <p:cTn id="32" dur="500" decel="50000" autoRev="1" fill="hold">
                                          <p:stCondLst>
                                            <p:cond delay="0"/>
                                          </p:stCondLst>
                                        </p:cTn>
                                        <p:tgtEl>
                                          <p:spTgt spid="3">
                                            <p:txEl>
                                              <p:pRg st="3" end="3"/>
                                            </p:txEl>
                                          </p:spTgt>
                                        </p:tgtEl>
                                        <p:attrNameLst>
                                          <p:attrName>ppt_x</p:attrName>
                                        </p:attrNameLst>
                                      </p:cBhvr>
                                    </p:anim>
                                    <p:anim from="(-#ppt_h/2)" to="(#ppt_y)" calcmode="lin" valueType="num">
                                      <p:cBhvr>
                                        <p:cTn id="33" dur="1000" fill="hold">
                                          <p:stCondLst>
                                            <p:cond delay="0"/>
                                          </p:stCondLst>
                                        </p:cTn>
                                        <p:tgtEl>
                                          <p:spTgt spid="3">
                                            <p:txEl>
                                              <p:pRg st="3" end="3"/>
                                            </p:txEl>
                                          </p:spTgt>
                                        </p:tgtEl>
                                        <p:attrNameLst>
                                          <p:attrName>ppt_y</p:attrName>
                                        </p:attrNameLst>
                                      </p:cBhvr>
                                    </p:anim>
                                    <p:animRot by="21600000">
                                      <p:cBhvr>
                                        <p:cTn id="34"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3" y="382756"/>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a:stretch/>
        </p:blipFill>
        <p:spPr>
          <a:xfrm>
            <a:off x="3812233" y="631766"/>
            <a:ext cx="4500494" cy="5652655"/>
          </a:xfrm>
          <a:prstGeom prst="rect">
            <a:avLst/>
          </a:prstGeom>
          <a:effectLst>
            <a:softEdge rad="63500"/>
          </a:effectLst>
        </p:spPr>
      </p:pic>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sp>
        <p:nvSpPr>
          <p:cNvPr id="2" name="Rectangle 1"/>
          <p:cNvSpPr/>
          <p:nvPr/>
        </p:nvSpPr>
        <p:spPr>
          <a:xfrm>
            <a:off x="1798320" y="1251571"/>
            <a:ext cx="8595360" cy="4524315"/>
          </a:xfrm>
          <a:prstGeom prst="rect">
            <a:avLst/>
          </a:prstGeom>
        </p:spPr>
        <p:txBody>
          <a:bodyPr wrap="square">
            <a:spAutoFit/>
          </a:bodyPr>
          <a:lstStyle/>
          <a:p>
            <a:r>
              <a:rPr lang="fr-FR" sz="3200" b="1" dirty="0">
                <a:latin typeface="Brush Script MT" panose="03060802040406070304" pitchFamily="66" charset="0"/>
              </a:rPr>
              <a:t>2 – le Pont </a:t>
            </a:r>
            <a:r>
              <a:rPr lang="fr-FR" sz="3200" b="1" dirty="0" err="1">
                <a:latin typeface="Brush Script MT" panose="03060802040406070304" pitchFamily="66" charset="0"/>
              </a:rPr>
              <a:t>Bir-Hakeim</a:t>
            </a:r>
            <a:endParaRPr lang="fr-FR" sz="3200" b="1" dirty="0">
              <a:latin typeface="Brush Script MT" panose="03060802040406070304" pitchFamily="66" charset="0"/>
            </a:endParaRPr>
          </a:p>
          <a:p>
            <a:r>
              <a:rPr lang="fr-FR" sz="3200" b="1" dirty="0">
                <a:latin typeface="Brush Script MT" panose="03060802040406070304" pitchFamily="66" charset="0"/>
              </a:rPr>
              <a:t>Un autre grand classique, le pont de </a:t>
            </a:r>
            <a:r>
              <a:rPr lang="fr-FR" sz="3200" b="1" dirty="0" err="1">
                <a:latin typeface="Brush Script MT" panose="03060802040406070304" pitchFamily="66" charset="0"/>
              </a:rPr>
              <a:t>Bir-Hakeim</a:t>
            </a:r>
            <a:r>
              <a:rPr lang="fr-FR" sz="3200" b="1" dirty="0">
                <a:latin typeface="Brush Script MT" panose="03060802040406070304" pitchFamily="66" charset="0"/>
              </a:rPr>
              <a:t>, et sa vue sur la Tour Eiffel. Ce pont est d’ailleurs très couru pour les photos de mariage, surtout de la clientèle asiatique. Par beau temps, en été, tu peux voir 3 ou 4 couples en train de se faire shooter.</a:t>
            </a:r>
          </a:p>
          <a:p>
            <a:endParaRPr lang="fr-FR" sz="3200" b="1" dirty="0">
              <a:latin typeface="Brush Script MT" panose="03060802040406070304" pitchFamily="66" charset="0"/>
            </a:endParaRPr>
          </a:p>
          <a:p>
            <a:r>
              <a:rPr lang="fr-FR" sz="3200" b="1" dirty="0">
                <a:latin typeface="Brush Script MT" panose="03060802040406070304" pitchFamily="66" charset="0"/>
              </a:rPr>
              <a:t>A toi de jouer avec les perspectives qu’offrent ce pont et son alignement de poteaux métalliques ! Photo prise en août.</a:t>
            </a:r>
          </a:p>
        </p:txBody>
      </p:sp>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3" end="3"/>
                                            </p:txEl>
                                          </p:spTgt>
                                        </p:tgtEl>
                                        <p:attrNameLst>
                                          <p:attrName>ppt_w</p:attrName>
                                        </p:attrNameLst>
                                      </p:cBhvr>
                                    </p:anim>
                                    <p:anim by="(#ppt_w*0.50)" calcmode="lin" valueType="num">
                                      <p:cBhvr>
                                        <p:cTn id="32" dur="500" decel="50000" autoRev="1" fill="hold">
                                          <p:stCondLst>
                                            <p:cond delay="0"/>
                                          </p:stCondLst>
                                        </p:cTn>
                                        <p:tgtEl>
                                          <p:spTgt spid="2">
                                            <p:txEl>
                                              <p:pRg st="3" end="3"/>
                                            </p:txEl>
                                          </p:spTgt>
                                        </p:tgtEl>
                                        <p:attrNameLst>
                                          <p:attrName>ppt_x</p:attrName>
                                        </p:attrNameLst>
                                      </p:cBhvr>
                                    </p:anim>
                                    <p:anim from="(-#ppt_h/2)" to="(#ppt_y)" calcmode="lin" valueType="num">
                                      <p:cBhvr>
                                        <p:cTn id="33" dur="1000" fill="hold">
                                          <p:stCondLst>
                                            <p:cond delay="0"/>
                                          </p:stCondLst>
                                        </p:cTn>
                                        <p:tgtEl>
                                          <p:spTgt spid="2">
                                            <p:txEl>
                                              <p:pRg st="3" end="3"/>
                                            </p:txEl>
                                          </p:spTgt>
                                        </p:tgtEl>
                                        <p:attrNameLst>
                                          <p:attrName>ppt_y</p:attrName>
                                        </p:attrNameLst>
                                      </p:cBhvr>
                                    </p:anim>
                                    <p:animRot by="21600000">
                                      <p:cBhvr>
                                        <p:cTn id="34"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581400" y="638993"/>
            <a:ext cx="4920393" cy="5580013"/>
          </a:xfrm>
          <a:prstGeom prst="rect">
            <a:avLst/>
          </a:prstGeom>
          <a:effectLst>
            <a:softEdge rad="63500"/>
          </a:effectLst>
        </p:spPr>
      </p:pic>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sp>
        <p:nvSpPr>
          <p:cNvPr id="2" name="Rectangle 1"/>
          <p:cNvSpPr/>
          <p:nvPr/>
        </p:nvSpPr>
        <p:spPr>
          <a:xfrm>
            <a:off x="3046262" y="917308"/>
            <a:ext cx="6096000" cy="5016758"/>
          </a:xfrm>
          <a:prstGeom prst="rect">
            <a:avLst/>
          </a:prstGeom>
        </p:spPr>
        <p:txBody>
          <a:bodyPr>
            <a:spAutoFit/>
          </a:bodyPr>
          <a:lstStyle/>
          <a:p>
            <a:r>
              <a:rPr lang="fr-FR" sz="3200" b="1" dirty="0">
                <a:latin typeface="Brush Script MT" panose="03060802040406070304" pitchFamily="66" charset="0"/>
              </a:rPr>
              <a:t>3 – Le Trocadéro</a:t>
            </a:r>
          </a:p>
          <a:p>
            <a:r>
              <a:rPr lang="fr-FR" sz="3200" b="1" dirty="0">
                <a:latin typeface="Brush Script MT" panose="03060802040406070304" pitchFamily="66" charset="0"/>
              </a:rPr>
              <a:t>Alors pour cette photo, il va falloir faire sonner ton réveil, juste au lever du soleil pour être précis. Il te suffit ensuite de prendre les escaliers descendant aux jardins du Trocadéro, par le côté droit, lorsque tu as la Tour Eiffel en face.</a:t>
            </a:r>
          </a:p>
          <a:p>
            <a:endParaRPr lang="fr-FR" sz="3200" b="1" dirty="0">
              <a:latin typeface="Brush Script MT" panose="03060802040406070304" pitchFamily="66" charset="0"/>
            </a:endParaRPr>
          </a:p>
          <a:p>
            <a:r>
              <a:rPr lang="fr-FR" sz="3200" b="1" dirty="0">
                <a:latin typeface="Brush Script MT" panose="03060802040406070304" pitchFamily="66" charset="0"/>
              </a:rPr>
              <a:t>A toi de jouer maintenant ;-). Photo prise en septembre.</a:t>
            </a:r>
          </a:p>
        </p:txBody>
      </p:sp>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3" end="3"/>
                                            </p:txEl>
                                          </p:spTgt>
                                        </p:tgtEl>
                                        <p:attrNameLst>
                                          <p:attrName>ppt_w</p:attrName>
                                        </p:attrNameLst>
                                      </p:cBhvr>
                                    </p:anim>
                                    <p:anim by="(#ppt_w*0.50)" calcmode="lin" valueType="num">
                                      <p:cBhvr>
                                        <p:cTn id="32" dur="500" decel="50000" autoRev="1" fill="hold">
                                          <p:stCondLst>
                                            <p:cond delay="0"/>
                                          </p:stCondLst>
                                        </p:cTn>
                                        <p:tgtEl>
                                          <p:spTgt spid="2">
                                            <p:txEl>
                                              <p:pRg st="3" end="3"/>
                                            </p:txEl>
                                          </p:spTgt>
                                        </p:tgtEl>
                                        <p:attrNameLst>
                                          <p:attrName>ppt_x</p:attrName>
                                        </p:attrNameLst>
                                      </p:cBhvr>
                                    </p:anim>
                                    <p:anim from="(-#ppt_h/2)" to="(#ppt_y)" calcmode="lin" valueType="num">
                                      <p:cBhvr>
                                        <p:cTn id="33" dur="1000" fill="hold">
                                          <p:stCondLst>
                                            <p:cond delay="0"/>
                                          </p:stCondLst>
                                        </p:cTn>
                                        <p:tgtEl>
                                          <p:spTgt spid="2">
                                            <p:txEl>
                                              <p:pRg st="3" end="3"/>
                                            </p:txEl>
                                          </p:spTgt>
                                        </p:tgtEl>
                                        <p:attrNameLst>
                                          <p:attrName>ppt_y</p:attrName>
                                        </p:attrNameLst>
                                      </p:cBhvr>
                                    </p:anim>
                                    <p:animRot by="21600000">
                                      <p:cBhvr>
                                        <p:cTn id="34"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006"/>
          <a:stretch/>
        </p:blipFill>
        <p:spPr>
          <a:xfrm>
            <a:off x="3724103" y="620637"/>
            <a:ext cx="4682008" cy="5601889"/>
          </a:xfrm>
          <a:prstGeom prst="rect">
            <a:avLst/>
          </a:prstGeom>
          <a:effectLst>
            <a:softEdge rad="127000"/>
          </a:effectLst>
        </p:spPr>
      </p:pic>
    </p:spTree>
    <p:extLst>
      <p:ext uri="{BB962C8B-B14F-4D97-AF65-F5344CB8AC3E}">
        <p14:creationId xmlns:p14="http://schemas.microsoft.com/office/powerpoint/2010/main" val="2238116293"/>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sp>
        <p:nvSpPr>
          <p:cNvPr id="2" name="Rectangle 1"/>
          <p:cNvSpPr/>
          <p:nvPr/>
        </p:nvSpPr>
        <p:spPr>
          <a:xfrm>
            <a:off x="3046262" y="733550"/>
            <a:ext cx="6096000" cy="5509200"/>
          </a:xfrm>
          <a:prstGeom prst="rect">
            <a:avLst/>
          </a:prstGeom>
        </p:spPr>
        <p:txBody>
          <a:bodyPr>
            <a:spAutoFit/>
          </a:bodyPr>
          <a:lstStyle/>
          <a:p>
            <a:r>
              <a:rPr lang="fr-FR" sz="3200" b="1" dirty="0">
                <a:latin typeface="Brush Script MT" panose="03060802040406070304" pitchFamily="66" charset="0"/>
              </a:rPr>
              <a:t>4 – Le Square Rapp</a:t>
            </a:r>
          </a:p>
          <a:p>
            <a:r>
              <a:rPr lang="fr-FR" sz="3200" b="1" dirty="0">
                <a:latin typeface="Brush Script MT" panose="03060802040406070304" pitchFamily="66" charset="0"/>
              </a:rPr>
              <a:t>Pour ce spot photo Instagram à Paris, on est sur un lieu un peu plus méconnu, puisqu’il s’agit du Square Rapp. Sa particularité, c’est sa vue, à nouveau, sur la Tour Eiffel. Pour ne rien te cacher, le Square Rapp est privé. A toi de te faire discret pour prendre la photo en 2 secondes top chrono.</a:t>
            </a:r>
          </a:p>
          <a:p>
            <a:endParaRPr lang="fr-FR" sz="3200" b="1" dirty="0">
              <a:latin typeface="Brush Script MT" panose="03060802040406070304" pitchFamily="66" charset="0"/>
            </a:endParaRPr>
          </a:p>
          <a:p>
            <a:r>
              <a:rPr lang="fr-FR" sz="3200" b="1" dirty="0">
                <a:latin typeface="Brush Script MT" panose="03060802040406070304" pitchFamily="66" charset="0"/>
              </a:rPr>
              <a:t>Photo prise en août.</a:t>
            </a:r>
          </a:p>
        </p:txBody>
      </p:sp>
    </p:spTree>
    <p:extLst>
      <p:ext uri="{BB962C8B-B14F-4D97-AF65-F5344CB8AC3E}">
        <p14:creationId xmlns:p14="http://schemas.microsoft.com/office/powerpoint/2010/main" val="3085446310"/>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3" end="3"/>
                                            </p:txEl>
                                          </p:spTgt>
                                        </p:tgtEl>
                                        <p:attrNameLst>
                                          <p:attrName>ppt_w</p:attrName>
                                        </p:attrNameLst>
                                      </p:cBhvr>
                                    </p:anim>
                                    <p:anim by="(#ppt_w*0.50)" calcmode="lin" valueType="num">
                                      <p:cBhvr>
                                        <p:cTn id="32" dur="500" decel="50000" autoRev="1" fill="hold">
                                          <p:stCondLst>
                                            <p:cond delay="0"/>
                                          </p:stCondLst>
                                        </p:cTn>
                                        <p:tgtEl>
                                          <p:spTgt spid="2">
                                            <p:txEl>
                                              <p:pRg st="3" end="3"/>
                                            </p:txEl>
                                          </p:spTgt>
                                        </p:tgtEl>
                                        <p:attrNameLst>
                                          <p:attrName>ppt_x</p:attrName>
                                        </p:attrNameLst>
                                      </p:cBhvr>
                                    </p:anim>
                                    <p:anim from="(-#ppt_h/2)" to="(#ppt_y)" calcmode="lin" valueType="num">
                                      <p:cBhvr>
                                        <p:cTn id="33" dur="1000" fill="hold">
                                          <p:stCondLst>
                                            <p:cond delay="0"/>
                                          </p:stCondLst>
                                        </p:cTn>
                                        <p:tgtEl>
                                          <p:spTgt spid="2">
                                            <p:txEl>
                                              <p:pRg st="3" end="3"/>
                                            </p:txEl>
                                          </p:spTgt>
                                        </p:tgtEl>
                                        <p:attrNameLst>
                                          <p:attrName>ppt_y</p:attrName>
                                        </p:attrNameLst>
                                      </p:cBhvr>
                                    </p:anim>
                                    <p:animRot by="21600000">
                                      <p:cBhvr>
                                        <p:cTn id="34"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784959" y="613243"/>
            <a:ext cx="4622082" cy="5631513"/>
          </a:xfrm>
          <a:prstGeom prst="rect">
            <a:avLst/>
          </a:prstGeom>
          <a:effectLst>
            <a:softEdge rad="127000"/>
          </a:effectLst>
        </p:spPr>
      </p:pic>
    </p:spTree>
    <p:extLst>
      <p:ext uri="{BB962C8B-B14F-4D97-AF65-F5344CB8AC3E}">
        <p14:creationId xmlns:p14="http://schemas.microsoft.com/office/powerpoint/2010/main" val="3327734622"/>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sp>
        <p:nvSpPr>
          <p:cNvPr id="2" name="Rectangle 1"/>
          <p:cNvSpPr/>
          <p:nvPr/>
        </p:nvSpPr>
        <p:spPr>
          <a:xfrm>
            <a:off x="1289505" y="733550"/>
            <a:ext cx="9609513" cy="5509200"/>
          </a:xfrm>
          <a:prstGeom prst="rect">
            <a:avLst/>
          </a:prstGeom>
        </p:spPr>
        <p:txBody>
          <a:bodyPr wrap="square">
            <a:spAutoFit/>
          </a:bodyPr>
          <a:lstStyle/>
          <a:p>
            <a:r>
              <a:rPr lang="fr-FR" sz="3200" b="1" dirty="0">
                <a:latin typeface="Brush Script MT" panose="03060802040406070304" pitchFamily="66" charset="0"/>
              </a:rPr>
              <a:t>5 – Saison des cerisiers</a:t>
            </a:r>
          </a:p>
          <a:p>
            <a:r>
              <a:rPr lang="fr-FR" sz="3200" b="1" dirty="0">
                <a:latin typeface="Brush Script MT" panose="03060802040406070304" pitchFamily="66" charset="0"/>
              </a:rPr>
              <a:t>Pour ce spot photo, ce n’est pas un lieu que l’on te propose de shooter spécifiquement, mais une saison. C’est celle des cerisiers qui a lieu généralement en avril</a:t>
            </a:r>
            <a:r>
              <a:rPr lang="fr-FR" sz="3200" b="1" dirty="0" smtClean="0">
                <a:latin typeface="Brush Script MT" panose="03060802040406070304" pitchFamily="66" charset="0"/>
              </a:rPr>
              <a:t>.</a:t>
            </a:r>
            <a:endParaRPr lang="fr-FR" sz="3200" b="1" dirty="0">
              <a:latin typeface="Brush Script MT" panose="03060802040406070304" pitchFamily="66" charset="0"/>
            </a:endParaRPr>
          </a:p>
          <a:p>
            <a:r>
              <a:rPr lang="fr-FR" sz="3200" b="1" dirty="0">
                <a:latin typeface="Brush Script MT" panose="03060802040406070304" pitchFamily="66" charset="0"/>
              </a:rPr>
              <a:t>Tu en trouveras notamment autour de Notre-Dame, comme sur les photos en dessous, mais aussi au Jardin du Trocadéro. Il va te falloir surveiller ces spots au moment de la floraison, car cela ne dure que peu de temps (2 semaines max). On te prévient aussi que cette période est très scrutée par les </a:t>
            </a:r>
            <a:r>
              <a:rPr lang="fr-FR" sz="3200" b="1" dirty="0" err="1">
                <a:latin typeface="Brush Script MT" panose="03060802040406070304" pitchFamily="66" charset="0"/>
              </a:rPr>
              <a:t>instagrammeurs</a:t>
            </a:r>
            <a:r>
              <a:rPr lang="fr-FR" sz="3200" b="1" dirty="0">
                <a:latin typeface="Brush Script MT" panose="03060802040406070304" pitchFamily="66" charset="0"/>
              </a:rPr>
              <a:t> car hyper photogénique.</a:t>
            </a:r>
          </a:p>
          <a:p>
            <a:endParaRPr lang="fr-FR" sz="3200" b="1" dirty="0">
              <a:latin typeface="Brush Script MT" panose="03060802040406070304" pitchFamily="66" charset="0"/>
            </a:endParaRPr>
          </a:p>
          <a:p>
            <a:r>
              <a:rPr lang="fr-FR" sz="3200" b="1" dirty="0">
                <a:latin typeface="Brush Script MT" panose="03060802040406070304" pitchFamily="66" charset="0"/>
              </a:rPr>
              <a:t>Photo prise en avril.</a:t>
            </a:r>
          </a:p>
        </p:txBody>
      </p:sp>
    </p:spTree>
    <p:extLst>
      <p:ext uri="{BB962C8B-B14F-4D97-AF65-F5344CB8AC3E}">
        <p14:creationId xmlns:p14="http://schemas.microsoft.com/office/powerpoint/2010/main" val="1489796238"/>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4" end="4"/>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4" end="4"/>
                                            </p:txEl>
                                          </p:spTgt>
                                        </p:tgtEl>
                                        <p:attrNameLst>
                                          <p:attrName>ppt_w</p:attrName>
                                        </p:attrNameLst>
                                      </p:cBhvr>
                                    </p:anim>
                                    <p:anim by="(#ppt_w*0.50)" calcmode="lin" valueType="num">
                                      <p:cBhvr>
                                        <p:cTn id="40" dur="500" decel="50000" autoRev="1" fill="hold">
                                          <p:stCondLst>
                                            <p:cond delay="0"/>
                                          </p:stCondLst>
                                        </p:cTn>
                                        <p:tgtEl>
                                          <p:spTgt spid="2">
                                            <p:txEl>
                                              <p:pRg st="4" end="4"/>
                                            </p:txEl>
                                          </p:spTgt>
                                        </p:tgtEl>
                                        <p:attrNameLst>
                                          <p:attrName>ppt_x</p:attrName>
                                        </p:attrNameLst>
                                      </p:cBhvr>
                                    </p:anim>
                                    <p:anim from="(-#ppt_h/2)" to="(#ppt_y)" calcmode="lin" valueType="num">
                                      <p:cBhvr>
                                        <p:cTn id="41" dur="1000" fill="hold">
                                          <p:stCondLst>
                                            <p:cond delay="0"/>
                                          </p:stCondLst>
                                        </p:cTn>
                                        <p:tgtEl>
                                          <p:spTgt spid="2">
                                            <p:txEl>
                                              <p:pRg st="4" end="4"/>
                                            </p:txEl>
                                          </p:spTgt>
                                        </p:tgtEl>
                                        <p:attrNameLst>
                                          <p:attrName>ppt_y</p:attrName>
                                        </p:attrNameLst>
                                      </p:cBhvr>
                                    </p:anim>
                                    <p:animRot by="21600000">
                                      <p:cBhvr>
                                        <p:cTn id="42"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667"/>
          <a:stretch/>
        </p:blipFill>
        <p:spPr>
          <a:xfrm>
            <a:off x="3793022" y="582044"/>
            <a:ext cx="4602480" cy="5586153"/>
          </a:xfrm>
          <a:prstGeom prst="rect">
            <a:avLst/>
          </a:prstGeom>
          <a:effectLst>
            <a:softEdge rad="127000"/>
          </a:effectLst>
        </p:spPr>
      </p:pic>
    </p:spTree>
    <p:extLst>
      <p:ext uri="{BB962C8B-B14F-4D97-AF65-F5344CB8AC3E}">
        <p14:creationId xmlns:p14="http://schemas.microsoft.com/office/powerpoint/2010/main" val="2685904654"/>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sp>
        <p:nvSpPr>
          <p:cNvPr id="2" name="Rectangle 1"/>
          <p:cNvSpPr/>
          <p:nvPr/>
        </p:nvSpPr>
        <p:spPr>
          <a:xfrm>
            <a:off x="1043103" y="1166842"/>
            <a:ext cx="10102317" cy="4524315"/>
          </a:xfrm>
          <a:prstGeom prst="rect">
            <a:avLst/>
          </a:prstGeom>
        </p:spPr>
        <p:txBody>
          <a:bodyPr wrap="square">
            <a:spAutoFit/>
          </a:bodyPr>
          <a:lstStyle/>
          <a:p>
            <a:r>
              <a:rPr lang="fr-FR" sz="3200" b="1" dirty="0">
                <a:latin typeface="Brush Script MT" panose="03060802040406070304" pitchFamily="66" charset="0"/>
              </a:rPr>
              <a:t>6 – La Maison qui coule</a:t>
            </a:r>
          </a:p>
          <a:p>
            <a:r>
              <a:rPr lang="fr-FR" sz="3200" b="1" dirty="0">
                <a:latin typeface="Brush Script MT" panose="03060802040406070304" pitchFamily="66" charset="0"/>
              </a:rPr>
              <a:t>Hé oui coco, à Montmartre, y’a un immeuble en train de couler…. Mais non, ne sois pas naïf, c’est une illusion d’optique ! Pour réussir cette photo, c’est assez simple. L’immeuble est situé à droite du Sacré-Cœur (quand tu es en bas des marches, face à la basilique) Tu te places donc en bas des escaliers, et tu t’arranges pour placer l’immeuble avec un angle en fonction du sol du parc juste devant lui ;-).</a:t>
            </a:r>
          </a:p>
          <a:p>
            <a:endParaRPr lang="fr-FR" sz="3200" b="1" dirty="0">
              <a:latin typeface="Brush Script MT" panose="03060802040406070304" pitchFamily="66" charset="0"/>
            </a:endParaRPr>
          </a:p>
          <a:p>
            <a:r>
              <a:rPr lang="fr-FR" sz="3200" b="1" dirty="0">
                <a:latin typeface="Brush Script MT" panose="03060802040406070304" pitchFamily="66" charset="0"/>
              </a:rPr>
              <a:t>Photo prise en octobre, au coucher du soleil.</a:t>
            </a:r>
          </a:p>
        </p:txBody>
      </p:sp>
    </p:spTree>
    <p:extLst>
      <p:ext uri="{BB962C8B-B14F-4D97-AF65-F5344CB8AC3E}">
        <p14:creationId xmlns:p14="http://schemas.microsoft.com/office/powerpoint/2010/main" val="2326945319"/>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3" end="3"/>
                                            </p:txEl>
                                          </p:spTgt>
                                        </p:tgtEl>
                                        <p:attrNameLst>
                                          <p:attrName>ppt_w</p:attrName>
                                        </p:attrNameLst>
                                      </p:cBhvr>
                                    </p:anim>
                                    <p:anim by="(#ppt_w*0.50)" calcmode="lin" valueType="num">
                                      <p:cBhvr>
                                        <p:cTn id="32" dur="500" decel="50000" autoRev="1" fill="hold">
                                          <p:stCondLst>
                                            <p:cond delay="0"/>
                                          </p:stCondLst>
                                        </p:cTn>
                                        <p:tgtEl>
                                          <p:spTgt spid="2">
                                            <p:txEl>
                                              <p:pRg st="3" end="3"/>
                                            </p:txEl>
                                          </p:spTgt>
                                        </p:tgtEl>
                                        <p:attrNameLst>
                                          <p:attrName>ppt_x</p:attrName>
                                        </p:attrNameLst>
                                      </p:cBhvr>
                                    </p:anim>
                                    <p:anim from="(-#ppt_h/2)" to="(#ppt_y)" calcmode="lin" valueType="num">
                                      <p:cBhvr>
                                        <p:cTn id="33" dur="1000" fill="hold">
                                          <p:stCondLst>
                                            <p:cond delay="0"/>
                                          </p:stCondLst>
                                        </p:cTn>
                                        <p:tgtEl>
                                          <p:spTgt spid="2">
                                            <p:txEl>
                                              <p:pRg st="3" end="3"/>
                                            </p:txEl>
                                          </p:spTgt>
                                        </p:tgtEl>
                                        <p:attrNameLst>
                                          <p:attrName>ppt_y</p:attrName>
                                        </p:attrNameLst>
                                      </p:cBhvr>
                                    </p:anim>
                                    <p:animRot by="21600000">
                                      <p:cBhvr>
                                        <p:cTn id="34"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750669" y="656705"/>
            <a:ext cx="4690661" cy="5544589"/>
          </a:xfrm>
          <a:prstGeom prst="rect">
            <a:avLst/>
          </a:prstGeom>
          <a:effectLst>
            <a:softEdge rad="63500"/>
          </a:effectLst>
        </p:spPr>
      </p:pic>
    </p:spTree>
    <p:extLst>
      <p:ext uri="{BB962C8B-B14F-4D97-AF65-F5344CB8AC3E}">
        <p14:creationId xmlns:p14="http://schemas.microsoft.com/office/powerpoint/2010/main" val="2835762284"/>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sp>
        <p:nvSpPr>
          <p:cNvPr id="2" name="Rectangle 1"/>
          <p:cNvSpPr/>
          <p:nvPr/>
        </p:nvSpPr>
        <p:spPr>
          <a:xfrm>
            <a:off x="1043103" y="920621"/>
            <a:ext cx="10102317" cy="5016758"/>
          </a:xfrm>
          <a:prstGeom prst="rect">
            <a:avLst/>
          </a:prstGeom>
        </p:spPr>
        <p:txBody>
          <a:bodyPr wrap="square">
            <a:spAutoFit/>
          </a:bodyPr>
          <a:lstStyle/>
          <a:p>
            <a:r>
              <a:rPr lang="fr-FR" sz="3200" b="1" dirty="0"/>
              <a:t>7 – Les Colonnes de Buren / Les Deux Plateaux</a:t>
            </a:r>
          </a:p>
          <a:p>
            <a:r>
              <a:rPr lang="fr-FR" sz="3200" b="1" dirty="0"/>
              <a:t>On te présente, cette fois si, un lieu un peu plus urbain et graphique, situé à côté des jardins du Palais Royal. C’est une </a:t>
            </a:r>
            <a:r>
              <a:rPr lang="fr-FR" sz="3200" b="1" dirty="0" err="1"/>
              <a:t>oeuvre</a:t>
            </a:r>
            <a:r>
              <a:rPr lang="fr-FR" sz="3200" b="1" dirty="0"/>
              <a:t>-d’art de Daniel Buren, dans la cour d’honneur du Palais Royal</a:t>
            </a:r>
            <a:r>
              <a:rPr lang="fr-FR" sz="3200" b="1" dirty="0" smtClean="0"/>
              <a:t>.</a:t>
            </a:r>
            <a:endParaRPr lang="fr-FR" sz="3200" b="1" dirty="0"/>
          </a:p>
          <a:p>
            <a:r>
              <a:rPr lang="fr-FR" sz="3200" b="1" dirty="0"/>
              <a:t>Encore une fois, si tu veux réussir des photos où tu trouveras tout seul, n’y va pas trop tard, le lieu est très fréquenté !</a:t>
            </a:r>
          </a:p>
          <a:p>
            <a:endParaRPr lang="fr-FR" sz="3200" b="1" dirty="0"/>
          </a:p>
          <a:p>
            <a:r>
              <a:rPr lang="fr-FR" sz="3200" b="1" dirty="0"/>
              <a:t>Photo prise en mai.</a:t>
            </a:r>
          </a:p>
        </p:txBody>
      </p:sp>
    </p:spTree>
    <p:extLst>
      <p:ext uri="{BB962C8B-B14F-4D97-AF65-F5344CB8AC3E}">
        <p14:creationId xmlns:p14="http://schemas.microsoft.com/office/powerpoint/2010/main" val="1930182982"/>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4" end="4"/>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4" end="4"/>
                                            </p:txEl>
                                          </p:spTgt>
                                        </p:tgtEl>
                                        <p:attrNameLst>
                                          <p:attrName>ppt_w</p:attrName>
                                        </p:attrNameLst>
                                      </p:cBhvr>
                                    </p:anim>
                                    <p:anim by="(#ppt_w*0.50)" calcmode="lin" valueType="num">
                                      <p:cBhvr>
                                        <p:cTn id="40" dur="500" decel="50000" autoRev="1" fill="hold">
                                          <p:stCondLst>
                                            <p:cond delay="0"/>
                                          </p:stCondLst>
                                        </p:cTn>
                                        <p:tgtEl>
                                          <p:spTgt spid="2">
                                            <p:txEl>
                                              <p:pRg st="4" end="4"/>
                                            </p:txEl>
                                          </p:spTgt>
                                        </p:tgtEl>
                                        <p:attrNameLst>
                                          <p:attrName>ppt_x</p:attrName>
                                        </p:attrNameLst>
                                      </p:cBhvr>
                                    </p:anim>
                                    <p:anim from="(-#ppt_h/2)" to="(#ppt_y)" calcmode="lin" valueType="num">
                                      <p:cBhvr>
                                        <p:cTn id="41" dur="1000" fill="hold">
                                          <p:stCondLst>
                                            <p:cond delay="0"/>
                                          </p:stCondLst>
                                        </p:cTn>
                                        <p:tgtEl>
                                          <p:spTgt spid="2">
                                            <p:txEl>
                                              <p:pRg st="4" end="4"/>
                                            </p:txEl>
                                          </p:spTgt>
                                        </p:tgtEl>
                                        <p:attrNameLst>
                                          <p:attrName>ppt_y</p:attrName>
                                        </p:attrNameLst>
                                      </p:cBhvr>
                                    </p:anim>
                                    <p:animRot by="21600000">
                                      <p:cBhvr>
                                        <p:cTn id="42"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15</a:t>
            </a:fld>
            <a:endParaRPr lang="fr-FR" sz="1400" b="1" dirty="0"/>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9394" r="-216"/>
          <a:stretch/>
        </p:blipFill>
        <p:spPr>
          <a:xfrm>
            <a:off x="1792417" y="640233"/>
            <a:ext cx="4581879" cy="5527964"/>
          </a:xfrm>
          <a:prstGeom prst="rect">
            <a:avLst/>
          </a:prstGeom>
          <a:effectLst>
            <a:softEdge rad="63500"/>
          </a:effectLst>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r="-41"/>
          <a:stretch/>
        </p:blipFill>
        <p:spPr>
          <a:xfrm>
            <a:off x="6374295" y="631767"/>
            <a:ext cx="4565253" cy="5552902"/>
          </a:xfrm>
          <a:prstGeom prst="rect">
            <a:avLst/>
          </a:prstGeom>
          <a:effectLst>
            <a:softEdge rad="63500"/>
          </a:effectLst>
        </p:spPr>
      </p:pic>
    </p:spTree>
    <p:extLst>
      <p:ext uri="{BB962C8B-B14F-4D97-AF65-F5344CB8AC3E}">
        <p14:creationId xmlns:p14="http://schemas.microsoft.com/office/powerpoint/2010/main" val="453912980"/>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16</a:t>
            </a:fld>
            <a:endParaRPr lang="fr-FR" sz="1400" b="1" dirty="0"/>
          </a:p>
        </p:txBody>
      </p:sp>
      <p:sp>
        <p:nvSpPr>
          <p:cNvPr id="2" name="Rectangle 1"/>
          <p:cNvSpPr/>
          <p:nvPr/>
        </p:nvSpPr>
        <p:spPr>
          <a:xfrm>
            <a:off x="1429788" y="1659285"/>
            <a:ext cx="9060873" cy="3539430"/>
          </a:xfrm>
          <a:prstGeom prst="rect">
            <a:avLst/>
          </a:prstGeom>
        </p:spPr>
        <p:txBody>
          <a:bodyPr wrap="square">
            <a:spAutoFit/>
          </a:bodyPr>
          <a:lstStyle/>
          <a:p>
            <a:r>
              <a:rPr lang="fr-FR" sz="3200" b="1" dirty="0">
                <a:latin typeface="Brush Script MT" panose="03060802040406070304" pitchFamily="66" charset="0"/>
              </a:rPr>
              <a:t>8 – Le Jardin des Tuileries</a:t>
            </a:r>
          </a:p>
          <a:p>
            <a:r>
              <a:rPr lang="fr-FR" sz="3200" b="1" dirty="0">
                <a:latin typeface="Brush Script MT" panose="03060802040406070304" pitchFamily="66" charset="0"/>
              </a:rPr>
              <a:t>A nouveau, un beau spot photo Instagram à Paris, au Jardin des Tuileries. Les allées d’arbres alignés sont canons, surtout à l’automne. Le lieu le plus sympa, c’est l’allée la plus à droite, lorsque tu as le Louvre en face. Elle est légèrement en hauteur.</a:t>
            </a:r>
          </a:p>
          <a:p>
            <a:endParaRPr lang="fr-FR" sz="3200" b="1" dirty="0">
              <a:latin typeface="Brush Script MT" panose="03060802040406070304" pitchFamily="66" charset="0"/>
            </a:endParaRPr>
          </a:p>
          <a:p>
            <a:r>
              <a:rPr lang="fr-FR" sz="3200" b="1" dirty="0">
                <a:latin typeface="Brush Script MT" panose="03060802040406070304" pitchFamily="66" charset="0"/>
              </a:rPr>
              <a:t>Photo prise en octobre.</a:t>
            </a:r>
          </a:p>
        </p:txBody>
      </p:sp>
    </p:spTree>
    <p:extLst>
      <p:ext uri="{BB962C8B-B14F-4D97-AF65-F5344CB8AC3E}">
        <p14:creationId xmlns:p14="http://schemas.microsoft.com/office/powerpoint/2010/main" val="772150175"/>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3" end="3"/>
                                            </p:txEl>
                                          </p:spTgt>
                                        </p:tgtEl>
                                        <p:attrNameLst>
                                          <p:attrName>ppt_w</p:attrName>
                                        </p:attrNameLst>
                                      </p:cBhvr>
                                    </p:anim>
                                    <p:anim by="(#ppt_w*0.50)" calcmode="lin" valueType="num">
                                      <p:cBhvr>
                                        <p:cTn id="32" dur="500" decel="50000" autoRev="1" fill="hold">
                                          <p:stCondLst>
                                            <p:cond delay="0"/>
                                          </p:stCondLst>
                                        </p:cTn>
                                        <p:tgtEl>
                                          <p:spTgt spid="2">
                                            <p:txEl>
                                              <p:pRg st="3" end="3"/>
                                            </p:txEl>
                                          </p:spTgt>
                                        </p:tgtEl>
                                        <p:attrNameLst>
                                          <p:attrName>ppt_x</p:attrName>
                                        </p:attrNameLst>
                                      </p:cBhvr>
                                    </p:anim>
                                    <p:anim from="(-#ppt_h/2)" to="(#ppt_y)" calcmode="lin" valueType="num">
                                      <p:cBhvr>
                                        <p:cTn id="33" dur="1000" fill="hold">
                                          <p:stCondLst>
                                            <p:cond delay="0"/>
                                          </p:stCondLst>
                                        </p:cTn>
                                        <p:tgtEl>
                                          <p:spTgt spid="2">
                                            <p:txEl>
                                              <p:pRg st="3" end="3"/>
                                            </p:txEl>
                                          </p:spTgt>
                                        </p:tgtEl>
                                        <p:attrNameLst>
                                          <p:attrName>ppt_y</p:attrName>
                                        </p:attrNameLst>
                                      </p:cBhvr>
                                    </p:anim>
                                    <p:animRot by="21600000">
                                      <p:cBhvr>
                                        <p:cTn id="34"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17</a:t>
            </a:fld>
            <a:endParaRPr lang="fr-FR" sz="1400" b="1" dirty="0"/>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717"/>
          <a:stretch/>
        </p:blipFill>
        <p:spPr>
          <a:xfrm>
            <a:off x="3795876" y="652549"/>
            <a:ext cx="4600247" cy="5552901"/>
          </a:xfrm>
          <a:prstGeom prst="rect">
            <a:avLst/>
          </a:prstGeom>
          <a:effectLst>
            <a:softEdge rad="127000"/>
          </a:effectLst>
        </p:spPr>
      </p:pic>
    </p:spTree>
    <p:extLst>
      <p:ext uri="{BB962C8B-B14F-4D97-AF65-F5344CB8AC3E}">
        <p14:creationId xmlns:p14="http://schemas.microsoft.com/office/powerpoint/2010/main" val="913053334"/>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18</a:t>
            </a:fld>
            <a:endParaRPr lang="fr-FR" sz="1400" b="1" dirty="0"/>
          </a:p>
        </p:txBody>
      </p:sp>
      <p:sp>
        <p:nvSpPr>
          <p:cNvPr id="2" name="Rectangle 1"/>
          <p:cNvSpPr/>
          <p:nvPr/>
        </p:nvSpPr>
        <p:spPr>
          <a:xfrm>
            <a:off x="1730080" y="920621"/>
            <a:ext cx="8728363" cy="5016758"/>
          </a:xfrm>
          <a:prstGeom prst="rect">
            <a:avLst/>
          </a:prstGeom>
        </p:spPr>
        <p:txBody>
          <a:bodyPr wrap="square">
            <a:spAutoFit/>
          </a:bodyPr>
          <a:lstStyle/>
          <a:p>
            <a:r>
              <a:rPr lang="fr-FR" sz="3200" b="1" dirty="0">
                <a:latin typeface="Brush Script MT" panose="03060802040406070304" pitchFamily="66" charset="0"/>
              </a:rPr>
              <a:t>9 – La Terrasse des Galeries Lafayette</a:t>
            </a:r>
          </a:p>
          <a:p>
            <a:r>
              <a:rPr lang="fr-FR" sz="3200" b="1" dirty="0">
                <a:latin typeface="Brush Script MT" panose="03060802040406070304" pitchFamily="66" charset="0"/>
              </a:rPr>
              <a:t>Tu vas pouvoir combiner 2 activités pour la prise de cette photo. Un peu de shopping dans un magnifique magasin, célèbre pour sa coupole, que tu peux admirer à l’intérieur, puis, monter au 7ème étage, sur le toit terrasse, idéalement au coucher du soleil.</a:t>
            </a:r>
          </a:p>
          <a:p>
            <a:endParaRPr lang="fr-FR" sz="3200" b="1" dirty="0">
              <a:latin typeface="Brush Script MT" panose="03060802040406070304" pitchFamily="66" charset="0"/>
            </a:endParaRPr>
          </a:p>
          <a:p>
            <a:r>
              <a:rPr lang="fr-FR" sz="3200" b="1" dirty="0">
                <a:latin typeface="Brush Script MT" panose="03060802040406070304" pitchFamily="66" charset="0"/>
              </a:rPr>
              <a:t>Tu auras une belle vue sur l’Opéra Garnier, et la Tour Eiffel (oui, encore elle).</a:t>
            </a:r>
          </a:p>
          <a:p>
            <a:endParaRPr lang="fr-FR" sz="3200" b="1" dirty="0">
              <a:latin typeface="Brush Script MT" panose="03060802040406070304" pitchFamily="66" charset="0"/>
            </a:endParaRPr>
          </a:p>
          <a:p>
            <a:r>
              <a:rPr lang="fr-FR" sz="3200" b="1" dirty="0">
                <a:latin typeface="Brush Script MT" panose="03060802040406070304" pitchFamily="66" charset="0"/>
              </a:rPr>
              <a:t>Photo prise en octobre.</a:t>
            </a:r>
          </a:p>
        </p:txBody>
      </p:sp>
    </p:spTree>
    <p:extLst>
      <p:ext uri="{BB962C8B-B14F-4D97-AF65-F5344CB8AC3E}">
        <p14:creationId xmlns:p14="http://schemas.microsoft.com/office/powerpoint/2010/main" val="2625611532"/>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3" end="3"/>
                                            </p:txEl>
                                          </p:spTgt>
                                        </p:tgtEl>
                                        <p:attrNameLst>
                                          <p:attrName>ppt_w</p:attrName>
                                        </p:attrNameLst>
                                      </p:cBhvr>
                                    </p:anim>
                                    <p:anim by="(#ppt_w*0.50)" calcmode="lin" valueType="num">
                                      <p:cBhvr>
                                        <p:cTn id="32" dur="500" decel="50000" autoRev="1" fill="hold">
                                          <p:stCondLst>
                                            <p:cond delay="0"/>
                                          </p:stCondLst>
                                        </p:cTn>
                                        <p:tgtEl>
                                          <p:spTgt spid="2">
                                            <p:txEl>
                                              <p:pRg st="3" end="3"/>
                                            </p:txEl>
                                          </p:spTgt>
                                        </p:tgtEl>
                                        <p:attrNameLst>
                                          <p:attrName>ppt_x</p:attrName>
                                        </p:attrNameLst>
                                      </p:cBhvr>
                                    </p:anim>
                                    <p:anim from="(-#ppt_h/2)" to="(#ppt_y)" calcmode="lin" valueType="num">
                                      <p:cBhvr>
                                        <p:cTn id="33" dur="1000" fill="hold">
                                          <p:stCondLst>
                                            <p:cond delay="0"/>
                                          </p:stCondLst>
                                        </p:cTn>
                                        <p:tgtEl>
                                          <p:spTgt spid="2">
                                            <p:txEl>
                                              <p:pRg st="3" end="3"/>
                                            </p:txEl>
                                          </p:spTgt>
                                        </p:tgtEl>
                                        <p:attrNameLst>
                                          <p:attrName>ppt_y</p:attrName>
                                        </p:attrNameLst>
                                      </p:cBhvr>
                                    </p:anim>
                                    <p:animRot by="21600000">
                                      <p:cBhvr>
                                        <p:cTn id="34" dur="1000" fill="hold">
                                          <p:stCondLst>
                                            <p:cond delay="0"/>
                                          </p:stCondLst>
                                        </p:cTn>
                                        <p:tgtEl>
                                          <p:spTgt spid="2">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5" end="5"/>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5" end="5"/>
                                            </p:txEl>
                                          </p:spTgt>
                                        </p:tgtEl>
                                        <p:attrNameLst>
                                          <p:attrName>ppt_w</p:attrName>
                                        </p:attrNameLst>
                                      </p:cBhvr>
                                    </p:anim>
                                    <p:anim by="(#ppt_w*0.50)" calcmode="lin" valueType="num">
                                      <p:cBhvr>
                                        <p:cTn id="40" dur="500" decel="50000" autoRev="1" fill="hold">
                                          <p:stCondLst>
                                            <p:cond delay="0"/>
                                          </p:stCondLst>
                                        </p:cTn>
                                        <p:tgtEl>
                                          <p:spTgt spid="2">
                                            <p:txEl>
                                              <p:pRg st="5" end="5"/>
                                            </p:txEl>
                                          </p:spTgt>
                                        </p:tgtEl>
                                        <p:attrNameLst>
                                          <p:attrName>ppt_x</p:attrName>
                                        </p:attrNameLst>
                                      </p:cBhvr>
                                    </p:anim>
                                    <p:anim from="(-#ppt_h/2)" to="(#ppt_y)" calcmode="lin" valueType="num">
                                      <p:cBhvr>
                                        <p:cTn id="41" dur="1000" fill="hold">
                                          <p:stCondLst>
                                            <p:cond delay="0"/>
                                          </p:stCondLst>
                                        </p:cTn>
                                        <p:tgtEl>
                                          <p:spTgt spid="2">
                                            <p:txEl>
                                              <p:pRg st="5" end="5"/>
                                            </p:txEl>
                                          </p:spTgt>
                                        </p:tgtEl>
                                        <p:attrNameLst>
                                          <p:attrName>ppt_y</p:attrName>
                                        </p:attrNameLst>
                                      </p:cBhvr>
                                    </p:anim>
                                    <p:animRot by="21600000">
                                      <p:cBhvr>
                                        <p:cTn id="42" dur="1000" fill="hold">
                                          <p:stCondLst>
                                            <p:cond delay="0"/>
                                          </p:stCondLst>
                                        </p:cTn>
                                        <p:tgtEl>
                                          <p:spTgt spid="2">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19</a:t>
            </a:fld>
            <a:endParaRPr lang="fr-FR" sz="1400" b="1" dirty="0"/>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835702" y="615142"/>
            <a:ext cx="4517120" cy="5627716"/>
          </a:xfrm>
          <a:prstGeom prst="rect">
            <a:avLst/>
          </a:prstGeom>
          <a:effectLst>
            <a:softEdge rad="63500"/>
          </a:effectLst>
        </p:spPr>
      </p:pic>
    </p:spTree>
    <p:extLst>
      <p:ext uri="{BB962C8B-B14F-4D97-AF65-F5344CB8AC3E}">
        <p14:creationId xmlns:p14="http://schemas.microsoft.com/office/powerpoint/2010/main" val="2414094598"/>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20</a:t>
            </a:fld>
            <a:endParaRPr lang="fr-FR" sz="1400" b="1" dirty="0"/>
          </a:p>
        </p:txBody>
      </p:sp>
      <p:sp>
        <p:nvSpPr>
          <p:cNvPr id="2" name="Rectangle 1"/>
          <p:cNvSpPr/>
          <p:nvPr/>
        </p:nvSpPr>
        <p:spPr>
          <a:xfrm>
            <a:off x="1746706" y="1659285"/>
            <a:ext cx="8695112" cy="3539430"/>
          </a:xfrm>
          <a:prstGeom prst="rect">
            <a:avLst/>
          </a:prstGeom>
        </p:spPr>
        <p:txBody>
          <a:bodyPr wrap="square">
            <a:spAutoFit/>
          </a:bodyPr>
          <a:lstStyle/>
          <a:p>
            <a:r>
              <a:rPr lang="fr-FR" sz="3200" b="1" dirty="0">
                <a:latin typeface="Brush Script MT" panose="03060802040406070304" pitchFamily="66" charset="0"/>
              </a:rPr>
              <a:t>10 – La Grande Mosquée de Paris</a:t>
            </a:r>
          </a:p>
          <a:p>
            <a:r>
              <a:rPr lang="fr-FR" sz="3200" b="1" dirty="0">
                <a:latin typeface="Brush Script MT" panose="03060802040406070304" pitchFamily="66" charset="0"/>
              </a:rPr>
              <a:t>Aller, on termine cette série par la Mosquée de Paris. L’entrée est payante (2€), mais la visite en vaut la peine. Entre la beauté des intérieurs et le jardin en fleurs, c’est juste canon !</a:t>
            </a:r>
          </a:p>
          <a:p>
            <a:endParaRPr lang="fr-FR" sz="3200" b="1" dirty="0">
              <a:latin typeface="Brush Script MT" panose="03060802040406070304" pitchFamily="66" charset="0"/>
            </a:endParaRPr>
          </a:p>
          <a:p>
            <a:r>
              <a:rPr lang="fr-FR" sz="3200" b="1" dirty="0">
                <a:latin typeface="Brush Script MT" panose="03060802040406070304" pitchFamily="66" charset="0"/>
              </a:rPr>
              <a:t>Photo prise en avril. C’est la période idéale pour avoir le jardin tout fleuri.</a:t>
            </a:r>
          </a:p>
        </p:txBody>
      </p:sp>
    </p:spTree>
    <p:extLst>
      <p:ext uri="{BB962C8B-B14F-4D97-AF65-F5344CB8AC3E}">
        <p14:creationId xmlns:p14="http://schemas.microsoft.com/office/powerpoint/2010/main" val="496540261"/>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3" end="3"/>
                                            </p:txEl>
                                          </p:spTgt>
                                        </p:tgtEl>
                                        <p:attrNameLst>
                                          <p:attrName>ppt_w</p:attrName>
                                        </p:attrNameLst>
                                      </p:cBhvr>
                                    </p:anim>
                                    <p:anim by="(#ppt_w*0.50)" calcmode="lin" valueType="num">
                                      <p:cBhvr>
                                        <p:cTn id="32" dur="500" decel="50000" autoRev="1" fill="hold">
                                          <p:stCondLst>
                                            <p:cond delay="0"/>
                                          </p:stCondLst>
                                        </p:cTn>
                                        <p:tgtEl>
                                          <p:spTgt spid="2">
                                            <p:txEl>
                                              <p:pRg st="3" end="3"/>
                                            </p:txEl>
                                          </p:spTgt>
                                        </p:tgtEl>
                                        <p:attrNameLst>
                                          <p:attrName>ppt_x</p:attrName>
                                        </p:attrNameLst>
                                      </p:cBhvr>
                                    </p:anim>
                                    <p:anim from="(-#ppt_h/2)" to="(#ppt_y)" calcmode="lin" valueType="num">
                                      <p:cBhvr>
                                        <p:cTn id="33" dur="1000" fill="hold">
                                          <p:stCondLst>
                                            <p:cond delay="0"/>
                                          </p:stCondLst>
                                        </p:cTn>
                                        <p:tgtEl>
                                          <p:spTgt spid="2">
                                            <p:txEl>
                                              <p:pRg st="3" end="3"/>
                                            </p:txEl>
                                          </p:spTgt>
                                        </p:tgtEl>
                                        <p:attrNameLst>
                                          <p:attrName>ppt_y</p:attrName>
                                        </p:attrNameLst>
                                      </p:cBhvr>
                                    </p:anim>
                                    <p:animRot by="21600000">
                                      <p:cBhvr>
                                        <p:cTn id="34"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21</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22865" y="624872"/>
            <a:ext cx="3740727" cy="5616577"/>
          </a:xfrm>
          <a:prstGeom prst="rect">
            <a:avLst/>
          </a:prstGeom>
          <a:effectLst>
            <a:softEdge rad="63500"/>
          </a:effectLst>
        </p:spPr>
      </p:pic>
    </p:spTree>
    <p:extLst>
      <p:ext uri="{BB962C8B-B14F-4D97-AF65-F5344CB8AC3E}">
        <p14:creationId xmlns:p14="http://schemas.microsoft.com/office/powerpoint/2010/main" val="90833360"/>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09/03/2019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77126" y="1559817"/>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22</a:t>
            </a:fld>
            <a:endParaRPr lang="fr-FR" sz="1400" b="1" dirty="0"/>
          </a:p>
        </p:txBody>
      </p:sp>
      <p:sp>
        <p:nvSpPr>
          <p:cNvPr id="9" name="Rectangle 8"/>
          <p:cNvSpPr/>
          <p:nvPr/>
        </p:nvSpPr>
        <p:spPr>
          <a:xfrm>
            <a:off x="2002298" y="402400"/>
            <a:ext cx="8183926" cy="6001643"/>
          </a:xfrm>
          <a:prstGeom prst="rect">
            <a:avLst/>
          </a:prstGeom>
        </p:spPr>
        <p:txBody>
          <a:bodyPr wrap="square">
            <a:spAutoFit/>
          </a:bodyPr>
          <a:lstStyle/>
          <a:p>
            <a:r>
              <a:rPr lang="fr-FR" sz="9600" b="1" dirty="0" smtClean="0">
                <a:latin typeface="Brush Script MT" panose="03060802040406070304" pitchFamily="66" charset="0"/>
              </a:rPr>
              <a:t>        C’était</a:t>
            </a:r>
          </a:p>
          <a:p>
            <a:r>
              <a:rPr lang="fr-FR" sz="9600" b="1" dirty="0" smtClean="0">
                <a:latin typeface="Brush Script MT" panose="03060802040406070304" pitchFamily="66" charset="0"/>
              </a:rPr>
              <a:t> 10 </a:t>
            </a:r>
            <a:r>
              <a:rPr lang="fr-FR" sz="9600" b="1" dirty="0">
                <a:latin typeface="Brush Script MT" panose="03060802040406070304" pitchFamily="66" charset="0"/>
              </a:rPr>
              <a:t>spots photos </a:t>
            </a:r>
            <a:r>
              <a:rPr lang="fr-FR" sz="9600" b="1" dirty="0" smtClean="0">
                <a:latin typeface="Brush Script MT" panose="03060802040406070304" pitchFamily="66" charset="0"/>
              </a:rPr>
              <a:t>à    </a:t>
            </a:r>
            <a:r>
              <a:rPr lang="fr-FR" sz="9600" b="1" dirty="0" smtClean="0">
                <a:latin typeface="Brush Script MT" panose="03060802040406070304" pitchFamily="66" charset="0"/>
              </a:rPr>
              <a:t>   Paris</a:t>
            </a:r>
            <a:endParaRPr lang="fr-FR" sz="9600" b="1" dirty="0" smtClean="0">
              <a:latin typeface="Brush Script MT" panose="03060802040406070304" pitchFamily="66" charset="0"/>
            </a:endParaRPr>
          </a:p>
          <a:p>
            <a:r>
              <a:rPr lang="fr-FR" sz="9600" b="1" dirty="0" smtClean="0">
                <a:latin typeface="Brush Script MT" panose="03060802040406070304" pitchFamily="66" charset="0"/>
              </a:rPr>
              <a:t>     </a:t>
            </a:r>
            <a:r>
              <a:rPr lang="fr-FR" sz="9600" b="1" dirty="0" smtClean="0">
                <a:latin typeface="Brush Script MT" panose="03060802040406070304" pitchFamily="66" charset="0"/>
              </a:rPr>
              <a:t>par </a:t>
            </a:r>
            <a:r>
              <a:rPr lang="fr-FR" sz="9600" b="1" dirty="0" smtClean="0">
                <a:latin typeface="Brush Script MT" panose="03060802040406070304" pitchFamily="66" charset="0"/>
              </a:rPr>
              <a:t>Lande </a:t>
            </a:r>
            <a:endParaRPr lang="fr-FR" sz="9600" b="1" dirty="0">
              <a:latin typeface="Brush Script MT" panose="03060802040406070304" pitchFamily="66" charset="0"/>
            </a:endParaRPr>
          </a:p>
        </p:txBody>
      </p:sp>
    </p:spTree>
    <p:extLst>
      <p:ext uri="{BB962C8B-B14F-4D97-AF65-F5344CB8AC3E}">
        <p14:creationId xmlns:p14="http://schemas.microsoft.com/office/powerpoint/2010/main" val="6012827"/>
      </p:ext>
    </p:extLst>
  </p:cSld>
  <p:clrMapOvr>
    <a:masterClrMapping/>
  </p:clrMapOvr>
  <mc:AlternateContent xmlns:mc="http://schemas.openxmlformats.org/markup-compatibility/2006">
    <mc:Choice xmlns:p14="http://schemas.microsoft.com/office/powerpoint/2010/main" Requires="p14">
      <p:transition spd="slow" p14:dur="7250" advTm="11000">
        <p:circle/>
      </p:transition>
    </mc:Choice>
    <mc:Fallback>
      <p:transition spd="slow" advTm="11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2" end="2"/>
                                            </p:txEl>
                                          </p:spTgt>
                                        </p:tgtEl>
                                        <p:attrNameLst>
                                          <p:attrName>ppt_w</p:attrName>
                                        </p:attrNameLst>
                                      </p:cBhvr>
                                    </p:anim>
                                    <p:anim by="(#ppt_w*0.50)" calcmode="lin" valueType="num">
                                      <p:cBhvr>
                                        <p:cTn id="39" dur="500" decel="50000" autoRev="1" fill="hold">
                                          <p:stCondLst>
                                            <p:cond delay="0"/>
                                          </p:stCondLst>
                                        </p:cTn>
                                        <p:tgtEl>
                                          <p:spTgt spid="9">
                                            <p:txEl>
                                              <p:pRg st="2" end="2"/>
                                            </p:txEl>
                                          </p:spTgt>
                                        </p:tgtEl>
                                        <p:attrNameLst>
                                          <p:attrName>ppt_x</p:attrName>
                                        </p:attrNameLst>
                                      </p:cBhvr>
                                    </p:anim>
                                    <p:anim from="(-#ppt_h/2)" to="(#ppt_y)" calcmode="lin" valueType="num">
                                      <p:cBhvr>
                                        <p:cTn id="40" dur="1000" fill="hold">
                                          <p:stCondLst>
                                            <p:cond delay="0"/>
                                          </p:stCondLst>
                                        </p:cTn>
                                        <p:tgtEl>
                                          <p:spTgt spid="9">
                                            <p:txEl>
                                              <p:pRg st="2" end="2"/>
                                            </p:txEl>
                                          </p:spTgt>
                                        </p:tgtEl>
                                        <p:attrNameLst>
                                          <p:attrName>ppt_y</p:attrName>
                                        </p:attrNameLst>
                                      </p:cBhvr>
                                    </p:anim>
                                    <p:animRot by="21600000">
                                      <p:cBhvr>
                                        <p:cTn id="41"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178</TotalTime>
  <Words>1187</Words>
  <Application>Microsoft Office PowerPoint</Application>
  <PresentationFormat>Grand écran</PresentationFormat>
  <Paragraphs>159</Paragraphs>
  <Slides>22</Slides>
  <Notes>22</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22</vt:i4>
      </vt:variant>
    </vt:vector>
  </HeadingPairs>
  <TitlesOfParts>
    <vt:vector size="27"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32</cp:revision>
  <dcterms:created xsi:type="dcterms:W3CDTF">2019-02-01T14:09:57Z</dcterms:created>
  <dcterms:modified xsi:type="dcterms:W3CDTF">2019-03-09T17:01:58Z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