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8" r:id="rId5"/>
    <p:sldId id="267" r:id="rId6"/>
    <p:sldId id="266" r:id="rId7"/>
    <p:sldId id="262" r:id="rId8"/>
    <p:sldId id="265" r:id="rId9"/>
    <p:sldId id="263" r:id="rId10"/>
    <p:sldId id="269" r:id="rId11"/>
    <p:sldId id="264"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d+ZAs08g/5s/6EjK4F8Cg==" hashData="iOAeUlAxraSm/TT9rKv9D2aEKWSoTkSlMR/uP/ASX14GfNf5dXEl7tlcoiUwjUXtQxikg2JPH6RDhFwDacMFe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13217" r="103"/>
          <a:stretch/>
        </p:blipFill>
        <p:spPr>
          <a:xfrm>
            <a:off x="326992" y="327522"/>
            <a:ext cx="11533704" cy="6219051"/>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N° </a:t>
            </a:r>
            <a:r>
              <a:rPr lang="fr-FR" sz="8000" b="1" dirty="0" smtClean="0">
                <a:ln>
                  <a:solidFill>
                    <a:schemeClr val="bg1"/>
                  </a:solidFill>
                </a:ln>
                <a:solidFill>
                  <a:schemeClr val="tx1"/>
                </a:solidFill>
              </a:rPr>
              <a:t>4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2630277" y="2196673"/>
            <a:ext cx="6931444" cy="2308324"/>
          </a:xfrm>
          <a:prstGeom prst="rect">
            <a:avLst/>
          </a:prstGeom>
        </p:spPr>
        <p:txBody>
          <a:bodyPr wrap="square">
            <a:spAutoFit/>
          </a:bodyPr>
          <a:lstStyle/>
          <a:p>
            <a:r>
              <a:rPr lang="fr-FR" sz="7200" b="1" dirty="0" smtClean="0">
                <a:ln>
                  <a:solidFill>
                    <a:srgbClr val="FFFF00"/>
                  </a:solidFill>
                </a:ln>
              </a:rPr>
              <a:t>ZANZIBAR</a:t>
            </a:r>
            <a:r>
              <a:rPr lang="fr-FR" sz="7200" b="1" dirty="0">
                <a:ln>
                  <a:solidFill>
                    <a:srgbClr val="FFFF00"/>
                  </a:solidFill>
                </a:ln>
              </a:rPr>
              <a:t>, LE </a:t>
            </a:r>
            <a:r>
              <a:rPr lang="fr-FR" sz="7200" b="1" dirty="0" smtClean="0">
                <a:ln>
                  <a:solidFill>
                    <a:srgbClr val="FFFF00"/>
                  </a:solidFill>
                </a:ln>
              </a:rPr>
              <a:t>    GUIDE</a:t>
            </a:r>
            <a:r>
              <a:rPr lang="fr-FR" sz="7200" b="1" dirty="0">
                <a:ln>
                  <a:solidFill>
                    <a:srgbClr val="FFFF00"/>
                  </a:solidFill>
                </a:ln>
              </a:rPr>
              <a:t>!</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789042" y="477669"/>
            <a:ext cx="8613913" cy="5693866"/>
          </a:xfrm>
          <a:prstGeom prst="rect">
            <a:avLst/>
          </a:prstGeom>
        </p:spPr>
        <p:txBody>
          <a:bodyPr wrap="square">
            <a:spAutoFit/>
          </a:bodyPr>
          <a:lstStyle/>
          <a:p>
            <a:r>
              <a:rPr lang="fr-FR" sz="2800" b="1" dirty="0" smtClean="0">
                <a:ln>
                  <a:solidFill>
                    <a:srgbClr val="FFFF00"/>
                  </a:solidFill>
                </a:ln>
              </a:rPr>
              <a:t>Zanzibar</a:t>
            </a:r>
            <a:r>
              <a:rPr lang="fr-FR" sz="2800" b="1" dirty="0">
                <a:ln>
                  <a:solidFill>
                    <a:srgbClr val="FFFF00"/>
                  </a:solidFill>
                </a:ln>
              </a:rPr>
              <a:t>… Ce nom fait rêver et nous emporte sur un petit bout d’Afrique échoué au large de la Tanzanie, emprunt de mystère et d’exotisme. Bercé de mille influences, l’Afrique et l’Orient s’y mêlent dans un parfum de girofliers.</a:t>
            </a:r>
          </a:p>
          <a:p>
            <a:endParaRPr lang="fr-FR" sz="2800" b="1" dirty="0">
              <a:ln>
                <a:solidFill>
                  <a:srgbClr val="FFFF00"/>
                </a:solidFill>
              </a:ln>
            </a:endParaRPr>
          </a:p>
          <a:p>
            <a:r>
              <a:rPr lang="fr-FR" sz="2800" b="1" dirty="0">
                <a:ln>
                  <a:solidFill>
                    <a:srgbClr val="FFFF00"/>
                  </a:solidFill>
                </a:ln>
              </a:rPr>
              <a:t>Cosmopolite et métissée, l’ile fût au 19ème siècle la capitale du sultanat d’Oman et une plate-forme importante du commerce des esclaves et des épices. Ile arabe en Afrique, Zanzibar la merveilleuse déploie ses charmes épicés pour offrir aux voyageurs un mélange de plages paradisiaques, de culture et d’authenticité.</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7816"/>
            <a:ext cx="8309670" cy="6232253"/>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sp>
        <p:nvSpPr>
          <p:cNvPr id="2" name="Rectangle 1"/>
          <p:cNvSpPr/>
          <p:nvPr/>
        </p:nvSpPr>
        <p:spPr>
          <a:xfrm>
            <a:off x="887896" y="702365"/>
            <a:ext cx="10111408" cy="5262979"/>
          </a:xfrm>
          <a:prstGeom prst="rect">
            <a:avLst/>
          </a:prstGeom>
        </p:spPr>
        <p:txBody>
          <a:bodyPr wrap="square">
            <a:spAutoFit/>
          </a:bodyPr>
          <a:lstStyle/>
          <a:p>
            <a:r>
              <a:rPr lang="fr-FR" sz="2400" dirty="0">
                <a:ln>
                  <a:solidFill>
                    <a:srgbClr val="FFFF00"/>
                  </a:solidFill>
                </a:ln>
              </a:rPr>
              <a:t>LES VILLAGES DE PÊCHEURS DE </a:t>
            </a:r>
            <a:r>
              <a:rPr lang="fr-FR" sz="2400" dirty="0" smtClean="0">
                <a:ln>
                  <a:solidFill>
                    <a:srgbClr val="FFFF00"/>
                  </a:solidFill>
                </a:ln>
              </a:rPr>
              <a:t>ZANZIBAR</a:t>
            </a:r>
          </a:p>
          <a:p>
            <a:endParaRPr lang="fr-FR" sz="2400" dirty="0">
              <a:ln>
                <a:solidFill>
                  <a:srgbClr val="FFFF00"/>
                </a:solidFill>
              </a:ln>
            </a:endParaRPr>
          </a:p>
          <a:p>
            <a:r>
              <a:rPr lang="fr-FR" sz="2400" dirty="0">
                <a:ln>
                  <a:solidFill>
                    <a:srgbClr val="FFFF00"/>
                  </a:solidFill>
                </a:ln>
              </a:rPr>
              <a:t>De nombreux touristes filent directement en sortant de l’avion vers les luxueux </a:t>
            </a:r>
            <a:r>
              <a:rPr lang="fr-FR" sz="2400" dirty="0" err="1">
                <a:ln>
                  <a:solidFill>
                    <a:srgbClr val="FFFF00"/>
                  </a:solidFill>
                </a:ln>
              </a:rPr>
              <a:t>resorts</a:t>
            </a:r>
            <a:r>
              <a:rPr lang="fr-FR" sz="2400" dirty="0">
                <a:ln>
                  <a:solidFill>
                    <a:srgbClr val="FFFF00"/>
                  </a:solidFill>
                </a:ln>
              </a:rPr>
              <a:t> de la pointe nord de Zanzibar. Ils ne visiteront sans doute jamais Stone </a:t>
            </a:r>
            <a:r>
              <a:rPr lang="fr-FR" sz="2400" dirty="0" err="1">
                <a:ln>
                  <a:solidFill>
                    <a:srgbClr val="FFFF00"/>
                  </a:solidFill>
                </a:ln>
              </a:rPr>
              <a:t>Town</a:t>
            </a:r>
            <a:r>
              <a:rPr lang="fr-FR" sz="2400" dirty="0">
                <a:ln>
                  <a:solidFill>
                    <a:srgbClr val="FFFF00"/>
                  </a:solidFill>
                </a:ln>
              </a:rPr>
              <a:t> et n’approcheront pas la culture zanzibarite qui fait toute la saveur de cette ile. Tant mieux pour nous, ça nous laisse la voie libre pour découvrir les petits villages de pêcheurs posés sur des plages idylliques où il fait bon vivre au rythme de la vie locale. Ces villages proposent une bonne petite infrastructure hôtelière : quelques </a:t>
            </a:r>
            <a:r>
              <a:rPr lang="fr-FR" sz="2400" dirty="0" err="1">
                <a:ln>
                  <a:solidFill>
                    <a:srgbClr val="FFFF00"/>
                  </a:solidFill>
                </a:ln>
              </a:rPr>
              <a:t>guesthouses</a:t>
            </a:r>
            <a:r>
              <a:rPr lang="fr-FR" sz="2400" dirty="0">
                <a:ln>
                  <a:solidFill>
                    <a:srgbClr val="FFFF00"/>
                  </a:solidFill>
                </a:ln>
              </a:rPr>
              <a:t> de charme, des villas privées, des petits restaurants ou bars de plage, des centres de plongée ou de kite surf… Juste de quoi profiter confortablement de ces endroits dans une ambiance chaleureuse et authentique. Ces villages valent donc vraiment la peine de s’y attarder et, pour moi, c’est une des meilleures options de logement sur l’ile</a:t>
            </a:r>
          </a:p>
        </p:txBody>
      </p:sp>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sp>
        <p:nvSpPr>
          <p:cNvPr id="2" name="Rectangle 1"/>
          <p:cNvSpPr/>
          <p:nvPr/>
        </p:nvSpPr>
        <p:spPr>
          <a:xfrm>
            <a:off x="3047999" y="719345"/>
            <a:ext cx="6096000" cy="5262979"/>
          </a:xfrm>
          <a:prstGeom prst="rect">
            <a:avLst/>
          </a:prstGeom>
        </p:spPr>
        <p:txBody>
          <a:bodyPr>
            <a:spAutoFit/>
          </a:bodyPr>
          <a:lstStyle/>
          <a:p>
            <a:r>
              <a:rPr lang="fr-FR" sz="2400" b="1" dirty="0" err="1">
                <a:ln>
                  <a:solidFill>
                    <a:srgbClr val="FFFF00"/>
                  </a:solidFill>
                </a:ln>
              </a:rPr>
              <a:t>matemwe</a:t>
            </a:r>
            <a:r>
              <a:rPr lang="fr-FR" sz="2400" b="1" dirty="0">
                <a:ln>
                  <a:solidFill>
                    <a:srgbClr val="FFFF00"/>
                  </a:solidFill>
                </a:ln>
              </a:rPr>
              <a:t> (nord – est</a:t>
            </a:r>
            <a:r>
              <a:rPr lang="fr-FR" sz="2400" b="1" dirty="0" smtClean="0">
                <a:ln>
                  <a:solidFill>
                    <a:srgbClr val="FFFF00"/>
                  </a:solidFill>
                </a:ln>
              </a:rPr>
              <a:t>)</a:t>
            </a:r>
          </a:p>
          <a:p>
            <a:endParaRPr lang="fr-FR" sz="2400" b="1" dirty="0">
              <a:ln>
                <a:solidFill>
                  <a:srgbClr val="FFFF00"/>
                </a:solidFill>
              </a:ln>
            </a:endParaRPr>
          </a:p>
          <a:p>
            <a:r>
              <a:rPr lang="fr-FR" sz="2400" b="1" dirty="0">
                <a:ln>
                  <a:solidFill>
                    <a:srgbClr val="FFFF00"/>
                  </a:solidFill>
                </a:ln>
              </a:rPr>
              <a:t>Un autre petit village de pêcheurs où la vie s’étire doucement le long de sa longue plage immaculée. </a:t>
            </a:r>
            <a:r>
              <a:rPr lang="fr-FR" sz="2400" b="1" dirty="0" err="1">
                <a:ln>
                  <a:solidFill>
                    <a:srgbClr val="FFFF00"/>
                  </a:solidFill>
                </a:ln>
              </a:rPr>
              <a:t>Matemwe</a:t>
            </a:r>
            <a:r>
              <a:rPr lang="fr-FR" sz="2400" b="1" dirty="0">
                <a:ln>
                  <a:solidFill>
                    <a:srgbClr val="FFFF00"/>
                  </a:solidFill>
                </a:ln>
              </a:rPr>
              <a:t> est assez proche de la touristique </a:t>
            </a:r>
            <a:r>
              <a:rPr lang="fr-FR" sz="2400" b="1" dirty="0" err="1">
                <a:ln>
                  <a:solidFill>
                    <a:srgbClr val="FFFF00"/>
                  </a:solidFill>
                </a:ln>
              </a:rPr>
              <a:t>Nungwi</a:t>
            </a:r>
            <a:r>
              <a:rPr lang="fr-FR" sz="2400" b="1" dirty="0">
                <a:ln>
                  <a:solidFill>
                    <a:srgbClr val="FFFF00"/>
                  </a:solidFill>
                </a:ln>
              </a:rPr>
              <a:t> mais a totalement conservé sa quiétude et son authenticité. C’est aussi un excellent choix pour les amoureux des fonds marins puisque que </a:t>
            </a:r>
            <a:r>
              <a:rPr lang="fr-FR" sz="2400" b="1" dirty="0" err="1">
                <a:ln>
                  <a:solidFill>
                    <a:srgbClr val="FFFF00"/>
                  </a:solidFill>
                </a:ln>
              </a:rPr>
              <a:t>Matemwe</a:t>
            </a:r>
            <a:r>
              <a:rPr lang="fr-FR" sz="2400" b="1" dirty="0">
                <a:ln>
                  <a:solidFill>
                    <a:srgbClr val="FFFF00"/>
                  </a:solidFill>
                </a:ln>
              </a:rPr>
              <a:t> est situé en face de la petite ile de Mnemba, haut lieu de plongée et </a:t>
            </a:r>
            <a:r>
              <a:rPr lang="fr-FR" sz="2400" b="1" dirty="0" err="1">
                <a:ln>
                  <a:solidFill>
                    <a:srgbClr val="FFFF00"/>
                  </a:solidFill>
                </a:ln>
              </a:rPr>
              <a:t>snorkeling</a:t>
            </a:r>
            <a:r>
              <a:rPr lang="fr-FR" sz="2400" b="1" dirty="0">
                <a:ln>
                  <a:solidFill>
                    <a:srgbClr val="FFFF00"/>
                  </a:solidFill>
                </a:ln>
              </a:rPr>
              <a:t>. C’est d’ailleurs à </a:t>
            </a:r>
            <a:r>
              <a:rPr lang="fr-FR" sz="2400" b="1" dirty="0" err="1">
                <a:ln>
                  <a:solidFill>
                    <a:srgbClr val="FFFF00"/>
                  </a:solidFill>
                </a:ln>
              </a:rPr>
              <a:t>Matemwe</a:t>
            </a:r>
            <a:r>
              <a:rPr lang="fr-FR" sz="2400" b="1" dirty="0">
                <a:ln>
                  <a:solidFill>
                    <a:srgbClr val="FFFF00"/>
                  </a:solidFill>
                </a:ln>
              </a:rPr>
              <a:t> que nous avons terminé notre séjour à Zanzibar.</a:t>
            </a:r>
          </a:p>
        </p:txBody>
      </p:sp>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6" y="337929"/>
            <a:ext cx="8309670" cy="6232253"/>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sp>
        <p:nvSpPr>
          <p:cNvPr id="3" name="Rectangle 2"/>
          <p:cNvSpPr/>
          <p:nvPr/>
        </p:nvSpPr>
        <p:spPr>
          <a:xfrm>
            <a:off x="1980921" y="1827341"/>
            <a:ext cx="8230157" cy="3046988"/>
          </a:xfrm>
          <a:prstGeom prst="rect">
            <a:avLst/>
          </a:prstGeom>
        </p:spPr>
        <p:txBody>
          <a:bodyPr wrap="square">
            <a:spAutoFit/>
          </a:bodyPr>
          <a:lstStyle/>
          <a:p>
            <a:r>
              <a:rPr lang="fr-FR" sz="2400" b="1" dirty="0">
                <a:ln>
                  <a:solidFill>
                    <a:srgbClr val="FFFF00"/>
                  </a:solidFill>
                </a:ln>
              </a:rPr>
              <a:t>PLONGÉE ET </a:t>
            </a:r>
            <a:r>
              <a:rPr lang="fr-FR" sz="2400" b="1" dirty="0" smtClean="0">
                <a:ln>
                  <a:solidFill>
                    <a:srgbClr val="FFFF00"/>
                  </a:solidFill>
                </a:ln>
              </a:rPr>
              <a:t>SNORKELING</a:t>
            </a:r>
          </a:p>
          <a:p>
            <a:endParaRPr lang="fr-FR" sz="2400" b="1" dirty="0">
              <a:ln>
                <a:solidFill>
                  <a:srgbClr val="FFFF00"/>
                </a:solidFill>
              </a:ln>
            </a:endParaRPr>
          </a:p>
          <a:p>
            <a:r>
              <a:rPr lang="fr-FR" sz="2400" b="1" dirty="0">
                <a:ln>
                  <a:solidFill>
                    <a:srgbClr val="FFFF00"/>
                  </a:solidFill>
                </a:ln>
              </a:rPr>
              <a:t>Zanzibar est connu pour ses très beaux fonds marins et sa faune aquatique. C’est au Nord de l’ile et principalement autour de l’atoll de Mnemba que vous trouverez les plus beaux sites de plongée et de </a:t>
            </a:r>
            <a:r>
              <a:rPr lang="fr-FR" sz="2400" b="1" dirty="0" err="1">
                <a:ln>
                  <a:solidFill>
                    <a:srgbClr val="FFFF00"/>
                  </a:solidFill>
                </a:ln>
              </a:rPr>
              <a:t>snorkeling</a:t>
            </a:r>
            <a:r>
              <a:rPr lang="fr-FR" sz="2400" b="1" dirty="0">
                <a:ln>
                  <a:solidFill>
                    <a:srgbClr val="FFFF00"/>
                  </a:solidFill>
                </a:ln>
              </a:rPr>
              <a:t>. Vous trouverez des centres de plongée un peu partout sur l’ile pour vous proposer ces excursions marines.</a:t>
            </a:r>
          </a:p>
        </p:txBody>
      </p:sp>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sp>
        <p:nvSpPr>
          <p:cNvPr id="2" name="Rectangle 1"/>
          <p:cNvSpPr/>
          <p:nvPr/>
        </p:nvSpPr>
        <p:spPr>
          <a:xfrm>
            <a:off x="1321234" y="1431776"/>
            <a:ext cx="9965635" cy="3785652"/>
          </a:xfrm>
          <a:prstGeom prst="rect">
            <a:avLst/>
          </a:prstGeom>
        </p:spPr>
        <p:txBody>
          <a:bodyPr wrap="square">
            <a:spAutoFit/>
          </a:bodyPr>
          <a:lstStyle/>
          <a:p>
            <a:r>
              <a:rPr lang="fr-FR" sz="2400" dirty="0" err="1">
                <a:ln>
                  <a:solidFill>
                    <a:srgbClr val="FFFF00"/>
                  </a:solidFill>
                </a:ln>
              </a:rPr>
              <a:t>jambiani</a:t>
            </a:r>
            <a:r>
              <a:rPr lang="fr-FR" sz="2400" dirty="0">
                <a:ln>
                  <a:solidFill>
                    <a:srgbClr val="FFFF00"/>
                  </a:solidFill>
                </a:ln>
              </a:rPr>
              <a:t> – </a:t>
            </a:r>
            <a:r>
              <a:rPr lang="fr-FR" sz="2400" dirty="0" err="1">
                <a:ln>
                  <a:solidFill>
                    <a:srgbClr val="FFFF00"/>
                  </a:solidFill>
                </a:ln>
              </a:rPr>
              <a:t>paje</a:t>
            </a:r>
            <a:r>
              <a:rPr lang="fr-FR" sz="2400" dirty="0">
                <a:ln>
                  <a:solidFill>
                    <a:srgbClr val="FFFF00"/>
                  </a:solidFill>
                </a:ln>
              </a:rPr>
              <a:t> (sud – est</a:t>
            </a:r>
            <a:r>
              <a:rPr lang="fr-FR" sz="2400" dirty="0" smtClean="0">
                <a:ln>
                  <a:solidFill>
                    <a:srgbClr val="FFFF00"/>
                  </a:solidFill>
                </a:ln>
              </a:rPr>
              <a:t>)</a:t>
            </a:r>
          </a:p>
          <a:p>
            <a:endParaRPr lang="fr-FR" sz="2400" dirty="0">
              <a:ln>
                <a:solidFill>
                  <a:srgbClr val="FFFF00"/>
                </a:solidFill>
              </a:ln>
            </a:endParaRPr>
          </a:p>
          <a:p>
            <a:r>
              <a:rPr lang="fr-FR" sz="2400" dirty="0">
                <a:ln>
                  <a:solidFill>
                    <a:srgbClr val="FFFF00"/>
                  </a:solidFill>
                </a:ln>
              </a:rPr>
              <a:t>Deux petits villages de pêcheurs sur la côte Sud-Est de l’ile où on profite en toute quiétude des plages paradisiaques et des scènes de vie traditionnelles de l’ile. A marée haute, les </a:t>
            </a:r>
            <a:r>
              <a:rPr lang="fr-FR" sz="2400" dirty="0" err="1">
                <a:ln>
                  <a:solidFill>
                    <a:srgbClr val="FFFF00"/>
                  </a:solidFill>
                </a:ln>
              </a:rPr>
              <a:t>Dhows</a:t>
            </a:r>
            <a:r>
              <a:rPr lang="fr-FR" sz="2400" dirty="0">
                <a:ln>
                  <a:solidFill>
                    <a:srgbClr val="FFFF00"/>
                  </a:solidFill>
                </a:ln>
              </a:rPr>
              <a:t> (bateaux traditionnels en bois) s’en vont avec à leur bord, les pêcheurs du village. A marée basse, les femmes viennent ramasser les algues qu’elles revendront ensuite à l’industrie pharmaceutique ou alimentaire. Cette pratique est assez récente et est d’ailleurs devenue une des activités économiques les plus importantes de l’ile</a:t>
            </a:r>
          </a:p>
        </p:txBody>
      </p:sp>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1" y="283816"/>
            <a:ext cx="4696012" cy="6261350"/>
          </a:xfrm>
          <a:prstGeom prst="rect">
            <a:avLst/>
          </a:prstGeom>
          <a:effectLst>
            <a:softEdge rad="127000"/>
          </a:effectLst>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78225" y="248251"/>
            <a:ext cx="4717774" cy="6290365"/>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sp>
        <p:nvSpPr>
          <p:cNvPr id="2" name="Rectangle 1"/>
          <p:cNvSpPr/>
          <p:nvPr/>
        </p:nvSpPr>
        <p:spPr>
          <a:xfrm>
            <a:off x="1603513" y="1472148"/>
            <a:ext cx="8984973" cy="3785652"/>
          </a:xfrm>
          <a:prstGeom prst="rect">
            <a:avLst/>
          </a:prstGeom>
        </p:spPr>
        <p:txBody>
          <a:bodyPr wrap="square">
            <a:spAutoFit/>
          </a:bodyPr>
          <a:lstStyle/>
          <a:p>
            <a:r>
              <a:rPr lang="fr-FR" sz="2400" b="1" dirty="0" err="1">
                <a:ln>
                  <a:solidFill>
                    <a:srgbClr val="FFFF00"/>
                  </a:solidFill>
                </a:ln>
              </a:rPr>
              <a:t>matemwe</a:t>
            </a:r>
            <a:r>
              <a:rPr lang="fr-FR" sz="2400" b="1" dirty="0">
                <a:ln>
                  <a:solidFill>
                    <a:srgbClr val="FFFF00"/>
                  </a:solidFill>
                </a:ln>
              </a:rPr>
              <a:t> (nord – est</a:t>
            </a:r>
            <a:r>
              <a:rPr lang="fr-FR" sz="2400" b="1" dirty="0" smtClean="0">
                <a:ln>
                  <a:solidFill>
                    <a:srgbClr val="FFFF00"/>
                  </a:solidFill>
                </a:ln>
              </a:rPr>
              <a:t>)</a:t>
            </a:r>
          </a:p>
          <a:p>
            <a:endParaRPr lang="fr-FR" sz="2400" b="1" dirty="0">
              <a:ln>
                <a:solidFill>
                  <a:srgbClr val="FFFF00"/>
                </a:solidFill>
              </a:ln>
            </a:endParaRPr>
          </a:p>
          <a:p>
            <a:r>
              <a:rPr lang="fr-FR" sz="2400" b="1" dirty="0">
                <a:ln>
                  <a:solidFill>
                    <a:srgbClr val="FFFF00"/>
                  </a:solidFill>
                </a:ln>
              </a:rPr>
              <a:t>Un autre petit village de pêcheurs où la vie s’étire doucement le long de sa longue plage immaculée. </a:t>
            </a:r>
            <a:r>
              <a:rPr lang="fr-FR" sz="2400" b="1" dirty="0" err="1">
                <a:ln>
                  <a:solidFill>
                    <a:srgbClr val="FFFF00"/>
                  </a:solidFill>
                </a:ln>
              </a:rPr>
              <a:t>Matemwe</a:t>
            </a:r>
            <a:r>
              <a:rPr lang="fr-FR" sz="2400" b="1" dirty="0">
                <a:ln>
                  <a:solidFill>
                    <a:srgbClr val="FFFF00"/>
                  </a:solidFill>
                </a:ln>
              </a:rPr>
              <a:t> est assez proche de la touristique </a:t>
            </a:r>
            <a:r>
              <a:rPr lang="fr-FR" sz="2400" b="1" dirty="0" err="1">
                <a:ln>
                  <a:solidFill>
                    <a:srgbClr val="FFFF00"/>
                  </a:solidFill>
                </a:ln>
              </a:rPr>
              <a:t>Nungwi</a:t>
            </a:r>
            <a:r>
              <a:rPr lang="fr-FR" sz="2400" b="1" dirty="0">
                <a:ln>
                  <a:solidFill>
                    <a:srgbClr val="FFFF00"/>
                  </a:solidFill>
                </a:ln>
              </a:rPr>
              <a:t> mais a totalement conservé sa quiétude et son authenticité. C’est aussi un excellent choix pour les amoureux des fonds marins puisque que </a:t>
            </a:r>
            <a:r>
              <a:rPr lang="fr-FR" sz="2400" b="1" dirty="0" err="1">
                <a:ln>
                  <a:solidFill>
                    <a:srgbClr val="FFFF00"/>
                  </a:solidFill>
                </a:ln>
              </a:rPr>
              <a:t>Matemwe</a:t>
            </a:r>
            <a:r>
              <a:rPr lang="fr-FR" sz="2400" b="1" dirty="0">
                <a:ln>
                  <a:solidFill>
                    <a:srgbClr val="FFFF00"/>
                  </a:solidFill>
                </a:ln>
              </a:rPr>
              <a:t> est situé en face de la petite ile de Mnemba, haut lieu de plongée et </a:t>
            </a:r>
            <a:r>
              <a:rPr lang="fr-FR" sz="2400" b="1" dirty="0" err="1">
                <a:ln>
                  <a:solidFill>
                    <a:srgbClr val="FFFF00"/>
                  </a:solidFill>
                </a:ln>
              </a:rPr>
              <a:t>snorkeling</a:t>
            </a:r>
            <a:r>
              <a:rPr lang="fr-FR" sz="2400" b="1" dirty="0">
                <a:ln>
                  <a:solidFill>
                    <a:srgbClr val="FFFF00"/>
                  </a:solidFill>
                </a:ln>
              </a:rPr>
              <a:t>. C’est d’ailleurs à </a:t>
            </a:r>
            <a:r>
              <a:rPr lang="fr-FR" sz="2400" b="1" dirty="0" err="1">
                <a:ln>
                  <a:solidFill>
                    <a:srgbClr val="FFFF00"/>
                  </a:solidFill>
                </a:ln>
              </a:rPr>
              <a:t>Matemwe</a:t>
            </a:r>
            <a:r>
              <a:rPr lang="fr-FR" sz="2400" b="1" dirty="0">
                <a:ln>
                  <a:solidFill>
                    <a:srgbClr val="FFFF00"/>
                  </a:solidFill>
                </a:ln>
              </a:rPr>
              <a:t> que nous avons terminé notre séjour à Zanzibar.</a:t>
            </a:r>
          </a:p>
        </p:txBody>
      </p:sp>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sp>
        <p:nvSpPr>
          <p:cNvPr id="2" name="Rectangle 1"/>
          <p:cNvSpPr/>
          <p:nvPr/>
        </p:nvSpPr>
        <p:spPr>
          <a:xfrm>
            <a:off x="609601" y="359757"/>
            <a:ext cx="10952916" cy="5262979"/>
          </a:xfrm>
          <a:prstGeom prst="rect">
            <a:avLst/>
          </a:prstGeom>
        </p:spPr>
        <p:txBody>
          <a:bodyPr wrap="square">
            <a:spAutoFit/>
          </a:bodyPr>
          <a:lstStyle/>
          <a:p>
            <a:r>
              <a:rPr lang="fr-FR" sz="2400" b="1" dirty="0">
                <a:ln>
                  <a:solidFill>
                    <a:srgbClr val="FFFF00"/>
                  </a:solidFill>
                </a:ln>
              </a:rPr>
              <a:t>A faire à </a:t>
            </a:r>
            <a:r>
              <a:rPr lang="fr-FR" sz="2400" b="1" dirty="0" err="1">
                <a:ln>
                  <a:solidFill>
                    <a:srgbClr val="FFFF00"/>
                  </a:solidFill>
                </a:ln>
              </a:rPr>
              <a:t>Jambiani</a:t>
            </a:r>
            <a:r>
              <a:rPr lang="fr-FR" sz="2400" b="1" dirty="0">
                <a:ln>
                  <a:solidFill>
                    <a:srgbClr val="FFFF00"/>
                  </a:solidFill>
                </a:ln>
              </a:rPr>
              <a:t> – </a:t>
            </a:r>
            <a:r>
              <a:rPr lang="fr-FR" sz="2400" b="1" dirty="0" err="1">
                <a:ln>
                  <a:solidFill>
                    <a:srgbClr val="FFFF00"/>
                  </a:solidFill>
                </a:ln>
              </a:rPr>
              <a:t>Paje</a:t>
            </a:r>
            <a:r>
              <a:rPr lang="fr-FR" sz="2400" b="1" dirty="0">
                <a:ln>
                  <a:solidFill>
                    <a:srgbClr val="FFFF00"/>
                  </a:solidFill>
                </a:ln>
              </a:rPr>
              <a:t> :</a:t>
            </a:r>
          </a:p>
          <a:p>
            <a:endParaRPr lang="fr-FR" sz="2400" b="1" dirty="0">
              <a:ln>
                <a:solidFill>
                  <a:srgbClr val="FFFF00"/>
                </a:solidFill>
              </a:ln>
            </a:endParaRPr>
          </a:p>
          <a:p>
            <a:r>
              <a:rPr lang="fr-FR" sz="2400" b="1" dirty="0">
                <a:ln>
                  <a:solidFill>
                    <a:srgbClr val="FFFF00"/>
                  </a:solidFill>
                </a:ln>
              </a:rPr>
              <a:t>Louer un vélo pour parcourir la plage jusqu’aux villages voisins. La plage est faite d’un sable blanc immaculé et assez dur, si bien qu’elle se prête parfaitement à ce moyen de transport (très utilisé par les locaux d’ailleurs).</a:t>
            </a:r>
          </a:p>
          <a:p>
            <a:r>
              <a:rPr lang="fr-FR" sz="2400" b="1" dirty="0">
                <a:ln>
                  <a:solidFill>
                    <a:srgbClr val="FFFF00"/>
                  </a:solidFill>
                </a:ln>
              </a:rPr>
              <a:t>Visiter le village de </a:t>
            </a:r>
            <a:r>
              <a:rPr lang="fr-FR" sz="2400" b="1" dirty="0" err="1">
                <a:ln>
                  <a:solidFill>
                    <a:srgbClr val="FFFF00"/>
                  </a:solidFill>
                </a:ln>
              </a:rPr>
              <a:t>Jambiani</a:t>
            </a:r>
            <a:r>
              <a:rPr lang="fr-FR" sz="2400" b="1" dirty="0">
                <a:ln>
                  <a:solidFill>
                    <a:srgbClr val="FFFF00"/>
                  </a:solidFill>
                </a:ln>
              </a:rPr>
              <a:t> et notamment son petit marché typique.</a:t>
            </a:r>
          </a:p>
          <a:p>
            <a:r>
              <a:rPr lang="fr-FR" sz="2400" b="1" dirty="0">
                <a:ln>
                  <a:solidFill>
                    <a:srgbClr val="FFFF00"/>
                  </a:solidFill>
                </a:ln>
              </a:rPr>
              <a:t>Visiter la ferme des algues de </a:t>
            </a:r>
            <a:r>
              <a:rPr lang="fr-FR" sz="2400" b="1" dirty="0" err="1">
                <a:ln>
                  <a:solidFill>
                    <a:srgbClr val="FFFF00"/>
                  </a:solidFill>
                </a:ln>
              </a:rPr>
              <a:t>Paje</a:t>
            </a:r>
            <a:r>
              <a:rPr lang="fr-FR" sz="2400" b="1" dirty="0">
                <a:ln>
                  <a:solidFill>
                    <a:srgbClr val="FFFF00"/>
                  </a:solidFill>
                </a:ln>
              </a:rPr>
              <a:t>, entreprise responsable qui cultive, récolte, sèche et transforme les algues ramassées par les femmes du village.</a:t>
            </a:r>
          </a:p>
          <a:p>
            <a:r>
              <a:rPr lang="fr-FR" sz="2400" b="1" dirty="0">
                <a:ln>
                  <a:solidFill>
                    <a:srgbClr val="FFFF00"/>
                  </a:solidFill>
                </a:ln>
              </a:rPr>
              <a:t>S’initier au </a:t>
            </a:r>
            <a:r>
              <a:rPr lang="fr-FR" sz="2400" b="1" dirty="0" err="1">
                <a:ln>
                  <a:solidFill>
                    <a:srgbClr val="FFFF00"/>
                  </a:solidFill>
                </a:ln>
              </a:rPr>
              <a:t>kite-surf</a:t>
            </a:r>
            <a:r>
              <a:rPr lang="fr-FR" sz="2400" b="1" dirty="0">
                <a:ln>
                  <a:solidFill>
                    <a:srgbClr val="FFFF00"/>
                  </a:solidFill>
                </a:ln>
              </a:rPr>
              <a:t> (surtout du côté de </a:t>
            </a:r>
            <a:r>
              <a:rPr lang="fr-FR" sz="2400" b="1" dirty="0" err="1">
                <a:ln>
                  <a:solidFill>
                    <a:srgbClr val="FFFF00"/>
                  </a:solidFill>
                </a:ln>
              </a:rPr>
              <a:t>Paje</a:t>
            </a:r>
            <a:r>
              <a:rPr lang="fr-FR" sz="2400" b="1" dirty="0">
                <a:ln>
                  <a:solidFill>
                    <a:srgbClr val="FFFF00"/>
                  </a:solidFill>
                </a:ln>
              </a:rPr>
              <a:t>), de préférence de décembre à février et de juin à août.</a:t>
            </a:r>
          </a:p>
          <a:p>
            <a:r>
              <a:rPr lang="fr-FR" sz="2400" b="1" dirty="0">
                <a:ln>
                  <a:solidFill>
                    <a:srgbClr val="FFFF00"/>
                  </a:solidFill>
                </a:ln>
              </a:rPr>
              <a:t>Déjeuner dans les restaurants de plage comme le </a:t>
            </a:r>
            <a:r>
              <a:rPr lang="fr-FR" sz="2400" b="1" dirty="0" err="1">
                <a:ln>
                  <a:solidFill>
                    <a:srgbClr val="FFFF00"/>
                  </a:solidFill>
                </a:ln>
              </a:rPr>
              <a:t>Zanzistar</a:t>
            </a:r>
            <a:r>
              <a:rPr lang="fr-FR" sz="2400" b="1" dirty="0">
                <a:ln>
                  <a:solidFill>
                    <a:srgbClr val="FFFF00"/>
                  </a:solidFill>
                </a:ln>
              </a:rPr>
              <a:t> ou le super </a:t>
            </a:r>
            <a:r>
              <a:rPr lang="fr-FR" sz="2400" b="1" dirty="0" err="1">
                <a:ln>
                  <a:solidFill>
                    <a:srgbClr val="FFFF00"/>
                  </a:solidFill>
                </a:ln>
              </a:rPr>
              <a:t>chill</a:t>
            </a:r>
            <a:r>
              <a:rPr lang="fr-FR" sz="2400" b="1" dirty="0">
                <a:ln>
                  <a:solidFill>
                    <a:srgbClr val="FFFF00"/>
                  </a:solidFill>
                </a:ln>
              </a:rPr>
              <a:t> Mr </a:t>
            </a:r>
            <a:r>
              <a:rPr lang="fr-FR" sz="2400" b="1" dirty="0" err="1">
                <a:ln>
                  <a:solidFill>
                    <a:srgbClr val="FFFF00"/>
                  </a:solidFill>
                </a:ln>
              </a:rPr>
              <a:t>Kahawa</a:t>
            </a:r>
            <a:r>
              <a:rPr lang="fr-FR" sz="2400" b="1" dirty="0">
                <a:ln>
                  <a:solidFill>
                    <a:srgbClr val="FFFF00"/>
                  </a:solidFill>
                </a:ln>
              </a:rPr>
              <a:t>.</a:t>
            </a:r>
          </a:p>
          <a:p>
            <a:r>
              <a:rPr lang="fr-FR" sz="2400" b="1" dirty="0">
                <a:ln>
                  <a:solidFill>
                    <a:srgbClr val="FFFF00"/>
                  </a:solidFill>
                </a:ln>
              </a:rPr>
              <a:t>Faire une excursion dans la forêt de mangroves de </a:t>
            </a:r>
            <a:r>
              <a:rPr lang="fr-FR" sz="2400" b="1" dirty="0" err="1">
                <a:ln>
                  <a:solidFill>
                    <a:srgbClr val="FFFF00"/>
                  </a:solidFill>
                </a:ln>
              </a:rPr>
              <a:t>Jozani</a:t>
            </a:r>
            <a:r>
              <a:rPr lang="fr-FR" sz="2400" b="1" dirty="0">
                <a:ln>
                  <a:solidFill>
                    <a:srgbClr val="FFFF00"/>
                  </a:solidFill>
                </a:ln>
              </a:rPr>
              <a:t> et partir à la recherche des colobes à crête rousse, petits singes emblèmes de l’ile.</a:t>
            </a:r>
          </a:p>
        </p:txBody>
      </p:sp>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5" end="5"/>
                                            </p:txEl>
                                          </p:spTgt>
                                        </p:tgtEl>
                                        <p:attrNameLst>
                                          <p:attrName>ppt_w</p:attrName>
                                        </p:attrNameLst>
                                      </p:cBhvr>
                                    </p:anim>
                                    <p:anim by="(#ppt_w*0.50)" calcmode="lin" valueType="num">
                                      <p:cBhvr>
                                        <p:cTn id="48" dur="500" decel="50000" autoRev="1" fill="hold">
                                          <p:stCondLst>
                                            <p:cond delay="0"/>
                                          </p:stCondLst>
                                        </p:cTn>
                                        <p:tgtEl>
                                          <p:spTgt spid="2">
                                            <p:txEl>
                                              <p:pRg st="5" end="5"/>
                                            </p:txEl>
                                          </p:spTgt>
                                        </p:tgtEl>
                                        <p:attrNameLst>
                                          <p:attrName>ppt_x</p:attrName>
                                        </p:attrNameLst>
                                      </p:cBhvr>
                                    </p:anim>
                                    <p:anim from="(-#ppt_h/2)" to="(#ppt_y)" calcmode="lin" valueType="num">
                                      <p:cBhvr>
                                        <p:cTn id="49" dur="1000" fill="hold">
                                          <p:stCondLst>
                                            <p:cond delay="0"/>
                                          </p:stCondLst>
                                        </p:cTn>
                                        <p:tgtEl>
                                          <p:spTgt spid="2">
                                            <p:txEl>
                                              <p:pRg st="5" end="5"/>
                                            </p:txEl>
                                          </p:spTgt>
                                        </p:tgtEl>
                                        <p:attrNameLst>
                                          <p:attrName>ppt_y</p:attrName>
                                        </p:attrNameLst>
                                      </p:cBhvr>
                                    </p:anim>
                                    <p:animRot by="21600000">
                                      <p:cBhvr>
                                        <p:cTn id="50" dur="1000" fill="hold">
                                          <p:stCondLst>
                                            <p:cond delay="0"/>
                                          </p:stCondLst>
                                        </p:cTn>
                                        <p:tgtEl>
                                          <p:spTgt spid="2">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6" end="6"/>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6" end="6"/>
                                            </p:txEl>
                                          </p:spTgt>
                                        </p:tgtEl>
                                        <p:attrNameLst>
                                          <p:attrName>ppt_w</p:attrName>
                                        </p:attrNameLst>
                                      </p:cBhvr>
                                    </p:anim>
                                    <p:anim by="(#ppt_w*0.50)" calcmode="lin" valueType="num">
                                      <p:cBhvr>
                                        <p:cTn id="56" dur="500" decel="50000" autoRev="1" fill="hold">
                                          <p:stCondLst>
                                            <p:cond delay="0"/>
                                          </p:stCondLst>
                                        </p:cTn>
                                        <p:tgtEl>
                                          <p:spTgt spid="2">
                                            <p:txEl>
                                              <p:pRg st="6" end="6"/>
                                            </p:txEl>
                                          </p:spTgt>
                                        </p:tgtEl>
                                        <p:attrNameLst>
                                          <p:attrName>ppt_x</p:attrName>
                                        </p:attrNameLst>
                                      </p:cBhvr>
                                    </p:anim>
                                    <p:anim from="(-#ppt_h/2)" to="(#ppt_y)" calcmode="lin" valueType="num">
                                      <p:cBhvr>
                                        <p:cTn id="57" dur="1000" fill="hold">
                                          <p:stCondLst>
                                            <p:cond delay="0"/>
                                          </p:stCondLst>
                                        </p:cTn>
                                        <p:tgtEl>
                                          <p:spTgt spid="2">
                                            <p:txEl>
                                              <p:pRg st="6" end="6"/>
                                            </p:txEl>
                                          </p:spTgt>
                                        </p:tgtEl>
                                        <p:attrNameLst>
                                          <p:attrName>ppt_y</p:attrName>
                                        </p:attrNameLst>
                                      </p:cBhvr>
                                    </p:anim>
                                    <p:animRot by="21600000">
                                      <p:cBhvr>
                                        <p:cTn id="58" dur="1000" fill="hold">
                                          <p:stCondLst>
                                            <p:cond delay="0"/>
                                          </p:stCondLst>
                                        </p:cTn>
                                        <p:tgtEl>
                                          <p:spTgt spid="2">
                                            <p:txEl>
                                              <p:pRg st="6" end="6"/>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7" end="7"/>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7" end="7"/>
                                            </p:txEl>
                                          </p:spTgt>
                                        </p:tgtEl>
                                        <p:attrNameLst>
                                          <p:attrName>ppt_w</p:attrName>
                                        </p:attrNameLst>
                                      </p:cBhvr>
                                    </p:anim>
                                    <p:anim by="(#ppt_w*0.50)" calcmode="lin" valueType="num">
                                      <p:cBhvr>
                                        <p:cTn id="64" dur="500" decel="50000" autoRev="1" fill="hold">
                                          <p:stCondLst>
                                            <p:cond delay="0"/>
                                          </p:stCondLst>
                                        </p:cTn>
                                        <p:tgtEl>
                                          <p:spTgt spid="2">
                                            <p:txEl>
                                              <p:pRg st="7" end="7"/>
                                            </p:txEl>
                                          </p:spTgt>
                                        </p:tgtEl>
                                        <p:attrNameLst>
                                          <p:attrName>ppt_x</p:attrName>
                                        </p:attrNameLst>
                                      </p:cBhvr>
                                    </p:anim>
                                    <p:anim from="(-#ppt_h/2)" to="(#ppt_y)" calcmode="lin" valueType="num">
                                      <p:cBhvr>
                                        <p:cTn id="65" dur="1000" fill="hold">
                                          <p:stCondLst>
                                            <p:cond delay="0"/>
                                          </p:stCondLst>
                                        </p:cTn>
                                        <p:tgtEl>
                                          <p:spTgt spid="2">
                                            <p:txEl>
                                              <p:pRg st="7" end="7"/>
                                            </p:txEl>
                                          </p:spTgt>
                                        </p:tgtEl>
                                        <p:attrNameLst>
                                          <p:attrName>ppt_y</p:attrName>
                                        </p:attrNameLst>
                                      </p:cBhvr>
                                    </p:anim>
                                    <p:animRot by="21600000">
                                      <p:cBhvr>
                                        <p:cTn id="66" dur="1000" fill="hold">
                                          <p:stCondLst>
                                            <p:cond delay="0"/>
                                          </p:stCondLst>
                                        </p:cTn>
                                        <p:tgtEl>
                                          <p:spTgt spid="2">
                                            <p:txEl>
                                              <p:pRg st="7" end="7"/>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3741" y="301485"/>
            <a:ext cx="5504516" cy="6255027"/>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684" y="319770"/>
            <a:ext cx="11534632" cy="621845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132</TotalTime>
  <Words>1002</Words>
  <Application>Microsoft Office PowerPoint</Application>
  <PresentationFormat>Grand écran</PresentationFormat>
  <Paragraphs>90</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2019-07-13T13:50:14Z</dcterms:created>
  <dcterms:modified xsi:type="dcterms:W3CDTF">2019-09-11T18:13:56Z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