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iXB4yp2xg75YoVyes9Aew==" hashData="asu/G6e6b8pzdyC3RQrzCsmgyYvYmTFdIgNEj6Xe9fGaQThXLQbXH4ZTE02eyem5uUqnIx/oY/NcoLCw46Q7z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78" d="100"/>
          <a:sy n="78" d="100"/>
        </p:scale>
        <p:origin x="174" y="9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10/08/2020</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10/08/2020</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10/08/2020</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10/08/2020</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10/08/2020</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10/08/2020</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10/08/2020</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10/08/2020</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10/08/2020</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10/08/2020</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10/08/2020</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10/08/2020</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10/08/2020</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10/08/2020</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13312" r="244"/>
          <a:stretch/>
        </p:blipFill>
        <p:spPr>
          <a:xfrm>
            <a:off x="331304" y="304801"/>
            <a:ext cx="11502887" cy="6247606"/>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N°2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xmlns:p14="http://schemas.microsoft.com/office/powerpoint/2010/main">
    <mc:Choice Requires="p14">
      <p:transition spd="slow" p14:dur="7500" advTm="13000">
        <p:newsflash/>
        <p:sndAc>
          <p:stSnd loop="1">
            <p:snd r:embed="rId3" name="Mareputation1111_001.wav"/>
          </p:stSnd>
        </p:sndAc>
      </p:transition>
    </mc:Choice>
    <mc:Fallback xmlns="">
      <p:transition spd="slow" advTm="13000">
        <p:newsflash/>
        <p:sndAc>
          <p:stSnd loop="1">
            <p:snd r:embed="rId6"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45745" y="1828800"/>
            <a:ext cx="10100510" cy="2308324"/>
          </a:xfrm>
          <a:prstGeom prst="rect">
            <a:avLst/>
          </a:prstGeom>
        </p:spPr>
        <p:txBody>
          <a:bodyPr wrap="square">
            <a:spAutoFit/>
          </a:bodyPr>
          <a:lstStyle/>
          <a:p>
            <a:r>
              <a:rPr lang="fr-FR" sz="7200" b="1" dirty="0" smtClean="0">
                <a:ln>
                  <a:solidFill>
                    <a:srgbClr val="FFFF00"/>
                  </a:solidFill>
                </a:ln>
              </a:rPr>
              <a:t>SAMARA</a:t>
            </a:r>
            <a:r>
              <a:rPr lang="fr-FR" sz="7200" b="1" dirty="0">
                <a:ln>
                  <a:solidFill>
                    <a:srgbClr val="FFFF00"/>
                  </a:solidFill>
                </a:ln>
              </a:rPr>
              <a:t>, AU COEUR DU KAROO…</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669775" y="574156"/>
            <a:ext cx="8666922" cy="5262979"/>
          </a:xfrm>
          <a:prstGeom prst="rect">
            <a:avLst/>
          </a:prstGeom>
        </p:spPr>
        <p:txBody>
          <a:bodyPr wrap="square">
            <a:spAutoFit/>
          </a:bodyPr>
          <a:lstStyle/>
          <a:p>
            <a:r>
              <a:rPr lang="fr-FR" sz="2800" b="1" dirty="0" smtClean="0">
                <a:ln>
                  <a:solidFill>
                    <a:srgbClr val="FFFF00"/>
                  </a:solidFill>
                </a:ln>
              </a:rPr>
              <a:t>Ici</a:t>
            </a:r>
            <a:r>
              <a:rPr lang="fr-FR" sz="2800" b="1" dirty="0">
                <a:ln>
                  <a:solidFill>
                    <a:srgbClr val="FFFF00"/>
                  </a:solidFill>
                </a:ln>
              </a:rPr>
              <a:t>, l’horizon n’a pas de limite et le ciel semble tellement plus grand qu’ailleurs…. La réserve privée de Samara est née d’un rêve. Celui de Sarah et Mark de retrouver l’essence sauvage du Karoo et de lui rendre ses lettres de noblesse. Vingt ans après le début de leur projet pharaonique, à force d’acheter des fermes abandonnés, de réunir les propriétés, d’ôter les clôtures, de replanter des milliers d’arbres indigènes, de réintroduire les espèces d’animaux originaires de la région une à une…. ils ont réussi à retrouver l’équilibre sauvage qui a toujours fait la beauté du Karoo.</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4557" y="320406"/>
            <a:ext cx="11489634" cy="6234660"/>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8051"/>
            <a:ext cx="8336174" cy="6252131"/>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197" y="310321"/>
            <a:ext cx="4678018" cy="6237357"/>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5494" y="307003"/>
            <a:ext cx="4680506" cy="6240675"/>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
        <p:nvSpPr>
          <p:cNvPr id="3" name="Rectangle 2"/>
          <p:cNvSpPr/>
          <p:nvPr/>
        </p:nvSpPr>
        <p:spPr>
          <a:xfrm>
            <a:off x="457200" y="298763"/>
            <a:ext cx="11277600" cy="6370975"/>
          </a:xfrm>
          <a:prstGeom prst="rect">
            <a:avLst/>
          </a:prstGeom>
        </p:spPr>
        <p:txBody>
          <a:bodyPr wrap="square">
            <a:spAutoFit/>
          </a:bodyPr>
          <a:lstStyle/>
          <a:p>
            <a:r>
              <a:rPr lang="fr-FR" sz="2400" b="1" dirty="0">
                <a:ln>
                  <a:solidFill>
                    <a:srgbClr val="FFFF00"/>
                  </a:solidFill>
                </a:ln>
              </a:rPr>
              <a:t>TRAQUER À PIED LES </a:t>
            </a:r>
            <a:r>
              <a:rPr lang="fr-FR" sz="2400" b="1" dirty="0" smtClean="0">
                <a:ln>
                  <a:solidFill>
                    <a:srgbClr val="FFFF00"/>
                  </a:solidFill>
                </a:ln>
              </a:rPr>
              <a:t>GUÉPARDS</a:t>
            </a:r>
          </a:p>
          <a:p>
            <a:endParaRPr lang="fr-FR" sz="2400" b="1" dirty="0">
              <a:ln>
                <a:solidFill>
                  <a:srgbClr val="FFFF00"/>
                </a:solidFill>
              </a:ln>
            </a:endParaRPr>
          </a:p>
          <a:p>
            <a:r>
              <a:rPr lang="fr-FR" sz="2400" b="1" dirty="0">
                <a:ln>
                  <a:solidFill>
                    <a:srgbClr val="FFFF00"/>
                  </a:solidFill>
                </a:ln>
              </a:rPr>
              <a:t>Six guépards se partagent l’immense territoire de Samara. Un mâle solitaire, une femelle et ses 4 petits (déjà assez grands d’ailleurs). Ils peuvent être repérés grâce à un petit émetteur radio. Pendant tous les </a:t>
            </a:r>
            <a:r>
              <a:rPr lang="fr-FR" sz="2400" b="1" dirty="0" err="1">
                <a:ln>
                  <a:solidFill>
                    <a:srgbClr val="FFFF00"/>
                  </a:solidFill>
                </a:ln>
              </a:rPr>
              <a:t>game</a:t>
            </a:r>
            <a:r>
              <a:rPr lang="fr-FR" sz="2400" b="1" dirty="0">
                <a:ln>
                  <a:solidFill>
                    <a:srgbClr val="FFFF00"/>
                  </a:solidFill>
                </a:ln>
              </a:rPr>
              <a:t> drives, le ranger est accompagné d’un </a:t>
            </a:r>
            <a:r>
              <a:rPr lang="fr-FR" sz="2400" b="1" dirty="0" err="1">
                <a:ln>
                  <a:solidFill>
                    <a:srgbClr val="FFFF00"/>
                  </a:solidFill>
                </a:ln>
              </a:rPr>
              <a:t>tracker</a:t>
            </a:r>
            <a:r>
              <a:rPr lang="fr-FR" sz="2400" b="1" dirty="0">
                <a:ln>
                  <a:solidFill>
                    <a:srgbClr val="FFFF00"/>
                  </a:solidFill>
                </a:ln>
              </a:rPr>
              <a:t> qui déploie de temps en temps une grande antenne pour voir s’il repère un signal. Rien n’est garanti, la réserve est immense et les guépards s’y baladent en totale liberté. Pour nous, ce sera le dernier jour qu’on finira par repérer un faible signal. Le </a:t>
            </a:r>
            <a:r>
              <a:rPr lang="fr-FR" sz="2400" b="1" dirty="0" err="1">
                <a:ln>
                  <a:solidFill>
                    <a:srgbClr val="FFFF00"/>
                  </a:solidFill>
                </a:ln>
              </a:rPr>
              <a:t>tracker</a:t>
            </a:r>
            <a:r>
              <a:rPr lang="fr-FR" sz="2400" b="1" dirty="0">
                <a:ln>
                  <a:solidFill>
                    <a:srgbClr val="FFFF00"/>
                  </a:solidFill>
                </a:ln>
              </a:rPr>
              <a:t> part alors en repérage à pied et vient ensuite nous rechercher. Nous le suivons en fil indienne et marchons 15 minutes dans les broussailles avant d’arriver à quelques mètres d’un guépard magnifique. Il est calme et nous observe tranquillement. Le spectacle est superbe… C’est l’animal le plus rapide sur terre et il pourrait facilement vous tuer mais les guépards sont extrêmement peureux et rarement agressif envers l’homme, un simple claquement de mains suffit généralement à les faire fuir… Cependant, pour des raisons de sécurité, Diego porte en permanence </a:t>
            </a:r>
            <a:r>
              <a:rPr lang="fr-FR" sz="2400" b="1" dirty="0" err="1">
                <a:ln>
                  <a:solidFill>
                    <a:srgbClr val="FFFF00"/>
                  </a:solidFill>
                </a:ln>
              </a:rPr>
              <a:t>Aprilia</a:t>
            </a:r>
            <a:r>
              <a:rPr lang="fr-FR" sz="2400" b="1" dirty="0">
                <a:ln>
                  <a:solidFill>
                    <a:srgbClr val="FFFF00"/>
                  </a:solidFill>
                </a:ln>
              </a:rPr>
              <a:t> dans ses bras car elle est certainement une petite proie bien tentante…</a:t>
            </a:r>
          </a:p>
        </p:txBody>
      </p:sp>
    </p:spTree>
    <p:extLst>
      <p:ext uri="{BB962C8B-B14F-4D97-AF65-F5344CB8AC3E}">
        <p14:creationId xmlns:p14="http://schemas.microsoft.com/office/powerpoint/2010/main" val="94090193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4729" y="236437"/>
            <a:ext cx="4691271" cy="6255028"/>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297464"/>
            <a:ext cx="4697304" cy="6263072"/>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925" y="304529"/>
            <a:ext cx="11504149" cy="6248942"/>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10/08/2020</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111</TotalTime>
  <Words>583</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2020-08-09T23:24:07Z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