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uQbvDPIzypLj4M9vAgT9w==" hashData="UU+HZDWfnElquufZPM+MjoGqHlseiN6dJX4nYT7t47n5+21pi/DSypPRdOelkD1PZaHpCANvO5AyiaWPqVcP1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13312" r="244"/>
          <a:stretch/>
        </p:blipFill>
        <p:spPr>
          <a:xfrm>
            <a:off x="331304" y="304801"/>
            <a:ext cx="11502887" cy="6247606"/>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45745" y="1828800"/>
            <a:ext cx="10100510" cy="2308324"/>
          </a:xfrm>
          <a:prstGeom prst="rect">
            <a:avLst/>
          </a:prstGeom>
        </p:spPr>
        <p:txBody>
          <a:bodyPr wrap="square">
            <a:spAutoFit/>
          </a:bodyPr>
          <a:lstStyle/>
          <a:p>
            <a:r>
              <a:rPr lang="fr-FR" sz="7200" b="1" dirty="0" smtClean="0">
                <a:ln>
                  <a:solidFill>
                    <a:srgbClr val="FFFF00"/>
                  </a:solidFill>
                </a:ln>
              </a:rPr>
              <a:t>SAMARA</a:t>
            </a:r>
            <a:r>
              <a:rPr lang="fr-FR" sz="7200" b="1" dirty="0">
                <a:ln>
                  <a:solidFill>
                    <a:srgbClr val="FFFF00"/>
                  </a:solidFill>
                </a:ln>
              </a:rPr>
              <a:t>, AU COEUR DU KAROO…</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669775" y="574156"/>
            <a:ext cx="8666922" cy="5262979"/>
          </a:xfrm>
          <a:prstGeom prst="rect">
            <a:avLst/>
          </a:prstGeom>
        </p:spPr>
        <p:txBody>
          <a:bodyPr wrap="square">
            <a:spAutoFit/>
          </a:bodyPr>
          <a:lstStyle/>
          <a:p>
            <a:r>
              <a:rPr lang="fr-FR" sz="2800" b="1" dirty="0" smtClean="0">
                <a:ln>
                  <a:solidFill>
                    <a:srgbClr val="FFFF00"/>
                  </a:solidFill>
                </a:ln>
              </a:rPr>
              <a:t>Ici</a:t>
            </a:r>
            <a:r>
              <a:rPr lang="fr-FR" sz="2800" b="1" dirty="0">
                <a:ln>
                  <a:solidFill>
                    <a:srgbClr val="FFFF00"/>
                  </a:solidFill>
                </a:ln>
              </a:rPr>
              <a:t>, l’horizon n’a pas de limite et le ciel semble tellement plus grand qu’ailleurs…. La réserve privée de Samara est née d’un rêve. Celui de Sarah et Mark de retrouver l’essence sauvage du Karoo et de lui rendre ses lettres de noblesse. Vingt ans après le début de leur projet pharaonique, à force d’acheter des fermes abandonnés, de réunir les propriétés, d’ôter les clôtures, de replanter des milliers d’arbres indigènes, de réintroduire les espèces d’animaux originaires de la région une à une…. ils ont réussi à retrouver l’équilibre sauvage qui a toujours fait la beauté du Karoo.</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sp>
        <p:nvSpPr>
          <p:cNvPr id="2" name="Rectangle 1"/>
          <p:cNvSpPr/>
          <p:nvPr/>
        </p:nvSpPr>
        <p:spPr>
          <a:xfrm>
            <a:off x="1749286" y="1273343"/>
            <a:ext cx="8878957" cy="4154984"/>
          </a:xfrm>
          <a:prstGeom prst="rect">
            <a:avLst/>
          </a:prstGeom>
        </p:spPr>
        <p:txBody>
          <a:bodyPr wrap="square">
            <a:spAutoFit/>
          </a:bodyPr>
          <a:lstStyle/>
          <a:p>
            <a:r>
              <a:rPr lang="fr-FR" sz="2400" b="1" dirty="0">
                <a:ln>
                  <a:solidFill>
                    <a:srgbClr val="FFFF00"/>
                  </a:solidFill>
                </a:ln>
              </a:rPr>
              <a:t>AU COEUR DU </a:t>
            </a:r>
            <a:r>
              <a:rPr lang="fr-FR" sz="2400" b="1" dirty="0" smtClean="0">
                <a:ln>
                  <a:solidFill>
                    <a:srgbClr val="FFFF00"/>
                  </a:solidFill>
                </a:ln>
              </a:rPr>
              <a:t>KAROO</a:t>
            </a:r>
          </a:p>
          <a:p>
            <a:endParaRPr lang="fr-FR" sz="2400" b="1" dirty="0">
              <a:ln>
                <a:solidFill>
                  <a:srgbClr val="FFFF00"/>
                </a:solidFill>
              </a:ln>
            </a:endParaRPr>
          </a:p>
          <a:p>
            <a:r>
              <a:rPr lang="fr-FR" sz="2400" b="1" dirty="0">
                <a:ln>
                  <a:solidFill>
                    <a:srgbClr val="FFFF00"/>
                  </a:solidFill>
                </a:ln>
              </a:rPr>
              <a:t>Le Karoo est une immense région semi-désertique qui couvre une grande partie du territoire sud-africain. Ce sont des paysages de grandes plaines battues par les vents, de montagnes rouges qu’on croiraient sorties d’un Western, de fermes isolées et de troupeaux de moutons par milliers… L’été, il y fait torride et l’hiver, les cols des montagnes se recouvrent de neige. C’est le royaume des grands espaces, des fermiers qui tentent de dompter cette nature aride et des nuits étoilés comme vous n’en verrez nulle part ailleurs.</a:t>
            </a:r>
          </a:p>
        </p:txBody>
      </p:sp>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57808"/>
            <a:ext cx="8283166" cy="6212375"/>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574" y="257584"/>
            <a:ext cx="4664425" cy="6219233"/>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299586"/>
            <a:ext cx="4694120" cy="6258827"/>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0398" y="293352"/>
            <a:ext cx="4678019" cy="623735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1234" y="297504"/>
            <a:ext cx="4678016" cy="6237355"/>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4486" y="301031"/>
            <a:ext cx="4651514" cy="620201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61871" y="334620"/>
            <a:ext cx="4641569" cy="618875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sp>
        <p:nvSpPr>
          <p:cNvPr id="2" name="Rectangle 1"/>
          <p:cNvSpPr/>
          <p:nvPr/>
        </p:nvSpPr>
        <p:spPr>
          <a:xfrm>
            <a:off x="877959" y="693112"/>
            <a:ext cx="10436082" cy="5262979"/>
          </a:xfrm>
          <a:prstGeom prst="rect">
            <a:avLst/>
          </a:prstGeom>
        </p:spPr>
        <p:txBody>
          <a:bodyPr wrap="square">
            <a:spAutoFit/>
          </a:bodyPr>
          <a:lstStyle/>
          <a:p>
            <a:r>
              <a:rPr lang="fr-FR" sz="2400" b="1" dirty="0">
                <a:ln>
                  <a:solidFill>
                    <a:srgbClr val="FFFF00"/>
                  </a:solidFill>
                </a:ln>
              </a:rPr>
              <a:t>SAFARIS À </a:t>
            </a:r>
            <a:r>
              <a:rPr lang="fr-FR" sz="2400" b="1" dirty="0" smtClean="0">
                <a:ln>
                  <a:solidFill>
                    <a:srgbClr val="FFFF00"/>
                  </a:solidFill>
                </a:ln>
              </a:rPr>
              <a:t>SAMARA</a:t>
            </a:r>
          </a:p>
          <a:p>
            <a:endParaRPr lang="fr-FR" sz="2400" b="1" dirty="0">
              <a:ln>
                <a:solidFill>
                  <a:srgbClr val="FFFF00"/>
                </a:solidFill>
              </a:ln>
            </a:endParaRPr>
          </a:p>
          <a:p>
            <a:r>
              <a:rPr lang="fr-FR" sz="2400" b="1" dirty="0">
                <a:ln>
                  <a:solidFill>
                    <a:srgbClr val="FFFF00"/>
                  </a:solidFill>
                </a:ln>
              </a:rPr>
              <a:t>Après s’être installés tranquillement et avoir profité d’un délicieux déjeuner à l’ombre de la terrasse couverte, il est temps de partir en safari et de découvrir ce qui rend vraiment cet endroit magique</a:t>
            </a:r>
            <a:r>
              <a:rPr lang="fr-FR" sz="2400" b="1" dirty="0" smtClean="0">
                <a:ln>
                  <a:solidFill>
                    <a:srgbClr val="FFFF00"/>
                  </a:solidFill>
                </a:ln>
              </a:rPr>
              <a:t>…</a:t>
            </a:r>
          </a:p>
          <a:p>
            <a:endParaRPr lang="fr-FR" sz="2400" b="1" dirty="0" smtClean="0">
              <a:ln>
                <a:solidFill>
                  <a:srgbClr val="FFFF00"/>
                </a:solidFill>
              </a:ln>
            </a:endParaRPr>
          </a:p>
          <a:p>
            <a:r>
              <a:rPr lang="fr-FR" sz="2400" b="1" dirty="0" smtClean="0">
                <a:ln>
                  <a:solidFill>
                    <a:srgbClr val="FFFF00"/>
                  </a:solidFill>
                </a:ln>
              </a:rPr>
              <a:t>Pour </a:t>
            </a:r>
            <a:r>
              <a:rPr lang="fr-FR" sz="2400" b="1" dirty="0">
                <a:ln>
                  <a:solidFill>
                    <a:srgbClr val="FFFF00"/>
                  </a:solidFill>
                </a:ln>
              </a:rPr>
              <a:t>nous aussi, ce fût un coup de </a:t>
            </a:r>
            <a:r>
              <a:rPr lang="fr-FR" sz="2400" b="1" dirty="0" err="1">
                <a:ln>
                  <a:solidFill>
                    <a:srgbClr val="FFFF00"/>
                  </a:solidFill>
                </a:ln>
              </a:rPr>
              <a:t>coeur</a:t>
            </a:r>
            <a:r>
              <a:rPr lang="fr-FR" sz="2400" b="1" dirty="0">
                <a:ln>
                  <a:solidFill>
                    <a:srgbClr val="FFFF00"/>
                  </a:solidFill>
                </a:ln>
              </a:rPr>
              <a:t> absolu pour ces horizons infinis. De </a:t>
            </a:r>
            <a:r>
              <a:rPr lang="fr-FR" sz="2400" b="1" dirty="0" err="1">
                <a:ln>
                  <a:solidFill>
                    <a:srgbClr val="FFFF00"/>
                  </a:solidFill>
                </a:ln>
              </a:rPr>
              <a:t>game</a:t>
            </a:r>
            <a:r>
              <a:rPr lang="fr-FR" sz="2400" b="1" dirty="0">
                <a:ln>
                  <a:solidFill>
                    <a:srgbClr val="FFFF00"/>
                  </a:solidFill>
                </a:ln>
              </a:rPr>
              <a:t> drive en </a:t>
            </a:r>
            <a:r>
              <a:rPr lang="fr-FR" sz="2400" b="1" dirty="0" err="1">
                <a:ln>
                  <a:solidFill>
                    <a:srgbClr val="FFFF00"/>
                  </a:solidFill>
                </a:ln>
              </a:rPr>
              <a:t>game</a:t>
            </a:r>
            <a:r>
              <a:rPr lang="fr-FR" sz="2400" b="1" dirty="0">
                <a:ln>
                  <a:solidFill>
                    <a:srgbClr val="FFFF00"/>
                  </a:solidFill>
                </a:ln>
              </a:rPr>
              <a:t> drive, on roule des heures en traversant des paysages extrêmement variés : grandes plaines au veld blond et ondoyant où se rassemblent des dizaines de girafes; zones plus arides couvertes de cactus et d’</a:t>
            </a:r>
            <a:r>
              <a:rPr lang="fr-FR" sz="2400" b="1" dirty="0" err="1">
                <a:ln>
                  <a:solidFill>
                    <a:srgbClr val="FFFF00"/>
                  </a:solidFill>
                </a:ln>
              </a:rPr>
              <a:t>aloe</a:t>
            </a:r>
            <a:r>
              <a:rPr lang="fr-FR" sz="2400" b="1" dirty="0">
                <a:ln>
                  <a:solidFill>
                    <a:srgbClr val="FFFF00"/>
                  </a:solidFill>
                </a:ln>
              </a:rPr>
              <a:t> que traversent des troupeaux de springbok et d’autruches; chemins de terre rouge qui ne semblent jamais se finir… Le dernier soir, on grimpe en 4×4 pour rejoindre les hauts plateaux et assister à un coucher de soleil somptueux sur l’immensité qui s’étale à nos pieds</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3"/>
            <a:ext cx="8375931" cy="628194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925" y="304529"/>
            <a:ext cx="11504149" cy="6248942"/>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112</TotalTime>
  <Words>610</Words>
  <Application>Microsoft Office PowerPoint</Application>
  <PresentationFormat>Grand écran</PresentationFormat>
  <Paragraphs>73</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2019-09-11T18:54:40Z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