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7" r:id="rId2"/>
    <p:sldId id="270" r:id="rId3"/>
    <p:sldId id="256" r:id="rId4"/>
    <p:sldId id="259" r:id="rId5"/>
    <p:sldId id="260" r:id="rId6"/>
    <p:sldId id="261" r:id="rId7"/>
    <p:sldId id="262" r:id="rId8"/>
    <p:sldId id="258" r:id="rId9"/>
    <p:sldId id="263" r:id="rId10"/>
    <p:sldId id="264" r:id="rId11"/>
    <p:sldId id="265" r:id="rId12"/>
    <p:sldId id="266" r:id="rId13"/>
    <p:sldId id="267" r:id="rId14"/>
    <p:sldId id="268" r:id="rId15"/>
    <p:sldId id="269"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aPVzlAicFTYFPaKbwmePA==" hashData="VqRGad17re1lxsbrE526OlkYGiNYr5qgvQ1CKW5SSFSdhMCwo7a9eMVhFzanf7nT4Lf/N5I/QHzdrUrs1+0aC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43" d="100"/>
          <a:sy n="43" d="100"/>
        </p:scale>
        <p:origin x="108" y="7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06/10/2021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591728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32598341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17709552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9636478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868694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15295426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40253532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39620022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39280036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8279826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32086504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33146412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38487773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993347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06/10/2021</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06/10/2021</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06/10/2021</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06/10/2021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1081790" y="658999"/>
            <a:ext cx="10028420" cy="5509200"/>
          </a:xfrm>
          <a:prstGeom prst="rect">
            <a:avLst/>
          </a:prstGeom>
        </p:spPr>
        <p:txBody>
          <a:bodyPr wrap="square">
            <a:spAutoFit/>
          </a:bodyPr>
          <a:lstStyle/>
          <a:p>
            <a:r>
              <a:rPr lang="fr-FR" sz="8800" b="1" dirty="0"/>
              <a:t>Les époustouflantes photos de tempêtes prises par un pilote </a:t>
            </a:r>
            <a:r>
              <a:rPr lang="fr-FR" sz="8800" b="1" dirty="0" smtClean="0"/>
              <a:t>d’avion par Lande</a:t>
            </a:r>
            <a:endParaRPr lang="fr-FR" sz="88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000" advTm="7000">
        <p:circle/>
        <p:sndAc>
          <p:stSnd loop="1">
            <p:snd r:embed="rId3" name="Voiture electrique_001.wav"/>
          </p:stSnd>
        </p:sndAc>
      </p:transition>
    </mc:Choice>
    <mc:Fallback xmlns="">
      <p:transition spd="slow" advTm="7000">
        <p:circle/>
        <p:sndAc>
          <p:stSnd loop="1">
            <p:snd r:embed="rId5" name="Voiture electriqu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248200" y="357040"/>
            <a:ext cx="5636447" cy="6453732"/>
          </a:xfrm>
          <a:prstGeom prst="rect">
            <a:avLst/>
          </a:prstGeom>
          <a:effectLst>
            <a:softEdge rad="63500"/>
          </a:effectLst>
        </p:spPr>
      </p:pic>
    </p:spTree>
    <p:extLst>
      <p:ext uri="{BB962C8B-B14F-4D97-AF65-F5344CB8AC3E}">
        <p14:creationId xmlns:p14="http://schemas.microsoft.com/office/powerpoint/2010/main" val="3116465310"/>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2" name="Rectangle 1"/>
          <p:cNvSpPr/>
          <p:nvPr/>
        </p:nvSpPr>
        <p:spPr>
          <a:xfrm>
            <a:off x="1080052" y="693984"/>
            <a:ext cx="10031896" cy="5509200"/>
          </a:xfrm>
          <a:prstGeom prst="rect">
            <a:avLst/>
          </a:prstGeom>
        </p:spPr>
        <p:txBody>
          <a:bodyPr wrap="square">
            <a:spAutoFit/>
          </a:bodyPr>
          <a:lstStyle/>
          <a:p>
            <a:r>
              <a:rPr lang="fr-FR" sz="4400" b="1" dirty="0"/>
              <a:t>Il est surnommé « le pilote de la tempête ». L’Équatorien Santiago </a:t>
            </a:r>
            <a:r>
              <a:rPr lang="fr-FR" sz="4400" b="1" dirty="0" err="1"/>
              <a:t>Borja</a:t>
            </a:r>
            <a:r>
              <a:rPr lang="fr-FR" sz="4400" b="1" dirty="0"/>
              <a:t>, pilote de ligne, partage sur son site ses photographies prises depuis le cockpit des avions. Entre éclairs spectaculaires et mers de nuages déchaînées, il capture en plein ciel des paysages somptueux, inconnus des Terriens</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2" name="Rectangle 1"/>
          <p:cNvSpPr/>
          <p:nvPr/>
        </p:nvSpPr>
        <p:spPr>
          <a:xfrm>
            <a:off x="1045419" y="1338795"/>
            <a:ext cx="9899374" cy="3970318"/>
          </a:xfrm>
          <a:prstGeom prst="rect">
            <a:avLst/>
          </a:prstGeom>
        </p:spPr>
        <p:txBody>
          <a:bodyPr wrap="square">
            <a:spAutoFit/>
          </a:bodyPr>
          <a:lstStyle/>
          <a:p>
            <a:r>
              <a:rPr lang="fr-FR" sz="2800" b="1" dirty="0"/>
              <a:t>Depuis son cockpit panoramique, le pilote de ligne équatorien Santiago </a:t>
            </a:r>
            <a:r>
              <a:rPr lang="fr-FR" sz="2800" b="1" dirty="0" err="1"/>
              <a:t>Borja</a:t>
            </a:r>
            <a:r>
              <a:rPr lang="fr-FR" sz="2800" b="1" dirty="0"/>
              <a:t> en a vu, des phénomènes célestes. Passionné de photographie, il s’est pris de passion pour les tempêtes vues du ciel.</a:t>
            </a:r>
          </a:p>
          <a:p>
            <a:endParaRPr lang="fr-FR" sz="2800" b="1" dirty="0"/>
          </a:p>
          <a:p>
            <a:r>
              <a:rPr lang="fr-FR" sz="2800" b="1" dirty="0"/>
              <a:t>« Je me suis rendu compte que nous avions de si belles vues depuis l’avion, que ce serait une très bonne occasion de capturer ces paysages, puis de les partager avec mes amis, ma famille et finalement avec tout le monde »</a:t>
            </a:r>
          </a:p>
        </p:txBody>
      </p:sp>
    </p:spTree>
    <p:extLst>
      <p:ext uri="{BB962C8B-B14F-4D97-AF65-F5344CB8AC3E}">
        <p14:creationId xmlns:p14="http://schemas.microsoft.com/office/powerpoint/2010/main" val="1727401778"/>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2" name="Rectangle 1"/>
          <p:cNvSpPr/>
          <p:nvPr/>
        </p:nvSpPr>
        <p:spPr>
          <a:xfrm>
            <a:off x="1371600" y="997553"/>
            <a:ext cx="9223513" cy="4832092"/>
          </a:xfrm>
          <a:prstGeom prst="rect">
            <a:avLst/>
          </a:prstGeom>
        </p:spPr>
        <p:txBody>
          <a:bodyPr wrap="square">
            <a:spAutoFit/>
          </a:bodyPr>
          <a:lstStyle/>
          <a:p>
            <a:r>
              <a:rPr lang="fr-FR" sz="2800" b="1" dirty="0"/>
              <a:t>Le siège de l’observateur</a:t>
            </a:r>
          </a:p>
          <a:p>
            <a:endParaRPr lang="fr-FR" sz="2800" b="1" dirty="0"/>
          </a:p>
          <a:p>
            <a:r>
              <a:rPr lang="fr-FR" sz="2800" b="1" dirty="0"/>
              <a:t>Santiago </a:t>
            </a:r>
            <a:r>
              <a:rPr lang="fr-FR" sz="2800" b="1" dirty="0" err="1"/>
              <a:t>Borja</a:t>
            </a:r>
            <a:r>
              <a:rPr lang="fr-FR" sz="2800" b="1" dirty="0"/>
              <a:t> photographie lorsqu’il n’est pas aux commandes : « Sur nos vols long-courriers, nous sommes généralement trois ou quatre pilotes et nous pilotons à tour de rôle », explique-t-il à CNN </a:t>
            </a:r>
            <a:r>
              <a:rPr lang="fr-FR" sz="2800" b="1" dirty="0" err="1"/>
              <a:t>Travel</a:t>
            </a:r>
            <a:r>
              <a:rPr lang="fr-FR" sz="2800" b="1" dirty="0"/>
              <a:t>.</a:t>
            </a:r>
          </a:p>
          <a:p>
            <a:endParaRPr lang="fr-FR" sz="2800" b="1" dirty="0"/>
          </a:p>
          <a:p>
            <a:r>
              <a:rPr lang="fr-FR" sz="2800" b="1" dirty="0"/>
              <a:t>Pendant sa pause, il se place alors sur le siège de l’observateur dans le cockpit de son Boeing 767 et guette la voûte céleste. Et ça donne des images magnifiques qu’il partage sur son blog. </a:t>
            </a:r>
          </a:p>
        </p:txBody>
      </p:sp>
    </p:spTree>
    <p:extLst>
      <p:ext uri="{BB962C8B-B14F-4D97-AF65-F5344CB8AC3E}">
        <p14:creationId xmlns:p14="http://schemas.microsoft.com/office/powerpoint/2010/main" val="224312415"/>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4" end="4"/>
                                            </p:txEl>
                                          </p:spTgt>
                                        </p:tgtEl>
                                        <p:attrNameLst>
                                          <p:attrName>ppt_w</p:attrName>
                                        </p:attrNameLst>
                                      </p:cBhvr>
                                    </p:anim>
                                    <p:anim by="(#ppt_w*0.50)" calcmode="lin" valueType="num">
                                      <p:cBhvr>
                                        <p:cTn id="32" dur="500" decel="50000" autoRev="1" fill="hold">
                                          <p:stCondLst>
                                            <p:cond delay="0"/>
                                          </p:stCondLst>
                                        </p:cTn>
                                        <p:tgtEl>
                                          <p:spTgt spid="2">
                                            <p:txEl>
                                              <p:pRg st="4" end="4"/>
                                            </p:txEl>
                                          </p:spTgt>
                                        </p:tgtEl>
                                        <p:attrNameLst>
                                          <p:attrName>ppt_x</p:attrName>
                                        </p:attrNameLst>
                                      </p:cBhvr>
                                    </p:anim>
                                    <p:anim from="(-#ppt_h/2)" to="(#ppt_y)" calcmode="lin" valueType="num">
                                      <p:cBhvr>
                                        <p:cTn id="33" dur="1000" fill="hold">
                                          <p:stCondLst>
                                            <p:cond delay="0"/>
                                          </p:stCondLst>
                                        </p:cTn>
                                        <p:tgtEl>
                                          <p:spTgt spid="2">
                                            <p:txEl>
                                              <p:pRg st="4" end="4"/>
                                            </p:txEl>
                                          </p:spTgt>
                                        </p:tgtEl>
                                        <p:attrNameLst>
                                          <p:attrName>ppt_y</p:attrName>
                                        </p:attrNameLst>
                                      </p:cBhvr>
                                    </p:anim>
                                    <p:animRot by="21600000">
                                      <p:cBhvr>
                                        <p:cTn id="34"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a:blip r:embed="rId3"/>
          <a:stretch>
            <a:fillRect/>
          </a:stretch>
        </p:blipFill>
        <p:spPr>
          <a:xfrm>
            <a:off x="1553071" y="453247"/>
            <a:ext cx="9000004" cy="6008826"/>
          </a:xfrm>
          <a:prstGeom prst="rect">
            <a:avLst/>
          </a:prstGeom>
          <a:effectLst>
            <a:softEdge rad="127000"/>
          </a:effectLst>
        </p:spPr>
      </p:pic>
      <p:sp>
        <p:nvSpPr>
          <p:cNvPr id="3" name="Rectangle 2"/>
          <p:cNvSpPr/>
          <p:nvPr/>
        </p:nvSpPr>
        <p:spPr>
          <a:xfrm>
            <a:off x="1678443" y="541816"/>
            <a:ext cx="8835113" cy="2246769"/>
          </a:xfrm>
          <a:prstGeom prst="rect">
            <a:avLst/>
          </a:prstGeom>
        </p:spPr>
        <p:txBody>
          <a:bodyPr wrap="square">
            <a:spAutoFit/>
          </a:bodyPr>
          <a:lstStyle/>
          <a:p>
            <a:r>
              <a:rPr lang="fr-FR" sz="2800" b="1" dirty="0"/>
              <a:t>Surnommé « le pilote de la tempête », Santiago </a:t>
            </a:r>
            <a:r>
              <a:rPr lang="fr-FR" sz="2800" b="1" dirty="0" err="1"/>
              <a:t>Borja</a:t>
            </a:r>
            <a:r>
              <a:rPr lang="fr-FR" sz="2800" b="1" dirty="0"/>
              <a:t> a reçu plusieurs prix pour ses images, dont la troisième place dans la catégorie paysage du concours Nature </a:t>
            </a:r>
            <a:r>
              <a:rPr lang="fr-FR" sz="2800" b="1" dirty="0" err="1"/>
              <a:t>Photographer</a:t>
            </a:r>
            <a:r>
              <a:rPr lang="fr-FR" sz="2800" b="1" dirty="0"/>
              <a:t> of the </a:t>
            </a:r>
            <a:r>
              <a:rPr lang="fr-FR" sz="2800" b="1" dirty="0" err="1"/>
              <a:t>Year</a:t>
            </a:r>
            <a:r>
              <a:rPr lang="fr-FR" sz="2800" b="1" dirty="0"/>
              <a:t> organisé par le National Geographic en 2016.</a:t>
            </a:r>
          </a:p>
        </p:txBody>
      </p:sp>
    </p:spTree>
    <p:extLst>
      <p:ext uri="{BB962C8B-B14F-4D97-AF65-F5344CB8AC3E}">
        <p14:creationId xmlns:p14="http://schemas.microsoft.com/office/powerpoint/2010/main" val="648350269"/>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2" name="Rectangle 1"/>
          <p:cNvSpPr/>
          <p:nvPr/>
        </p:nvSpPr>
        <p:spPr>
          <a:xfrm>
            <a:off x="1538988" y="997553"/>
            <a:ext cx="9114020" cy="4832092"/>
          </a:xfrm>
          <a:prstGeom prst="rect">
            <a:avLst/>
          </a:prstGeom>
        </p:spPr>
        <p:txBody>
          <a:bodyPr wrap="square">
            <a:spAutoFit/>
          </a:bodyPr>
          <a:lstStyle/>
          <a:p>
            <a:r>
              <a:rPr lang="fr-FR" sz="2800" b="1" dirty="0"/>
              <a:t>Certaines ont même attiré l’attention des scientifiques : « Quelques météorologues m’ont posé des questions sur une image de tempête dans le Pacifique, parce qu’elle présente des caractéristiques très intéressantes », confie-t-il. Ou encore la Nasa qui a récupéré ses images « pour des présentations sur des tempêtes particulières. »</a:t>
            </a:r>
          </a:p>
          <a:p>
            <a:endParaRPr lang="fr-FR" sz="2800" b="1" dirty="0"/>
          </a:p>
          <a:p>
            <a:r>
              <a:rPr lang="fr-FR" sz="2800" b="1" dirty="0"/>
              <a:t>L’université de </a:t>
            </a:r>
            <a:r>
              <a:rPr lang="fr-FR" sz="2800" b="1" dirty="0" err="1"/>
              <a:t>Colombia</a:t>
            </a:r>
            <a:r>
              <a:rPr lang="fr-FR" sz="2800" b="1" dirty="0"/>
              <a:t> (États-Unis) l’a aussi contacté pour utiliser ses images comme outil de comparaison avec l’analyse des images satellites. « Elles leur permettent de voir à quel point leurs prévisions sont exactes »,</a:t>
            </a:r>
          </a:p>
        </p:txBody>
      </p:sp>
    </p:spTree>
    <p:extLst>
      <p:ext uri="{BB962C8B-B14F-4D97-AF65-F5344CB8AC3E}">
        <p14:creationId xmlns:p14="http://schemas.microsoft.com/office/powerpoint/2010/main" val="1768765773"/>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a:blip r:embed="rId3"/>
          <a:stretch>
            <a:fillRect/>
          </a:stretch>
        </p:blipFill>
        <p:spPr>
          <a:xfrm>
            <a:off x="1299147" y="365125"/>
            <a:ext cx="9593705" cy="6405208"/>
          </a:xfrm>
          <a:prstGeom prst="rect">
            <a:avLst/>
          </a:prstGeom>
          <a:effectLst>
            <a:softEdge rad="127000"/>
          </a:effectLst>
        </p:spPr>
      </p:pic>
    </p:spTree>
    <p:extLst>
      <p:ext uri="{BB962C8B-B14F-4D97-AF65-F5344CB8AC3E}">
        <p14:creationId xmlns:p14="http://schemas.microsoft.com/office/powerpoint/2010/main" val="3772402498"/>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2" name="Rectangle 1"/>
          <p:cNvSpPr/>
          <p:nvPr/>
        </p:nvSpPr>
        <p:spPr>
          <a:xfrm>
            <a:off x="1045419" y="782109"/>
            <a:ext cx="10028419" cy="5262979"/>
          </a:xfrm>
          <a:prstGeom prst="rect">
            <a:avLst/>
          </a:prstGeom>
        </p:spPr>
        <p:txBody>
          <a:bodyPr wrap="square">
            <a:spAutoFit/>
          </a:bodyPr>
          <a:lstStyle/>
          <a:p>
            <a:r>
              <a:rPr lang="fr-FR" sz="2800" b="1" dirty="0"/>
              <a:t>Sans turbulences</a:t>
            </a:r>
          </a:p>
          <a:p>
            <a:endParaRPr lang="fr-FR" sz="2800" b="1" dirty="0"/>
          </a:p>
          <a:p>
            <a:r>
              <a:rPr lang="fr-FR" sz="2800" b="1" dirty="0"/>
              <a:t>Mais pour photographier les tempêtes, Santiago </a:t>
            </a:r>
            <a:r>
              <a:rPr lang="fr-FR" sz="2800" b="1" dirty="0" err="1"/>
              <a:t>Borja</a:t>
            </a:r>
            <a:r>
              <a:rPr lang="fr-FR" sz="2800" b="1" dirty="0"/>
              <a:t> doit en être suffisamment éloigné : « Si vous pouvez voir la tempête, c’est que vous en êtes loin et que vous volez dans un air clair. Toutes mes images sont prises dans un environnement très calme. Sans turbulences. »</a:t>
            </a:r>
          </a:p>
          <a:p>
            <a:endParaRPr lang="fr-FR" sz="2800" b="1" dirty="0"/>
          </a:p>
          <a:p>
            <a:r>
              <a:rPr lang="fr-FR" sz="2800" b="1" dirty="0"/>
              <a:t>Une atmosphère que le pilote chérit : « C’est un moment très calme, très paisible, et c’est génial parce que vous pouvez profiter du spectacle. Même si je n’ai pas mon appareil photo à bord, j’aime juste regarder les étoiles. »</a:t>
            </a:r>
          </a:p>
        </p:txBody>
      </p:sp>
    </p:spTree>
    <p:extLst>
      <p:ext uri="{BB962C8B-B14F-4D97-AF65-F5344CB8AC3E}">
        <p14:creationId xmlns:p14="http://schemas.microsoft.com/office/powerpoint/2010/main" val="1056396270"/>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4" end="4"/>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4" end="4"/>
                                            </p:txEl>
                                          </p:spTgt>
                                        </p:tgtEl>
                                        <p:attrNameLst>
                                          <p:attrName>ppt_w</p:attrName>
                                        </p:attrNameLst>
                                      </p:cBhvr>
                                    </p:anim>
                                    <p:anim by="(#ppt_w*0.50)" calcmode="lin" valueType="num">
                                      <p:cBhvr>
                                        <p:cTn id="24" dur="500" decel="50000" autoRev="1" fill="hold">
                                          <p:stCondLst>
                                            <p:cond delay="0"/>
                                          </p:stCondLst>
                                        </p:cTn>
                                        <p:tgtEl>
                                          <p:spTgt spid="2">
                                            <p:txEl>
                                              <p:pRg st="4" end="4"/>
                                            </p:txEl>
                                          </p:spTgt>
                                        </p:tgtEl>
                                        <p:attrNameLst>
                                          <p:attrName>ppt_x</p:attrName>
                                        </p:attrNameLst>
                                      </p:cBhvr>
                                    </p:anim>
                                    <p:anim from="(-#ppt_h/2)" to="(#ppt_y)" calcmode="lin" valueType="num">
                                      <p:cBhvr>
                                        <p:cTn id="25" dur="1000" fill="hold">
                                          <p:stCondLst>
                                            <p:cond delay="0"/>
                                          </p:stCondLst>
                                        </p:cTn>
                                        <p:tgtEl>
                                          <p:spTgt spid="2">
                                            <p:txEl>
                                              <p:pRg st="4" end="4"/>
                                            </p:txEl>
                                          </p:spTgt>
                                        </p:tgtEl>
                                        <p:attrNameLst>
                                          <p:attrName>ppt_y</p:attrName>
                                        </p:attrNameLst>
                                      </p:cBhvr>
                                    </p:anim>
                                    <p:animRot by="21600000">
                                      <p:cBhvr>
                                        <p:cTn id="26"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a:blip r:embed="rId3"/>
          <a:stretch>
            <a:fillRect/>
          </a:stretch>
        </p:blipFill>
        <p:spPr>
          <a:xfrm>
            <a:off x="1648918" y="413214"/>
            <a:ext cx="8964118" cy="5984867"/>
          </a:xfrm>
          <a:prstGeom prst="rect">
            <a:avLst/>
          </a:prstGeom>
          <a:effectLst>
            <a:softEdge rad="127000"/>
          </a:effectLst>
        </p:spPr>
      </p:pic>
    </p:spTree>
    <p:extLst>
      <p:ext uri="{BB962C8B-B14F-4D97-AF65-F5344CB8AC3E}">
        <p14:creationId xmlns:p14="http://schemas.microsoft.com/office/powerpoint/2010/main" val="3732864828"/>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stretch>
            <a:fillRect/>
          </a:stretch>
        </p:blipFill>
        <p:spPr>
          <a:xfrm>
            <a:off x="1606443" y="467197"/>
            <a:ext cx="8979109" cy="5994876"/>
          </a:xfrm>
          <a:prstGeom prst="rect">
            <a:avLst/>
          </a:prstGeom>
          <a:effectLst>
            <a:softEdge rad="127000"/>
          </a:effectLst>
        </p:spPr>
      </p:pic>
    </p:spTree>
    <p:extLst>
      <p:ext uri="{BB962C8B-B14F-4D97-AF65-F5344CB8AC3E}">
        <p14:creationId xmlns:p14="http://schemas.microsoft.com/office/powerpoint/2010/main" val="672114809"/>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a:blip r:embed="rId3"/>
          <a:stretch>
            <a:fillRect/>
          </a:stretch>
        </p:blipFill>
        <p:spPr>
          <a:xfrm>
            <a:off x="1512755" y="388596"/>
            <a:ext cx="9166485" cy="6119977"/>
          </a:xfrm>
          <a:prstGeom prst="rect">
            <a:avLst/>
          </a:prstGeom>
          <a:effectLst>
            <a:softEdge rad="127000"/>
          </a:effectLst>
        </p:spPr>
      </p:pic>
    </p:spTree>
    <p:extLst>
      <p:ext uri="{BB962C8B-B14F-4D97-AF65-F5344CB8AC3E}">
        <p14:creationId xmlns:p14="http://schemas.microsoft.com/office/powerpoint/2010/main" val="822432144"/>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2" name="Image 1"/>
          <p:cNvPicPr>
            <a:picLocks noChangeAspect="1"/>
          </p:cNvPicPr>
          <p:nvPr/>
        </p:nvPicPr>
        <p:blipFill>
          <a:blip r:embed="rId3"/>
          <a:stretch>
            <a:fillRect/>
          </a:stretch>
        </p:blipFill>
        <p:spPr>
          <a:xfrm>
            <a:off x="1576465" y="427165"/>
            <a:ext cx="9039069" cy="6034908"/>
          </a:xfrm>
          <a:prstGeom prst="rect">
            <a:avLst/>
          </a:prstGeom>
          <a:effectLst>
            <a:softEdge rad="127000"/>
          </a:effectLst>
        </p:spPr>
      </p:pic>
    </p:spTree>
    <p:extLst>
      <p:ext uri="{BB962C8B-B14F-4D97-AF65-F5344CB8AC3E}">
        <p14:creationId xmlns:p14="http://schemas.microsoft.com/office/powerpoint/2010/main" val="3479348622"/>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a:stretch>
            <a:fillRect/>
          </a:stretch>
        </p:blipFill>
        <p:spPr>
          <a:xfrm>
            <a:off x="1573967" y="423222"/>
            <a:ext cx="9024079" cy="6024900"/>
          </a:xfrm>
          <a:prstGeom prst="rect">
            <a:avLst/>
          </a:prstGeom>
          <a:effectLst>
            <a:softEdge rad="127000"/>
          </a:effectLst>
        </p:spPr>
      </p:pic>
    </p:spTree>
    <p:extLst>
      <p:ext uri="{BB962C8B-B14F-4D97-AF65-F5344CB8AC3E}">
        <p14:creationId xmlns:p14="http://schemas.microsoft.com/office/powerpoint/2010/main" val="332622927"/>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a:blip r:embed="rId3"/>
          <a:stretch>
            <a:fillRect/>
          </a:stretch>
        </p:blipFill>
        <p:spPr>
          <a:xfrm>
            <a:off x="1501513" y="327085"/>
            <a:ext cx="9188970" cy="6134988"/>
          </a:xfrm>
          <a:prstGeom prst="rect">
            <a:avLst/>
          </a:prstGeom>
          <a:effectLst>
            <a:softEdge rad="127000"/>
          </a:effectLst>
        </p:spPr>
      </p:pic>
    </p:spTree>
    <p:extLst>
      <p:ext uri="{BB962C8B-B14F-4D97-AF65-F5344CB8AC3E}">
        <p14:creationId xmlns:p14="http://schemas.microsoft.com/office/powerpoint/2010/main" val="3623000139"/>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06/10/2021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1045419" y="64712"/>
            <a:ext cx="10028420" cy="6863417"/>
          </a:xfrm>
          <a:prstGeom prst="rect">
            <a:avLst/>
          </a:prstGeom>
        </p:spPr>
        <p:txBody>
          <a:bodyPr wrap="square">
            <a:spAutoFit/>
          </a:bodyPr>
          <a:lstStyle/>
          <a:p>
            <a:r>
              <a:rPr lang="fr-FR" sz="8800" b="1" dirty="0" smtClean="0"/>
              <a:t>             C’était</a:t>
            </a:r>
          </a:p>
          <a:p>
            <a:r>
              <a:rPr lang="fr-FR" sz="8800" b="1" dirty="0" smtClean="0"/>
              <a:t>Les </a:t>
            </a:r>
            <a:r>
              <a:rPr lang="fr-FR" sz="8800" b="1" dirty="0"/>
              <a:t>époustouflantes photos de tempêtes prises par un pilote </a:t>
            </a:r>
            <a:r>
              <a:rPr lang="fr-FR" sz="8800" b="1" dirty="0" smtClean="0"/>
              <a:t>d’avion par Lande</a:t>
            </a:r>
            <a:endParaRPr lang="fr-FR" sz="8800" b="1" dirty="0"/>
          </a:p>
        </p:txBody>
      </p:sp>
    </p:spTree>
    <p:extLst>
      <p:ext uri="{BB962C8B-B14F-4D97-AF65-F5344CB8AC3E}">
        <p14:creationId xmlns:p14="http://schemas.microsoft.com/office/powerpoint/2010/main" val="38325833"/>
      </p:ext>
    </p:extLst>
  </p:cSld>
  <p:clrMapOvr>
    <a:masterClrMapping/>
  </p:clrMapOvr>
  <mc:AlternateContent xmlns:mc="http://schemas.openxmlformats.org/markup-compatibility/2006" xmlns:p14="http://schemas.microsoft.com/office/powerpoint/2010/main">
    <mc:Choice Requires="p14">
      <p:transition spd="slow" p14:dur="60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38</TotalTime>
  <Words>739</Words>
  <Application>Microsoft Office PowerPoint</Application>
  <PresentationFormat>Grand écran</PresentationFormat>
  <Paragraphs>101</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2019-01-01T15:07:43Z</dcterms:created>
  <dcterms:modified xsi:type="dcterms:W3CDTF">2021-10-06T17:33:26Z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