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r+hrEyYf4HACqpFbHkaAQ==" hashData="cP78HZPu/ayq2Sag6QL8GbIQv8BVahL9GE2F8IX2rVrSsB15DVKDTf+gUyky7dsNVMNcOCSLcwyFm1ZND0HaV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43" d="100"/>
          <a:sy n="43" d="100"/>
        </p:scale>
        <p:origin x="108" y="7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06/10/2021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9598791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19139966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4779774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566574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31077296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789484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21581470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8434167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9141940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20525650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35660349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250" advTm="7000">
        <p:circle/>
      </p:transition>
    </mc:Choice>
    <mc:Fallback xmlns="">
      <p:transition spd="slow" advTm="7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250" advTm="7000">
        <p:circle/>
      </p:transition>
    </mc:Choice>
    <mc:Fallback xmlns="">
      <p:transition spd="slow" advTm="7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250" advTm="7000">
        <p:circle/>
      </p:transition>
    </mc:Choice>
    <mc:Fallback xmlns="">
      <p:transition spd="slow" advTm="7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250" advTm="7000">
        <p:circle/>
      </p:transition>
    </mc:Choice>
    <mc:Fallback xmlns="">
      <p:transition spd="slow" advTm="7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06/10/2021</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250" advTm="7000">
        <p:circle/>
      </p:transition>
    </mc:Choice>
    <mc:Fallback xmlns="">
      <p:transition spd="slow" advTm="7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06/10/2021</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250" advTm="7000">
        <p:circle/>
      </p:transition>
    </mc:Choice>
    <mc:Fallback xmlns="">
      <p:transition spd="slow" advTm="7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06/10/2021</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250" advTm="7000">
        <p:circle/>
      </p:transition>
    </mc:Choice>
    <mc:Fallback xmlns="">
      <p:transition spd="slow" advTm="7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250" advTm="7000">
        <p:circle/>
      </p:transition>
    </mc:Choice>
    <mc:Fallback xmlns="">
      <p:transition spd="slow" advTm="7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250" advTm="7000">
        <p:circle/>
      </p:transition>
    </mc:Choice>
    <mc:Fallback xmlns="">
      <p:transition spd="slow" advTm="7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250" advTm="7000">
        <p:circle/>
      </p:transition>
    </mc:Choice>
    <mc:Fallback xmlns="">
      <p:transition spd="slow" advTm="7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250" advTm="7000">
        <p:circle/>
      </p:transition>
    </mc:Choice>
    <mc:Fallback xmlns="">
      <p:transition spd="slow" advTm="7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06/10/2021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250" advTm="7000">
        <p:circle/>
      </p:transition>
    </mc:Choice>
    <mc:Fallback xmlns="">
      <p:transition spd="slow" advTm="7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781083" y="1151441"/>
            <a:ext cx="10629833" cy="4524315"/>
          </a:xfrm>
          <a:prstGeom prst="rect">
            <a:avLst/>
          </a:prstGeom>
        </p:spPr>
        <p:txBody>
          <a:bodyPr wrap="none">
            <a:spAutoFit/>
          </a:bodyPr>
          <a:lstStyle/>
          <a:p>
            <a:r>
              <a:rPr lang="fr-FR" sz="7200" b="1" dirty="0"/>
              <a:t>Lamborghini </a:t>
            </a:r>
            <a:r>
              <a:rPr lang="fr-FR" sz="7200" b="1" dirty="0" err="1"/>
              <a:t>Huracan</a:t>
            </a:r>
            <a:r>
              <a:rPr lang="fr-FR" sz="7200" b="1" dirty="0"/>
              <a:t> EVO </a:t>
            </a:r>
            <a:r>
              <a:rPr lang="fr-FR" sz="7200" b="1" dirty="0" smtClean="0"/>
              <a:t>:</a:t>
            </a:r>
          </a:p>
          <a:p>
            <a:r>
              <a:rPr lang="fr-FR" sz="7200" b="1" dirty="0" smtClean="0"/>
              <a:t> </a:t>
            </a:r>
            <a:r>
              <a:rPr lang="fr-FR" sz="7200" b="1" dirty="0"/>
              <a:t>elle passe aux 4 </a:t>
            </a:r>
            <a:r>
              <a:rPr lang="fr-FR" sz="7200" b="1" dirty="0" smtClean="0"/>
              <a:t>roues</a:t>
            </a:r>
          </a:p>
          <a:p>
            <a:r>
              <a:rPr lang="fr-FR" sz="7200" b="1" dirty="0" smtClean="0"/>
              <a:t>                directrices </a:t>
            </a:r>
          </a:p>
          <a:p>
            <a:r>
              <a:rPr lang="fr-FR" sz="7200" b="1" dirty="0"/>
              <a:t> </a:t>
            </a:r>
            <a:r>
              <a:rPr lang="fr-FR" sz="7200" b="1" dirty="0" smtClean="0"/>
              <a:t>                par Lande</a:t>
            </a:r>
            <a:endParaRPr lang="fr-FR" sz="72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250" advTm="7000">
        <p:circle/>
        <p:sndAc>
          <p:stSnd loop="1">
            <p:snd r:embed="rId3" name="1balade au hameau de la reine à VersaillesN°1  lande_001.wav"/>
          </p:stSnd>
        </p:sndAc>
      </p:transition>
    </mc:Choice>
    <mc:Fallback xmlns="">
      <p:transition spd="slow" advTm="7000">
        <p:circle/>
        <p:sndAc>
          <p:stSnd loop="1">
            <p:snd r:embed="rId5" name="1balade au hameau de la reine à VersaillesN°1  land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3">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3">
                                            <p:txEl>
                                              <p:pRg st="3" end="3"/>
                                            </p:txEl>
                                          </p:spTgt>
                                        </p:tgtEl>
                                        <p:attrNameLst>
                                          <p:attrName>ppt_w</p:attrName>
                                        </p:attrNameLst>
                                      </p:cBhvr>
                                    </p:anim>
                                    <p:anim by="(#ppt_w*0.50)" calcmode="lin" valueType="num">
                                      <p:cBhvr>
                                        <p:cTn id="65" dur="500" decel="50000" autoRev="1" fill="hold">
                                          <p:stCondLst>
                                            <p:cond delay="0"/>
                                          </p:stCondLst>
                                        </p:cTn>
                                        <p:tgtEl>
                                          <p:spTgt spid="3">
                                            <p:txEl>
                                              <p:pRg st="3" end="3"/>
                                            </p:txEl>
                                          </p:spTgt>
                                        </p:tgtEl>
                                        <p:attrNameLst>
                                          <p:attrName>ppt_x</p:attrName>
                                        </p:attrNameLst>
                                      </p:cBhvr>
                                    </p:anim>
                                    <p:anim from="(-#ppt_h/2)" to="(#ppt_y)" calcmode="lin" valueType="num">
                                      <p:cBhvr>
                                        <p:cTn id="66" dur="1000" fill="hold">
                                          <p:stCondLst>
                                            <p:cond delay="0"/>
                                          </p:stCondLst>
                                        </p:cTn>
                                        <p:tgtEl>
                                          <p:spTgt spid="3">
                                            <p:txEl>
                                              <p:pRg st="3" end="3"/>
                                            </p:txEl>
                                          </p:spTgt>
                                        </p:tgtEl>
                                        <p:attrNameLst>
                                          <p:attrName>ppt_y</p:attrName>
                                        </p:attrNameLst>
                                      </p:cBhvr>
                                    </p:anim>
                                    <p:animRot by="21600000">
                                      <p:cBhvr>
                                        <p:cTn id="67"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1762833" y="1828549"/>
            <a:ext cx="8666329" cy="3170099"/>
          </a:xfrm>
          <a:prstGeom prst="rect">
            <a:avLst/>
          </a:prstGeom>
        </p:spPr>
        <p:txBody>
          <a:bodyPr wrap="square">
            <a:spAutoFit/>
          </a:bodyPr>
          <a:lstStyle/>
          <a:p>
            <a:r>
              <a:rPr lang="fr-FR" sz="4000" b="1" dirty="0"/>
              <a:t> Prometteuse, la nouvelle </a:t>
            </a:r>
            <a:r>
              <a:rPr lang="fr-FR" sz="4000" b="1" dirty="0" err="1"/>
              <a:t>Huracan</a:t>
            </a:r>
            <a:r>
              <a:rPr lang="fr-FR" sz="4000" b="1" dirty="0"/>
              <a:t> EVO combine le V10 de 640 </a:t>
            </a:r>
            <a:r>
              <a:rPr lang="fr-FR" sz="4000" b="1" dirty="0" err="1"/>
              <a:t>ch</a:t>
            </a:r>
            <a:r>
              <a:rPr lang="fr-FR" sz="4000" b="1" dirty="0"/>
              <a:t> de la récente Performante avec les 4 roues directrices de sa grande sœur l'</a:t>
            </a:r>
            <a:r>
              <a:rPr lang="fr-FR" sz="4000" b="1" dirty="0" err="1"/>
              <a:t>Aventador</a:t>
            </a:r>
            <a:r>
              <a:rPr lang="fr-FR" sz="4000" b="1" dirty="0"/>
              <a:t> S. Par Yves </a:t>
            </a:r>
            <a:r>
              <a:rPr lang="fr-FR" sz="4000" b="1" dirty="0" err="1"/>
              <a:t>Maroselli</a:t>
            </a:r>
            <a:endParaRPr lang="fr-FR" sz="4000" b="1" dirty="0"/>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4="http://schemas.microsoft.com/office/powerpoint/2010/main">
    <mc:Choice Requires="p14">
      <p:transition spd="slow" p14:dur="625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2" name="Image 1"/>
          <p:cNvPicPr>
            <a:picLocks noChangeAspect="1"/>
          </p:cNvPicPr>
          <p:nvPr/>
        </p:nvPicPr>
        <p:blipFill>
          <a:blip r:embed="rId3"/>
          <a:stretch>
            <a:fillRect/>
          </a:stretch>
        </p:blipFill>
        <p:spPr>
          <a:xfrm>
            <a:off x="18627" y="833581"/>
            <a:ext cx="12173373" cy="5182906"/>
          </a:xfrm>
          <a:prstGeom prst="rect">
            <a:avLst/>
          </a:prstGeom>
          <a:effectLst>
            <a:softEdge rad="127000"/>
          </a:effectLst>
        </p:spPr>
      </p:pic>
    </p:spTree>
    <p:extLst>
      <p:ext uri="{BB962C8B-B14F-4D97-AF65-F5344CB8AC3E}">
        <p14:creationId xmlns:p14="http://schemas.microsoft.com/office/powerpoint/2010/main" val="864834551"/>
      </p:ext>
    </p:extLst>
  </p:cSld>
  <p:clrMapOvr>
    <a:masterClrMapping/>
  </p:clrMapOvr>
  <mc:AlternateContent xmlns:mc="http://schemas.openxmlformats.org/markup-compatibility/2006" xmlns:p14="http://schemas.microsoft.com/office/powerpoint/2010/main">
    <mc:Choice Requires="p14">
      <p:transition spd="slow" p14:dur="625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2" name="Rectangle 1"/>
          <p:cNvSpPr/>
          <p:nvPr/>
        </p:nvSpPr>
        <p:spPr>
          <a:xfrm>
            <a:off x="1808919" y="1678869"/>
            <a:ext cx="8574157" cy="3539430"/>
          </a:xfrm>
          <a:prstGeom prst="rect">
            <a:avLst/>
          </a:prstGeom>
        </p:spPr>
        <p:txBody>
          <a:bodyPr wrap="square">
            <a:spAutoFit/>
          </a:bodyPr>
          <a:lstStyle/>
          <a:p>
            <a:r>
              <a:rPr lang="fr-FR" sz="2800" b="1" dirty="0"/>
              <a:t>2019 sera l'année du </a:t>
            </a:r>
            <a:r>
              <a:rPr lang="fr-FR" sz="2800" b="1" dirty="0" err="1"/>
              <a:t>restylage</a:t>
            </a:r>
            <a:r>
              <a:rPr lang="fr-FR" sz="2800" b="1" dirty="0"/>
              <a:t> pour la Lamborghini </a:t>
            </a:r>
            <a:r>
              <a:rPr lang="fr-FR" sz="2800" b="1" dirty="0" err="1"/>
              <a:t>Huracan</a:t>
            </a:r>
            <a:r>
              <a:rPr lang="fr-FR" sz="2800" b="1" dirty="0"/>
              <a:t>. Plus qu'une simple évolution esthétique, l'adoption de nouveaux boucliers, redessinés pour accroître les capacités de refroidissement et d'admission de la mécanique, mais aussi le rendement aérodynamique (rapport appui/traînée) global de la carrosserie révèlent des évolutions techniques plus profondes.</a:t>
            </a:r>
          </a:p>
        </p:txBody>
      </p:sp>
    </p:spTree>
    <p:extLst>
      <p:ext uri="{BB962C8B-B14F-4D97-AF65-F5344CB8AC3E}">
        <p14:creationId xmlns:p14="http://schemas.microsoft.com/office/powerpoint/2010/main" val="498989923"/>
      </p:ext>
    </p:extLst>
  </p:cSld>
  <p:clrMapOvr>
    <a:masterClrMapping/>
  </p:clrMapOvr>
  <mc:AlternateContent xmlns:mc="http://schemas.openxmlformats.org/markup-compatibility/2006" xmlns:p14="http://schemas.microsoft.com/office/powerpoint/2010/main">
    <mc:Choice Requires="p14">
      <p:transition spd="slow" p14:dur="625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2" name="Image 1"/>
          <p:cNvPicPr>
            <a:picLocks noChangeAspect="1"/>
          </p:cNvPicPr>
          <p:nvPr/>
        </p:nvPicPr>
        <p:blipFill rotWithShape="1">
          <a:blip r:embed="rId3"/>
          <a:srcRect l="-462" t="2695" r="116" b="3280"/>
          <a:stretch/>
        </p:blipFill>
        <p:spPr>
          <a:xfrm>
            <a:off x="265044" y="556591"/>
            <a:ext cx="11516140" cy="5751444"/>
          </a:xfrm>
          <a:prstGeom prst="rect">
            <a:avLst/>
          </a:prstGeom>
          <a:effectLst>
            <a:softEdge rad="127000"/>
          </a:effectLst>
        </p:spPr>
      </p:pic>
      <p:sp>
        <p:nvSpPr>
          <p:cNvPr id="3" name="Rectangle 2"/>
          <p:cNvSpPr/>
          <p:nvPr/>
        </p:nvSpPr>
        <p:spPr>
          <a:xfrm>
            <a:off x="3795594" y="6237891"/>
            <a:ext cx="4600811" cy="523220"/>
          </a:xfrm>
          <a:prstGeom prst="rect">
            <a:avLst/>
          </a:prstGeom>
        </p:spPr>
        <p:txBody>
          <a:bodyPr wrap="none">
            <a:spAutoFit/>
          </a:bodyPr>
          <a:lstStyle/>
          <a:p>
            <a:r>
              <a:rPr lang="fr-FR" sz="2800" b="1" dirty="0"/>
              <a:t>0 à 100 km/h en 2,9 secondes</a:t>
            </a:r>
          </a:p>
        </p:txBody>
      </p:sp>
    </p:spTree>
    <p:extLst>
      <p:ext uri="{BB962C8B-B14F-4D97-AF65-F5344CB8AC3E}">
        <p14:creationId xmlns:p14="http://schemas.microsoft.com/office/powerpoint/2010/main" val="2420828410"/>
      </p:ext>
    </p:extLst>
  </p:cSld>
  <p:clrMapOvr>
    <a:masterClrMapping/>
  </p:clrMapOvr>
  <mc:AlternateContent xmlns:mc="http://schemas.openxmlformats.org/markup-compatibility/2006" xmlns:p14="http://schemas.microsoft.com/office/powerpoint/2010/main">
    <mc:Choice Requires="p14">
      <p:transition spd="slow" p14:dur="625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2" name="Rectangle 1"/>
          <p:cNvSpPr/>
          <p:nvPr/>
        </p:nvSpPr>
        <p:spPr>
          <a:xfrm>
            <a:off x="463826" y="1032538"/>
            <a:ext cx="11463131" cy="4832092"/>
          </a:xfrm>
          <a:prstGeom prst="rect">
            <a:avLst/>
          </a:prstGeom>
        </p:spPr>
        <p:txBody>
          <a:bodyPr wrap="square">
            <a:spAutoFit/>
          </a:bodyPr>
          <a:lstStyle/>
          <a:p>
            <a:r>
              <a:rPr lang="fr-FR" sz="2800" b="1" dirty="0"/>
              <a:t>Lamborghini </a:t>
            </a:r>
            <a:r>
              <a:rPr lang="fr-FR" sz="2800" b="1" dirty="0" err="1"/>
              <a:t>Huracan</a:t>
            </a:r>
            <a:r>
              <a:rPr lang="fr-FR" sz="2800" b="1" dirty="0"/>
              <a:t> EVO</a:t>
            </a:r>
          </a:p>
          <a:p>
            <a:r>
              <a:rPr lang="fr-FR" sz="2800" b="1" dirty="0"/>
              <a:t>Sur le plan mécanique justement, cette EVO reprend l'évolution du V10 5,2 litres de la Performante développant 640 </a:t>
            </a:r>
            <a:r>
              <a:rPr lang="fr-FR" sz="2800" b="1" dirty="0" err="1"/>
              <a:t>ch</a:t>
            </a:r>
            <a:r>
              <a:rPr lang="fr-FR" sz="2800" b="1" dirty="0"/>
              <a:t>, soit 30 de plus que celui de l'</a:t>
            </a:r>
            <a:r>
              <a:rPr lang="fr-FR" sz="2800" b="1" dirty="0" err="1"/>
              <a:t>Huracan</a:t>
            </a:r>
            <a:r>
              <a:rPr lang="fr-FR" sz="2800" b="1" dirty="0"/>
              <a:t> LP 610 remplacée (et 20 de plus que celui de la version la plus puissante de sa cousine l'Audi R8, elle aussi récemment </a:t>
            </a:r>
            <a:r>
              <a:rPr lang="fr-FR" sz="2800" b="1" dirty="0" err="1"/>
              <a:t>restylée</a:t>
            </a:r>
            <a:r>
              <a:rPr lang="fr-FR" sz="2800" b="1" dirty="0"/>
              <a:t>). Cette cavalerie est toujours transmise aux 4 roues par l'intermédiaire d'une boîte double embrayage 7 rapports entraînant directement les roues arrière, le couple envoyé aux roues avant étant modulé via un embrayage multi-disques. De fait, malgré une masse légèrement supérieure, l'EVO revendique le même temps pour abattre le 0 à 100 km/h que la Performante : 2,9 secondes.</a:t>
            </a:r>
          </a:p>
        </p:txBody>
      </p:sp>
    </p:spTree>
    <p:extLst>
      <p:ext uri="{BB962C8B-B14F-4D97-AF65-F5344CB8AC3E}">
        <p14:creationId xmlns:p14="http://schemas.microsoft.com/office/powerpoint/2010/main" val="3992715515"/>
      </p:ext>
    </p:extLst>
  </p:cSld>
  <p:clrMapOvr>
    <a:masterClrMapping/>
  </p:clrMapOvr>
  <mc:AlternateContent xmlns:mc="http://schemas.openxmlformats.org/markup-compatibility/2006" xmlns:p14="http://schemas.microsoft.com/office/powerpoint/2010/main">
    <mc:Choice Requires="p14">
      <p:transition spd="slow" p14:dur="625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2" name="Image 1"/>
          <p:cNvPicPr>
            <a:picLocks noChangeAspect="1"/>
          </p:cNvPicPr>
          <p:nvPr/>
        </p:nvPicPr>
        <p:blipFill rotWithShape="1">
          <a:blip r:embed="rId3"/>
          <a:srcRect l="-647" t="2844" r="115" b="2957"/>
          <a:stretch/>
        </p:blipFill>
        <p:spPr>
          <a:xfrm>
            <a:off x="331305" y="530087"/>
            <a:ext cx="11516138" cy="5751443"/>
          </a:xfrm>
          <a:prstGeom prst="rect">
            <a:avLst/>
          </a:prstGeom>
          <a:effectLst>
            <a:softEdge rad="127000"/>
          </a:effectLst>
        </p:spPr>
      </p:pic>
    </p:spTree>
    <p:extLst>
      <p:ext uri="{BB962C8B-B14F-4D97-AF65-F5344CB8AC3E}">
        <p14:creationId xmlns:p14="http://schemas.microsoft.com/office/powerpoint/2010/main" val="80806079"/>
      </p:ext>
    </p:extLst>
  </p:cSld>
  <p:clrMapOvr>
    <a:masterClrMapping/>
  </p:clrMapOvr>
  <mc:AlternateContent xmlns:mc="http://schemas.openxmlformats.org/markup-compatibility/2006" xmlns:p14="http://schemas.microsoft.com/office/powerpoint/2010/main">
    <mc:Choice Requires="p14">
      <p:transition spd="slow" p14:dur="625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2" name="Rectangle 1"/>
          <p:cNvSpPr/>
          <p:nvPr/>
        </p:nvSpPr>
        <p:spPr>
          <a:xfrm>
            <a:off x="556589" y="930772"/>
            <a:ext cx="11078817" cy="5262979"/>
          </a:xfrm>
          <a:prstGeom prst="rect">
            <a:avLst/>
          </a:prstGeom>
        </p:spPr>
        <p:txBody>
          <a:bodyPr wrap="square">
            <a:spAutoFit/>
          </a:bodyPr>
          <a:lstStyle/>
          <a:p>
            <a:r>
              <a:rPr lang="fr-FR" sz="2800" b="1" dirty="0"/>
              <a:t>Lamborghini </a:t>
            </a:r>
            <a:r>
              <a:rPr lang="fr-FR" sz="2800" b="1" dirty="0" err="1"/>
              <a:t>Huracan</a:t>
            </a:r>
            <a:r>
              <a:rPr lang="fr-FR" sz="2800" b="1" dirty="0"/>
              <a:t> EVO</a:t>
            </a:r>
          </a:p>
          <a:p>
            <a:r>
              <a:rPr lang="fr-FR" sz="2800" b="1" dirty="0"/>
              <a:t>Sans doute faut-il y voir l'effet d'une traînée aérodynamique moindre, l'EVO n'ayant pas droit à l'imposant aileron arrière de la Performante ni à son système aérodynamique actif. En revanche, elle peut compter sur le plan dynamique sur un système à 4 roues directrices profitant des enseignements de celui développé pour l'</a:t>
            </a:r>
            <a:r>
              <a:rPr lang="fr-FR" sz="2800" b="1" dirty="0" err="1"/>
              <a:t>Aventador</a:t>
            </a:r>
            <a:r>
              <a:rPr lang="fr-FR" sz="2800" b="1" dirty="0"/>
              <a:t> S. Ce système est notamment piloté par le calculateur du LDVI (pour Lamborghini </a:t>
            </a:r>
            <a:r>
              <a:rPr lang="fr-FR" sz="2800" b="1" dirty="0" err="1"/>
              <a:t>Dinamica</a:t>
            </a:r>
            <a:r>
              <a:rPr lang="fr-FR" sz="2800" b="1" dirty="0"/>
              <a:t> </a:t>
            </a:r>
            <a:r>
              <a:rPr lang="fr-FR" sz="2800" b="1" dirty="0" err="1"/>
              <a:t>Veicolo</a:t>
            </a:r>
            <a:r>
              <a:rPr lang="fr-FR" sz="2800" b="1" dirty="0"/>
              <a:t> </a:t>
            </a:r>
            <a:r>
              <a:rPr lang="fr-FR" sz="2800" b="1" dirty="0" err="1"/>
              <a:t>Integrata</a:t>
            </a:r>
            <a:r>
              <a:rPr lang="fr-FR" sz="2800" b="1" dirty="0"/>
              <a:t>) qui gère aussi la démultiplication variable de la direction avant, l'amortissement piloté, le système de freinage intégrant les fonctions d'ABS et d'ESP, et aussi, désormais, de répartition vectorielle de couple sur les deux essieux pour optimiser, en fonction des circonstances, l'agilité ou la stabilité.</a:t>
            </a:r>
          </a:p>
        </p:txBody>
      </p:sp>
    </p:spTree>
    <p:extLst>
      <p:ext uri="{BB962C8B-B14F-4D97-AF65-F5344CB8AC3E}">
        <p14:creationId xmlns:p14="http://schemas.microsoft.com/office/powerpoint/2010/main" val="3238402335"/>
      </p:ext>
    </p:extLst>
  </p:cSld>
  <p:clrMapOvr>
    <a:masterClrMapping/>
  </p:clrMapOvr>
  <mc:AlternateContent xmlns:mc="http://schemas.openxmlformats.org/markup-compatibility/2006" xmlns:p14="http://schemas.microsoft.com/office/powerpoint/2010/main">
    <mc:Choice Requires="p14">
      <p:transition spd="slow" p14:dur="625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2" name="Image 1"/>
          <p:cNvPicPr>
            <a:picLocks noChangeAspect="1"/>
          </p:cNvPicPr>
          <p:nvPr/>
        </p:nvPicPr>
        <p:blipFill rotWithShape="1">
          <a:blip r:embed="rId3"/>
          <a:srcRect l="-114" t="3031" r="-229" b="4127"/>
          <a:stretch/>
        </p:blipFill>
        <p:spPr>
          <a:xfrm>
            <a:off x="291548" y="673993"/>
            <a:ext cx="11608904" cy="5724939"/>
          </a:xfrm>
          <a:prstGeom prst="rect">
            <a:avLst/>
          </a:prstGeom>
          <a:effectLst>
            <a:softEdge rad="127000"/>
          </a:effectLst>
        </p:spPr>
      </p:pic>
    </p:spTree>
    <p:extLst>
      <p:ext uri="{BB962C8B-B14F-4D97-AF65-F5344CB8AC3E}">
        <p14:creationId xmlns:p14="http://schemas.microsoft.com/office/powerpoint/2010/main" val="1366724201"/>
      </p:ext>
    </p:extLst>
  </p:cSld>
  <p:clrMapOvr>
    <a:masterClrMapping/>
  </p:clrMapOvr>
  <mc:AlternateContent xmlns:mc="http://schemas.openxmlformats.org/markup-compatibility/2006" xmlns:p14="http://schemas.microsoft.com/office/powerpoint/2010/main">
    <mc:Choice Requires="p14">
      <p:transition spd="slow" p14:dur="625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2" name="Rectangle 1"/>
          <p:cNvSpPr/>
          <p:nvPr/>
        </p:nvSpPr>
        <p:spPr>
          <a:xfrm>
            <a:off x="1045419" y="1802527"/>
            <a:ext cx="10031896" cy="3539430"/>
          </a:xfrm>
          <a:prstGeom prst="rect">
            <a:avLst/>
          </a:prstGeom>
        </p:spPr>
        <p:txBody>
          <a:bodyPr wrap="square">
            <a:spAutoFit/>
          </a:bodyPr>
          <a:lstStyle/>
          <a:p>
            <a:r>
              <a:rPr lang="fr-FR" sz="2800" b="1" dirty="0"/>
              <a:t>Lamborghini </a:t>
            </a:r>
            <a:r>
              <a:rPr lang="fr-FR" sz="2800" b="1" dirty="0" err="1"/>
              <a:t>Huracan</a:t>
            </a:r>
            <a:r>
              <a:rPr lang="fr-FR" sz="2800" b="1" dirty="0"/>
              <a:t> EVO</a:t>
            </a:r>
          </a:p>
          <a:p>
            <a:r>
              <a:rPr lang="fr-FR" sz="2800" b="1" dirty="0"/>
              <a:t>À l'intérieur, l'adoption d'un écran tactile de 8,4 pouces sur la console centrale permet d'ajouter en option un système d'acquisition de données incluant notamment les vues de deux caméras. Le prix français de la Lamborghini EVO n'a pas encore été annoncé, mais les clients les plus impatients peuvent déjà réserver leur modèle pour une livraison pouvant intervenir dès le printemps 2019.</a:t>
            </a:r>
          </a:p>
        </p:txBody>
      </p:sp>
    </p:spTree>
    <p:extLst>
      <p:ext uri="{BB962C8B-B14F-4D97-AF65-F5344CB8AC3E}">
        <p14:creationId xmlns:p14="http://schemas.microsoft.com/office/powerpoint/2010/main" val="1573661546"/>
      </p:ext>
    </p:extLst>
  </p:cSld>
  <p:clrMapOvr>
    <a:masterClrMapping/>
  </p:clrMapOvr>
  <mc:AlternateContent xmlns:mc="http://schemas.openxmlformats.org/markup-compatibility/2006" xmlns:p14="http://schemas.microsoft.com/office/powerpoint/2010/main">
    <mc:Choice Requires="p14">
      <p:transition spd="slow" p14:dur="625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rotWithShape="1">
          <a:blip r:embed="rId3"/>
          <a:srcRect l="-800" t="3129" r="110" b="2843"/>
          <a:stretch/>
        </p:blipFill>
        <p:spPr>
          <a:xfrm>
            <a:off x="185530" y="543339"/>
            <a:ext cx="11714922" cy="5830957"/>
          </a:xfrm>
          <a:prstGeom prst="rect">
            <a:avLst/>
          </a:prstGeom>
          <a:effectLst>
            <a:softEdge rad="127000"/>
          </a:effectLst>
        </p:spPr>
      </p:pic>
    </p:spTree>
    <p:extLst>
      <p:ext uri="{BB962C8B-B14F-4D97-AF65-F5344CB8AC3E}">
        <p14:creationId xmlns:p14="http://schemas.microsoft.com/office/powerpoint/2010/main" val="1308869341"/>
      </p:ext>
    </p:extLst>
  </p:cSld>
  <p:clrMapOvr>
    <a:masterClrMapping/>
  </p:clrMapOvr>
  <mc:AlternateContent xmlns:mc="http://schemas.openxmlformats.org/markup-compatibility/2006" xmlns:p14="http://schemas.microsoft.com/office/powerpoint/2010/main">
    <mc:Choice Requires="p14">
      <p:transition spd="slow" p14:dur="625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sp>
        <p:nvSpPr>
          <p:cNvPr id="8" name="Rectangle 7"/>
          <p:cNvSpPr/>
          <p:nvPr/>
        </p:nvSpPr>
        <p:spPr>
          <a:xfrm>
            <a:off x="705132" y="1512854"/>
            <a:ext cx="10781731" cy="4154984"/>
          </a:xfrm>
          <a:prstGeom prst="rect">
            <a:avLst/>
          </a:prstGeom>
          <a:noFill/>
        </p:spPr>
        <p:txBody>
          <a:bodyPr wrap="square" lIns="91440" tIns="45720" rIns="91440" bIns="45720">
            <a:spAutoFit/>
          </a:bodyPr>
          <a:lstStyle/>
          <a:p>
            <a:pPr algn="ctr"/>
            <a:r>
              <a:rPr lang="fr-FR" sz="6600" b="1" dirty="0" smtClean="0">
                <a:ln w="0"/>
                <a:effectLst>
                  <a:outerShdw blurRad="38100" dist="19050" dir="2700000" algn="tl" rotWithShape="0">
                    <a:schemeClr val="dk1">
                      <a:alpha val="40000"/>
                    </a:schemeClr>
                  </a:outerShdw>
                </a:effectLst>
              </a:rPr>
              <a:t>Et oui une très belle voiture pour des</a:t>
            </a:r>
          </a:p>
          <a:p>
            <a:pPr algn="ctr"/>
            <a:r>
              <a:rPr lang="fr-FR" sz="6600" b="1" dirty="0" smtClean="0">
                <a:ln w="0"/>
                <a:effectLst>
                  <a:outerShdw blurRad="38100" dist="19050" dir="2700000" algn="tl" rotWithShape="0">
                    <a:schemeClr val="dk1">
                      <a:alpha val="40000"/>
                    </a:schemeClr>
                  </a:outerShdw>
                </a:effectLst>
              </a:rPr>
              <a:t> routes limitées à 80 kms/ </a:t>
            </a:r>
            <a:r>
              <a:rPr lang="fr-FR" sz="6600" b="1" dirty="0" err="1" smtClean="0">
                <a:ln w="0"/>
                <a:effectLst>
                  <a:outerShdw blurRad="38100" dist="19050" dir="2700000" algn="tl" rotWithShape="0">
                    <a:schemeClr val="dk1">
                      <a:alpha val="40000"/>
                    </a:schemeClr>
                  </a:outerShdw>
                </a:effectLst>
              </a:rPr>
              <a:t>hr</a:t>
            </a:r>
            <a:r>
              <a:rPr lang="fr-FR" sz="6600" b="1" dirty="0" smtClean="0">
                <a:ln w="0"/>
                <a:effectLst>
                  <a:outerShdw blurRad="38100" dist="19050" dir="2700000" algn="tl" rotWithShape="0">
                    <a:schemeClr val="dk1">
                      <a:alpha val="40000"/>
                    </a:schemeClr>
                  </a:outerShdw>
                </a:effectLst>
              </a:rPr>
              <a:t> super ? </a:t>
            </a:r>
            <a:endParaRPr lang="fr-FR" sz="6600" b="1"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531618614"/>
      </p:ext>
    </p:extLst>
  </p:cSld>
  <p:clrMapOvr>
    <a:masterClrMapping/>
  </p:clrMapOvr>
  <mc:AlternateContent xmlns:mc="http://schemas.openxmlformats.org/markup-compatibility/2006" xmlns:p14="http://schemas.microsoft.com/office/powerpoint/2010/main">
    <mc:Choice Requires="p14">
      <p:transition spd="slow" p14:dur="625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781083" y="461665"/>
            <a:ext cx="10629833" cy="5632311"/>
          </a:xfrm>
          <a:prstGeom prst="rect">
            <a:avLst/>
          </a:prstGeom>
        </p:spPr>
        <p:txBody>
          <a:bodyPr wrap="none">
            <a:spAutoFit/>
          </a:bodyPr>
          <a:lstStyle/>
          <a:p>
            <a:r>
              <a:rPr lang="fr-FR" sz="7200" b="1" dirty="0" smtClean="0"/>
              <a:t>                   C’était</a:t>
            </a:r>
          </a:p>
          <a:p>
            <a:r>
              <a:rPr lang="fr-FR" sz="7200" b="1" dirty="0" smtClean="0"/>
              <a:t>Lamborghini </a:t>
            </a:r>
            <a:r>
              <a:rPr lang="fr-FR" sz="7200" b="1" dirty="0" err="1"/>
              <a:t>Huracan</a:t>
            </a:r>
            <a:r>
              <a:rPr lang="fr-FR" sz="7200" b="1" dirty="0"/>
              <a:t> EVO </a:t>
            </a:r>
            <a:r>
              <a:rPr lang="fr-FR" sz="7200" b="1" dirty="0" smtClean="0"/>
              <a:t>:</a:t>
            </a:r>
          </a:p>
          <a:p>
            <a:r>
              <a:rPr lang="fr-FR" sz="7200" b="1" dirty="0" smtClean="0"/>
              <a:t> </a:t>
            </a:r>
            <a:r>
              <a:rPr lang="fr-FR" sz="7200" b="1" dirty="0"/>
              <a:t>elle passe aux 4 </a:t>
            </a:r>
            <a:r>
              <a:rPr lang="fr-FR" sz="7200" b="1" dirty="0" smtClean="0"/>
              <a:t>roues</a:t>
            </a:r>
          </a:p>
          <a:p>
            <a:r>
              <a:rPr lang="fr-FR" sz="7200" b="1" dirty="0" smtClean="0"/>
              <a:t>                directrices </a:t>
            </a:r>
          </a:p>
          <a:p>
            <a:r>
              <a:rPr lang="fr-FR" sz="7200" b="1" dirty="0"/>
              <a:t> </a:t>
            </a:r>
            <a:r>
              <a:rPr lang="fr-FR" sz="7200" b="1" dirty="0" smtClean="0"/>
              <a:t>                par Lande</a:t>
            </a:r>
            <a:endParaRPr lang="fr-FR" sz="7200" b="1" dirty="0"/>
          </a:p>
        </p:txBody>
      </p:sp>
    </p:spTree>
    <p:extLst>
      <p:ext uri="{BB962C8B-B14F-4D97-AF65-F5344CB8AC3E}">
        <p14:creationId xmlns:p14="http://schemas.microsoft.com/office/powerpoint/2010/main" val="400785096"/>
      </p:ext>
    </p:extLst>
  </p:cSld>
  <p:clrMapOvr>
    <a:masterClrMapping/>
  </p:clrMapOvr>
  <mc:AlternateContent xmlns:mc="http://schemas.openxmlformats.org/markup-compatibility/2006" xmlns:p14="http://schemas.microsoft.com/office/powerpoint/2010/main">
    <mc:Choice Requires="p14">
      <p:transition spd="slow" p14:dur="625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3">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3">
                                            <p:txEl>
                                              <p:pRg st="3" end="3"/>
                                            </p:txEl>
                                          </p:spTgt>
                                        </p:tgtEl>
                                        <p:attrNameLst>
                                          <p:attrName>ppt_w</p:attrName>
                                        </p:attrNameLst>
                                      </p:cBhvr>
                                    </p:anim>
                                    <p:anim by="(#ppt_w*0.50)" calcmode="lin" valueType="num">
                                      <p:cBhvr>
                                        <p:cTn id="65" dur="500" decel="50000" autoRev="1" fill="hold">
                                          <p:stCondLst>
                                            <p:cond delay="0"/>
                                          </p:stCondLst>
                                        </p:cTn>
                                        <p:tgtEl>
                                          <p:spTgt spid="3">
                                            <p:txEl>
                                              <p:pRg st="3" end="3"/>
                                            </p:txEl>
                                          </p:spTgt>
                                        </p:tgtEl>
                                        <p:attrNameLst>
                                          <p:attrName>ppt_x</p:attrName>
                                        </p:attrNameLst>
                                      </p:cBhvr>
                                    </p:anim>
                                    <p:anim from="(-#ppt_h/2)" to="(#ppt_y)" calcmode="lin" valueType="num">
                                      <p:cBhvr>
                                        <p:cTn id="66" dur="1000" fill="hold">
                                          <p:stCondLst>
                                            <p:cond delay="0"/>
                                          </p:stCondLst>
                                        </p:cTn>
                                        <p:tgtEl>
                                          <p:spTgt spid="3">
                                            <p:txEl>
                                              <p:pRg st="3" end="3"/>
                                            </p:txEl>
                                          </p:spTgt>
                                        </p:tgtEl>
                                        <p:attrNameLst>
                                          <p:attrName>ppt_y</p:attrName>
                                        </p:attrNameLst>
                                      </p:cBhvr>
                                    </p:anim>
                                    <p:animRot by="21600000">
                                      <p:cBhvr>
                                        <p:cTn id="67" dur="1000" fill="hold">
                                          <p:stCondLst>
                                            <p:cond delay="0"/>
                                          </p:stCondLst>
                                        </p:cTn>
                                        <p:tgtEl>
                                          <p:spTgt spid="3">
                                            <p:txEl>
                                              <p:pRg st="3" end="3"/>
                                            </p:txEl>
                                          </p:spTgt>
                                        </p:tgtEl>
                                        <p:attrNameLst>
                                          <p:attrName>r</p:attrName>
                                        </p:attrNameLst>
                                      </p:cBhvr>
                                    </p:animRot>
                                  </p:childTnLst>
                                </p:cTn>
                              </p:par>
                            </p:childTnLst>
                          </p:cTn>
                        </p:par>
                      </p:childTnLst>
                    </p:cTn>
                  </p:par>
                  <p:par>
                    <p:cTn id="68" fill="hold">
                      <p:stCondLst>
                        <p:cond delay="indefinite"/>
                      </p:stCondLst>
                      <p:childTnLst>
                        <p:par>
                          <p:cTn id="69" fill="hold">
                            <p:stCondLst>
                              <p:cond delay="0"/>
                            </p:stCondLst>
                            <p:childTnLst>
                              <p:par>
                                <p:cTn id="70" presetID="56" presetClass="entr" presetSubtype="0" fill="hold" nodeType="clickEffect">
                                  <p:stCondLst>
                                    <p:cond delay="0"/>
                                  </p:stCondLst>
                                  <p:iterate type="lt">
                                    <p:tmPct val="10000"/>
                                  </p:iterate>
                                  <p:childTnLst>
                                    <p:set>
                                      <p:cBhvr>
                                        <p:cTn id="71" dur="1" fill="hold">
                                          <p:stCondLst>
                                            <p:cond delay="0"/>
                                          </p:stCondLst>
                                        </p:cTn>
                                        <p:tgtEl>
                                          <p:spTgt spid="3">
                                            <p:txEl>
                                              <p:pRg st="4" end="4"/>
                                            </p:txEl>
                                          </p:spTgt>
                                        </p:tgtEl>
                                        <p:attrNameLst>
                                          <p:attrName>style.visibility</p:attrName>
                                        </p:attrNameLst>
                                      </p:cBhvr>
                                      <p:to>
                                        <p:strVal val="visible"/>
                                      </p:to>
                                    </p:set>
                                    <p:anim by="(-#ppt_w*2)" calcmode="lin" valueType="num">
                                      <p:cBhvr rctx="PPT">
                                        <p:cTn id="72" dur="500" autoRev="1" fill="hold">
                                          <p:stCondLst>
                                            <p:cond delay="0"/>
                                          </p:stCondLst>
                                        </p:cTn>
                                        <p:tgtEl>
                                          <p:spTgt spid="3">
                                            <p:txEl>
                                              <p:pRg st="4" end="4"/>
                                            </p:txEl>
                                          </p:spTgt>
                                        </p:tgtEl>
                                        <p:attrNameLst>
                                          <p:attrName>ppt_w</p:attrName>
                                        </p:attrNameLst>
                                      </p:cBhvr>
                                    </p:anim>
                                    <p:anim by="(#ppt_w*0.50)" calcmode="lin" valueType="num">
                                      <p:cBhvr>
                                        <p:cTn id="73" dur="500" decel="50000" autoRev="1" fill="hold">
                                          <p:stCondLst>
                                            <p:cond delay="0"/>
                                          </p:stCondLst>
                                        </p:cTn>
                                        <p:tgtEl>
                                          <p:spTgt spid="3">
                                            <p:txEl>
                                              <p:pRg st="4" end="4"/>
                                            </p:txEl>
                                          </p:spTgt>
                                        </p:tgtEl>
                                        <p:attrNameLst>
                                          <p:attrName>ppt_x</p:attrName>
                                        </p:attrNameLst>
                                      </p:cBhvr>
                                    </p:anim>
                                    <p:anim from="(-#ppt_h/2)" to="(#ppt_y)" calcmode="lin" valueType="num">
                                      <p:cBhvr>
                                        <p:cTn id="74" dur="1000" fill="hold">
                                          <p:stCondLst>
                                            <p:cond delay="0"/>
                                          </p:stCondLst>
                                        </p:cTn>
                                        <p:tgtEl>
                                          <p:spTgt spid="3">
                                            <p:txEl>
                                              <p:pRg st="4" end="4"/>
                                            </p:txEl>
                                          </p:spTgt>
                                        </p:tgtEl>
                                        <p:attrNameLst>
                                          <p:attrName>ppt_y</p:attrName>
                                        </p:attrNameLst>
                                      </p:cBhvr>
                                    </p:anim>
                                    <p:animRot by="21600000">
                                      <p:cBhvr>
                                        <p:cTn id="75" dur="1000" fill="hold">
                                          <p:stCondLst>
                                            <p:cond delay="0"/>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31</TotalTime>
  <Words>682</Words>
  <Application>Microsoft Office PowerPoint</Application>
  <PresentationFormat>Grand écran</PresentationFormat>
  <Paragraphs>85</Paragraphs>
  <Slides>13</Slides>
  <Notes>13</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13</vt:i4>
      </vt:variant>
    </vt:vector>
  </HeadingPairs>
  <TitlesOfParts>
    <vt:vector size="17"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8</cp:revision>
  <dcterms:created xsi:type="dcterms:W3CDTF">2019-01-01T15:07:43Z</dcterms:created>
  <dcterms:modified xsi:type="dcterms:W3CDTF">2021-10-06T17:20:07Z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