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xxIkWn7VGGHE3PSsr/3Fg==" hashData="H2ZIpXRO/F5QDno4Y+6iobd2C6hLFrxYfyowSQ5t1h8T+JsL6XW+QaV2wnuLTpQtaSmCYbU89IhUXligYFCgpg=="/>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11/09/2019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11/09/2019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11/09/2019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11/09/2019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11/09/2019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11/09/2019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11/09/2019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r="-290"/>
          <a:stretch/>
        </p:blipFill>
        <p:spPr>
          <a:xfrm>
            <a:off x="331304" y="292735"/>
            <a:ext cx="11529392" cy="6241927"/>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par </a:t>
            </a:r>
            <a:r>
              <a:rPr lang="fr-FR" sz="8000" b="1" dirty="0" smtClean="0">
                <a:ln>
                  <a:solidFill>
                    <a:schemeClr val="bg1"/>
                  </a:solidFill>
                </a:ln>
                <a:solidFill>
                  <a:schemeClr val="tx1"/>
                </a:solidFill>
              </a:rPr>
              <a:t>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764672" y="2274837"/>
            <a:ext cx="8662653" cy="2308324"/>
          </a:xfrm>
          <a:prstGeom prst="rect">
            <a:avLst/>
          </a:prstGeom>
        </p:spPr>
        <p:txBody>
          <a:bodyPr wrap="square">
            <a:spAutoFit/>
          </a:bodyPr>
          <a:lstStyle/>
          <a:p>
            <a:r>
              <a:rPr lang="fr-FR" sz="7200" b="1" dirty="0" smtClean="0">
                <a:ln>
                  <a:solidFill>
                    <a:srgbClr val="FFFF00"/>
                  </a:solidFill>
                </a:ln>
              </a:rPr>
              <a:t>DES </a:t>
            </a:r>
            <a:r>
              <a:rPr lang="fr-FR" sz="7200" b="1" dirty="0">
                <a:ln>
                  <a:solidFill>
                    <a:srgbClr val="FFFF00"/>
                  </a:solidFill>
                </a:ln>
              </a:rPr>
              <a:t>SAFARIS KID-FRIENDLY</a:t>
            </a:r>
            <a:endParaRPr lang="fr-FR" sz="7200" b="1" dirty="0">
              <a:ln>
                <a:solidFill>
                  <a:srgbClr val="FFFF00"/>
                </a:solidFill>
              </a:ln>
            </a:endParaRP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1321234" y="428177"/>
            <a:ext cx="9594575" cy="6001643"/>
          </a:xfrm>
          <a:prstGeom prst="rect">
            <a:avLst/>
          </a:prstGeom>
        </p:spPr>
        <p:txBody>
          <a:bodyPr wrap="square">
            <a:spAutoFit/>
          </a:bodyPr>
          <a:lstStyle/>
          <a:p>
            <a:r>
              <a:rPr lang="fr-FR" sz="2400" b="1" dirty="0" smtClean="0">
                <a:ln>
                  <a:solidFill>
                    <a:srgbClr val="FFFF00"/>
                  </a:solidFill>
                </a:ln>
              </a:rPr>
              <a:t>Quand </a:t>
            </a:r>
            <a:r>
              <a:rPr lang="fr-FR" sz="2400" b="1" dirty="0">
                <a:ln>
                  <a:solidFill>
                    <a:srgbClr val="FFFF00"/>
                  </a:solidFill>
                </a:ln>
              </a:rPr>
              <a:t>on pense «Afrique du Sud», on pense forcément «safaris»…</a:t>
            </a:r>
          </a:p>
          <a:p>
            <a:r>
              <a:rPr lang="fr-FR" sz="2400" b="1" dirty="0">
                <a:ln>
                  <a:solidFill>
                    <a:srgbClr val="FFFF00"/>
                  </a:solidFill>
                </a:ln>
              </a:rPr>
              <a:t>Une des premières questions qu’on me pose souvent est « Où et comment emmener ses enfants en safari </a:t>
            </a:r>
            <a:r>
              <a:rPr lang="fr-FR" sz="2400" b="1" dirty="0" smtClean="0">
                <a:ln>
                  <a:solidFill>
                    <a:srgbClr val="FFFF00"/>
                  </a:solidFill>
                </a:ln>
              </a:rPr>
              <a:t>?».</a:t>
            </a:r>
            <a:endParaRPr lang="fr-FR" sz="2400" b="1" dirty="0">
              <a:ln>
                <a:solidFill>
                  <a:srgbClr val="FFFF00"/>
                </a:solidFill>
              </a:ln>
            </a:endParaRPr>
          </a:p>
          <a:p>
            <a:r>
              <a:rPr lang="fr-FR" sz="2400" b="1" dirty="0">
                <a:ln>
                  <a:solidFill>
                    <a:srgbClr val="FFFF00"/>
                  </a:solidFill>
                </a:ln>
              </a:rPr>
              <a:t>Si vos enfants ont plus de 6 ans, en général, il n’y a aucun soucis. Ils seront acceptés dans la plupart des lodges, pourront participer à toutes les activités et partir à la rencontre des animaux sauvages</a:t>
            </a:r>
            <a:r>
              <a:rPr lang="fr-FR" sz="2400" b="1" dirty="0" smtClean="0">
                <a:ln>
                  <a:solidFill>
                    <a:srgbClr val="FFFF00"/>
                  </a:solidFill>
                </a:ln>
              </a:rPr>
              <a:t>.</a:t>
            </a:r>
            <a:endParaRPr lang="fr-FR" sz="2400" b="1" dirty="0">
              <a:ln>
                <a:solidFill>
                  <a:srgbClr val="FFFF00"/>
                </a:solidFill>
              </a:ln>
            </a:endParaRPr>
          </a:p>
          <a:p>
            <a:r>
              <a:rPr lang="fr-FR" sz="2400" b="1" dirty="0">
                <a:ln>
                  <a:solidFill>
                    <a:srgbClr val="FFFF00"/>
                  </a:solidFill>
                </a:ln>
              </a:rPr>
              <a:t>Si vos enfants (ou certains de vos enfants) ont moins de 6 ans, ça se complique… En effet, de nombreux lodges n’acceptent pas les jeunes enfants ou quand ils les acceptent, ne leur permettent pas de participer aux activités et notamment aux «</a:t>
            </a:r>
            <a:r>
              <a:rPr lang="fr-FR" sz="2400" b="1" dirty="0" err="1">
                <a:ln>
                  <a:solidFill>
                    <a:srgbClr val="FFFF00"/>
                  </a:solidFill>
                </a:ln>
              </a:rPr>
              <a:t>game</a:t>
            </a:r>
            <a:r>
              <a:rPr lang="fr-FR" sz="2400" b="1" dirty="0">
                <a:ln>
                  <a:solidFill>
                    <a:srgbClr val="FFFF00"/>
                  </a:solidFill>
                </a:ln>
              </a:rPr>
              <a:t> drives», ces sorties en voiture 4X4 ouverte, accompagnée d’un Ranger pour partir à la recherche des animaux</a:t>
            </a:r>
            <a:r>
              <a:rPr lang="fr-FR" sz="2400" b="1" dirty="0" smtClean="0">
                <a:ln>
                  <a:solidFill>
                    <a:srgbClr val="FFFF00"/>
                  </a:solidFill>
                </a:ln>
              </a:rPr>
              <a:t>…</a:t>
            </a:r>
            <a:endParaRPr lang="fr-FR" sz="2400" b="1" dirty="0">
              <a:ln>
                <a:solidFill>
                  <a:srgbClr val="FFFF00"/>
                </a:solidFill>
              </a:ln>
            </a:endParaRPr>
          </a:p>
          <a:p>
            <a:r>
              <a:rPr lang="fr-FR" sz="2400" b="1" dirty="0">
                <a:ln>
                  <a:solidFill>
                    <a:srgbClr val="FFFF00"/>
                  </a:solidFill>
                </a:ln>
              </a:rPr>
              <a:t>Nous sommes arrivés en Afrique du Sud quand les grandes avaient 6 et 4 ans et la petite dernière n’avait même pas 2 mois. Le premier week-end, nous partions en safari et nous n’avons plus vraiment arrêté depuis…</a:t>
            </a:r>
            <a:endParaRPr lang="fr-FR" sz="2400" b="1" dirty="0">
              <a:ln>
                <a:solidFill>
                  <a:srgbClr val="FFFF00"/>
                </a:solidFill>
              </a:ln>
            </a:endParaRP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3" end="3"/>
                                            </p:txEl>
                                          </p:spTgt>
                                        </p:tgtEl>
                                        <p:attrNameLst>
                                          <p:attrName>ppt_w</p:attrName>
                                        </p:attrNameLst>
                                      </p:cBhvr>
                                    </p:anim>
                                    <p:anim by="(#ppt_w*0.50)" calcmode="lin" valueType="num">
                                      <p:cBhvr>
                                        <p:cTn id="40" dur="500" decel="50000" autoRev="1" fill="hold">
                                          <p:stCondLst>
                                            <p:cond delay="0"/>
                                          </p:stCondLst>
                                        </p:cTn>
                                        <p:tgtEl>
                                          <p:spTgt spid="2">
                                            <p:txEl>
                                              <p:pRg st="3" end="3"/>
                                            </p:txEl>
                                          </p:spTgt>
                                        </p:tgtEl>
                                        <p:attrNameLst>
                                          <p:attrName>ppt_x</p:attrName>
                                        </p:attrNameLst>
                                      </p:cBhvr>
                                    </p:anim>
                                    <p:anim from="(-#ppt_h/2)" to="(#ppt_y)" calcmode="lin" valueType="num">
                                      <p:cBhvr>
                                        <p:cTn id="41" dur="1000" fill="hold">
                                          <p:stCondLst>
                                            <p:cond delay="0"/>
                                          </p:stCondLst>
                                        </p:cTn>
                                        <p:tgtEl>
                                          <p:spTgt spid="2">
                                            <p:txEl>
                                              <p:pRg st="3" end="3"/>
                                            </p:txEl>
                                          </p:spTgt>
                                        </p:tgtEl>
                                        <p:attrNameLst>
                                          <p:attrName>ppt_y</p:attrName>
                                        </p:attrNameLst>
                                      </p:cBhvr>
                                    </p:anim>
                                    <p:animRot by="21600000">
                                      <p:cBhvr>
                                        <p:cTn id="42" dur="1000" fill="hold">
                                          <p:stCondLst>
                                            <p:cond delay="0"/>
                                          </p:stCondLst>
                                        </p:cTn>
                                        <p:tgtEl>
                                          <p:spTgt spid="2">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4" end="4"/>
                                            </p:txEl>
                                          </p:spTgt>
                                        </p:tgtEl>
                                        <p:attrNameLst>
                                          <p:attrName>ppt_w</p:attrName>
                                        </p:attrNameLst>
                                      </p:cBhvr>
                                    </p:anim>
                                    <p:anim by="(#ppt_w*0.50)" calcmode="lin" valueType="num">
                                      <p:cBhvr>
                                        <p:cTn id="48" dur="500" decel="50000" autoRev="1" fill="hold">
                                          <p:stCondLst>
                                            <p:cond delay="0"/>
                                          </p:stCondLst>
                                        </p:cTn>
                                        <p:tgtEl>
                                          <p:spTgt spid="2">
                                            <p:txEl>
                                              <p:pRg st="4" end="4"/>
                                            </p:txEl>
                                          </p:spTgt>
                                        </p:tgtEl>
                                        <p:attrNameLst>
                                          <p:attrName>ppt_x</p:attrName>
                                        </p:attrNameLst>
                                      </p:cBhvr>
                                    </p:anim>
                                    <p:anim from="(-#ppt_h/2)" to="(#ppt_y)" calcmode="lin" valueType="num">
                                      <p:cBhvr>
                                        <p:cTn id="49" dur="1000" fill="hold">
                                          <p:stCondLst>
                                            <p:cond delay="0"/>
                                          </p:stCondLst>
                                        </p:cTn>
                                        <p:tgtEl>
                                          <p:spTgt spid="2">
                                            <p:txEl>
                                              <p:pRg st="4" end="4"/>
                                            </p:txEl>
                                          </p:spTgt>
                                        </p:tgtEl>
                                        <p:attrNameLst>
                                          <p:attrName>ppt_y</p:attrName>
                                        </p:attrNameLst>
                                      </p:cBhvr>
                                    </p:anim>
                                    <p:animRot by="21600000">
                                      <p:cBhvr>
                                        <p:cTn id="50"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9930" y="331304"/>
            <a:ext cx="9952383" cy="6220239"/>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27991"/>
            <a:ext cx="8322922" cy="6242192"/>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2"/>
            <a:ext cx="8336174" cy="6252131"/>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31234" y="330605"/>
            <a:ext cx="9289775" cy="6223423"/>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sp>
        <p:nvSpPr>
          <p:cNvPr id="2" name="Rectangle 1"/>
          <p:cNvSpPr/>
          <p:nvPr/>
        </p:nvSpPr>
        <p:spPr>
          <a:xfrm>
            <a:off x="1159570" y="920398"/>
            <a:ext cx="9654204" cy="4893647"/>
          </a:xfrm>
          <a:prstGeom prst="rect">
            <a:avLst/>
          </a:prstGeom>
        </p:spPr>
        <p:txBody>
          <a:bodyPr wrap="square">
            <a:spAutoFit/>
          </a:bodyPr>
          <a:lstStyle/>
          <a:p>
            <a:r>
              <a:rPr lang="fr-FR" sz="2400" b="1" dirty="0">
                <a:ln>
                  <a:solidFill>
                    <a:srgbClr val="FFFF00"/>
                  </a:solidFill>
                </a:ln>
              </a:rPr>
              <a:t>LODGES KID-FRIENDLY</a:t>
            </a:r>
          </a:p>
          <a:p>
            <a:r>
              <a:rPr lang="fr-FR" sz="2400" b="1" dirty="0">
                <a:ln>
                  <a:solidFill>
                    <a:srgbClr val="FFFF00"/>
                  </a:solidFill>
                </a:ln>
              </a:rPr>
              <a:t> </a:t>
            </a:r>
          </a:p>
          <a:p>
            <a:endParaRPr lang="fr-FR" sz="2400" b="1" dirty="0">
              <a:ln>
                <a:solidFill>
                  <a:srgbClr val="FFFF00"/>
                </a:solidFill>
              </a:ln>
            </a:endParaRPr>
          </a:p>
          <a:p>
            <a:r>
              <a:rPr lang="fr-FR" sz="2400" b="1" dirty="0">
                <a:ln>
                  <a:solidFill>
                    <a:srgbClr val="FFFF00"/>
                  </a:solidFill>
                </a:ln>
              </a:rPr>
              <a:t>Certains lodges sont super kid-</a:t>
            </a:r>
            <a:r>
              <a:rPr lang="fr-FR" sz="2400" b="1" dirty="0" err="1">
                <a:ln>
                  <a:solidFill>
                    <a:srgbClr val="FFFF00"/>
                  </a:solidFill>
                </a:ln>
              </a:rPr>
              <a:t>friendly</a:t>
            </a:r>
            <a:r>
              <a:rPr lang="fr-FR" sz="2400" b="1" dirty="0">
                <a:ln>
                  <a:solidFill>
                    <a:srgbClr val="FFFF00"/>
                  </a:solidFill>
                </a:ln>
              </a:rPr>
              <a:t>. Pour en avoir visité des dizaines au cours de ces dernières années, les enfants peuvent être accueillis comme des rois ! On leur offrira des sacs à dos et kits de mini Rangers, on leur proposera des activités sur-mesure, des jeux, des coloriages et des bonbons dans les chambres. Une </a:t>
            </a:r>
            <a:r>
              <a:rPr lang="fr-FR" sz="2400" b="1" dirty="0" err="1">
                <a:ln>
                  <a:solidFill>
                    <a:srgbClr val="FFFF00"/>
                  </a:solidFill>
                </a:ln>
              </a:rPr>
              <a:t>babysitter</a:t>
            </a:r>
            <a:r>
              <a:rPr lang="fr-FR" sz="2400" b="1" dirty="0">
                <a:ln>
                  <a:solidFill>
                    <a:srgbClr val="FFFF00"/>
                  </a:solidFill>
                </a:ln>
              </a:rPr>
              <a:t> sera disponible et des menus enfants sont souvent prévus. La difficulté est de les trouver et aussi de repérer ceux qui ont des chambres familiales adaptées aux familles de 2 enfants et plus. Comptez sur moi pour vous faire découvrir tous nos lodges préférés dans les semaines qui viennent!</a:t>
            </a:r>
          </a:p>
        </p:txBody>
      </p:sp>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81808" y="281469"/>
            <a:ext cx="4214191" cy="6299754"/>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096000" y="281469"/>
            <a:ext cx="4721295" cy="6295060"/>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97494" y="364962"/>
            <a:ext cx="9197010" cy="6161279"/>
          </a:xfrm>
          <a:prstGeom prst="rect">
            <a:avLst/>
          </a:prstGeom>
          <a:effectLst>
            <a:softEdge rad="127000"/>
          </a:effectLst>
        </p:spPr>
      </p:pic>
      <p:sp>
        <p:nvSpPr>
          <p:cNvPr id="3" name="Rectangle 2"/>
          <p:cNvSpPr/>
          <p:nvPr/>
        </p:nvSpPr>
        <p:spPr>
          <a:xfrm>
            <a:off x="1630017" y="398613"/>
            <a:ext cx="9064487" cy="3046988"/>
          </a:xfrm>
          <a:prstGeom prst="rect">
            <a:avLst/>
          </a:prstGeom>
        </p:spPr>
        <p:txBody>
          <a:bodyPr wrap="square">
            <a:spAutoFit/>
          </a:bodyPr>
          <a:lstStyle/>
          <a:p>
            <a:r>
              <a:rPr lang="fr-FR" sz="2400" b="1" dirty="0">
                <a:ln>
                  <a:solidFill>
                    <a:srgbClr val="FFFF00"/>
                  </a:solidFill>
                </a:ln>
              </a:rPr>
              <a:t>Les « </a:t>
            </a:r>
            <a:r>
              <a:rPr lang="fr-FR" sz="2400" b="1" dirty="0" err="1">
                <a:ln>
                  <a:solidFill>
                    <a:srgbClr val="FFFF00"/>
                  </a:solidFill>
                </a:ln>
              </a:rPr>
              <a:t>Big</a:t>
            </a:r>
            <a:r>
              <a:rPr lang="fr-FR" sz="2400" b="1" dirty="0">
                <a:ln>
                  <a:solidFill>
                    <a:srgbClr val="FFFF00"/>
                  </a:solidFill>
                </a:ln>
              </a:rPr>
              <a:t> 5 » sont les lions, éléphants, buffles, rhinos et léopards. Historiquement, il s’agissait des 5 animaux qu’il était le plus dangereux de chasser à pieds et aujourd’hui, ce sont les animaux qu’on cherche absolument à voir en safari</a:t>
            </a:r>
            <a:r>
              <a:rPr lang="fr-FR" sz="2400" b="1" dirty="0" smtClean="0">
                <a:ln>
                  <a:solidFill>
                    <a:srgbClr val="FFFF00"/>
                  </a:solidFill>
                </a:ln>
              </a:rPr>
              <a:t>.</a:t>
            </a:r>
            <a:endParaRPr lang="fr-FR" sz="2400" b="1" dirty="0">
              <a:ln>
                <a:solidFill>
                  <a:srgbClr val="FFFF00"/>
                </a:solidFill>
              </a:ln>
            </a:endParaRPr>
          </a:p>
          <a:p>
            <a:r>
              <a:rPr lang="fr-FR" sz="2400" b="1" dirty="0">
                <a:ln>
                  <a:solidFill>
                    <a:srgbClr val="FFFF00"/>
                  </a:solidFill>
                </a:ln>
              </a:rPr>
              <a:t>Pourtant, l’Afrique du Sud recèle de petits parcs ou de magnifiques réserves privées où vous verrez beaucoup d’animaux mais pas tous les «</a:t>
            </a:r>
            <a:r>
              <a:rPr lang="fr-FR" sz="2400" b="1" dirty="0" err="1">
                <a:ln>
                  <a:solidFill>
                    <a:srgbClr val="FFFF00"/>
                  </a:solidFill>
                </a:ln>
              </a:rPr>
              <a:t>Big</a:t>
            </a:r>
            <a:r>
              <a:rPr lang="fr-FR" sz="2400" b="1" dirty="0">
                <a:ln>
                  <a:solidFill>
                    <a:srgbClr val="FFFF00"/>
                  </a:solidFill>
                </a:ln>
              </a:rPr>
              <a:t> 5». Souvent, il n’y aura pas de félins, ou pas d’éléphants.</a:t>
            </a:r>
          </a:p>
        </p:txBody>
      </p:sp>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2"/>
            <a:ext cx="8336174" cy="6252131"/>
          </a:xfrm>
          <a:prstGeom prst="rect">
            <a:avLst/>
          </a:prstGeom>
          <a:effectLst>
            <a:softEdge rad="127000"/>
          </a:effectLst>
        </p:spPr>
      </p:pic>
      <p:sp>
        <p:nvSpPr>
          <p:cNvPr id="3" name="Rectangle 2"/>
          <p:cNvSpPr/>
          <p:nvPr/>
        </p:nvSpPr>
        <p:spPr>
          <a:xfrm>
            <a:off x="2027582" y="318052"/>
            <a:ext cx="8468139" cy="4893647"/>
          </a:xfrm>
          <a:prstGeom prst="rect">
            <a:avLst/>
          </a:prstGeom>
        </p:spPr>
        <p:txBody>
          <a:bodyPr wrap="square">
            <a:spAutoFit/>
          </a:bodyPr>
          <a:lstStyle/>
          <a:p>
            <a:r>
              <a:rPr lang="fr-FR" sz="2400" b="1" dirty="0">
                <a:ln>
                  <a:solidFill>
                    <a:srgbClr val="FFFF00"/>
                  </a:solidFill>
                </a:ln>
              </a:rPr>
              <a:t>Les heures de route peuvent parfois paraître longues aux plus jeunes. Le mieux est de les rendre vraiment « acteurs » de leur safari : leur donner des jumelles, un petit appareil photo, la carte de la réserve, un livre sur les animaux, les empreintes… Ce que les filles adorent ce sont les «check </a:t>
            </a:r>
            <a:r>
              <a:rPr lang="fr-FR" sz="2400" b="1" dirty="0" err="1">
                <a:ln>
                  <a:solidFill>
                    <a:srgbClr val="FFFF00"/>
                  </a:solidFill>
                </a:ln>
              </a:rPr>
              <a:t>lists</a:t>
            </a:r>
            <a:r>
              <a:rPr lang="fr-FR" sz="2400" b="1" dirty="0">
                <a:ln>
                  <a:solidFill>
                    <a:srgbClr val="FFFF00"/>
                  </a:solidFill>
                </a:ln>
              </a:rPr>
              <a:t>» d’animaux qu’on trouve parfois à l’entrée des parcs ou en librairie. Elles peuvent mettre une petite croix à côté de chaque animal qu’elles voient et ça va des gros mammifères à toutes les sortes d’antilopes, les espèces d’oiseaux et même les insectes. Ça transforme le safari en jeu et elles sont parfois aussi excitées de cocher un nouvel oiseau qu’elles n’avaient jamais vu que de tomber nez à nez avec un troupeau de buffles…</a:t>
            </a:r>
          </a:p>
        </p:txBody>
      </p:sp>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31561" y="306286"/>
            <a:ext cx="5328876" cy="6245425"/>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8684" y="307577"/>
            <a:ext cx="11534632" cy="6242845"/>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113</TotalTime>
  <Words>788</Words>
  <Application>Microsoft Office PowerPoint</Application>
  <PresentationFormat>Grand écran</PresentationFormat>
  <Paragraphs>76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21</cp:revision>
  <dcterms:created xsi:type="dcterms:W3CDTF">2019-07-13T13:50:14Z</dcterms:created>
  <dcterms:modified xsi:type="dcterms:W3CDTF">2019-09-11T18:34:35Z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