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7"/>
  </p:notesMasterIdLst>
  <p:handoutMasterIdLst>
    <p:handoutMasterId r:id="rId18"/>
  </p:handoutMasterIdLst>
  <p:sldIdLst>
    <p:sldId id="259" r:id="rId2"/>
    <p:sldId id="260" r:id="rId3"/>
    <p:sldId id="261" r:id="rId4"/>
    <p:sldId id="262" r:id="rId5"/>
    <p:sldId id="271" r:id="rId6"/>
    <p:sldId id="263" r:id="rId7"/>
    <p:sldId id="264" r:id="rId8"/>
    <p:sldId id="265" r:id="rId9"/>
    <p:sldId id="266" r:id="rId10"/>
    <p:sldId id="270" r:id="rId11"/>
    <p:sldId id="267" r:id="rId12"/>
    <p:sldId id="269" r:id="rId13"/>
    <p:sldId id="268" r:id="rId14"/>
    <p:sldId id="272" r:id="rId15"/>
    <p:sldId id="278" r:id="rId16"/>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7hoVnFAtv1WEEAmjyO2sYw==" hashData="uoDUY2MSEKnOACuFXFryBjGdnG3aw45PrHnJxGfOKUTxMMuT+1olbB7DuSUIv3SP9P35BdOrpNMhHT/yTH/JRA=="/>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11/09/2019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11/09/2019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11/09/2019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11/09/2019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11/09/2019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11/09/2019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11/09/2019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a16="http://schemas.microsoft.com/office/drawing/2014/main" xmlns=""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r="-113" b="12228"/>
          <a:stretch/>
        </p:blipFill>
        <p:spPr>
          <a:xfrm>
            <a:off x="366733" y="307077"/>
            <a:ext cx="11480710" cy="6232800"/>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a:t>
            </a:r>
            <a:r>
              <a:rPr lang="fr-FR" sz="8000" b="1" dirty="0" smtClean="0">
                <a:ln>
                  <a:solidFill>
                    <a:schemeClr val="bg1"/>
                  </a:solidFill>
                </a:ln>
                <a:solidFill>
                  <a:schemeClr val="tx1"/>
                </a:solidFill>
              </a:rPr>
              <a:t>N°3  </a:t>
            </a:r>
            <a:r>
              <a:rPr lang="fr-FR" sz="8000" b="1" dirty="0" smtClean="0">
                <a:ln>
                  <a:solidFill>
                    <a:schemeClr val="bg1"/>
                  </a:solidFill>
                </a:ln>
                <a:solidFill>
                  <a:schemeClr val="tx1"/>
                </a:solidFill>
              </a:rPr>
              <a:t>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2082724" y="1720839"/>
            <a:ext cx="8026550" cy="3416320"/>
          </a:xfrm>
          <a:prstGeom prst="rect">
            <a:avLst/>
          </a:prstGeom>
        </p:spPr>
        <p:txBody>
          <a:bodyPr wrap="square">
            <a:spAutoFit/>
          </a:bodyPr>
          <a:lstStyle/>
          <a:p>
            <a:r>
              <a:rPr lang="fr-FR" sz="7200" b="1" dirty="0" smtClean="0">
                <a:ln>
                  <a:solidFill>
                    <a:srgbClr val="FFFF00"/>
                  </a:solidFill>
                </a:ln>
              </a:rPr>
              <a:t>KAYA </a:t>
            </a:r>
            <a:r>
              <a:rPr lang="fr-FR" sz="7200" b="1" dirty="0">
                <a:ln>
                  <a:solidFill>
                    <a:srgbClr val="FFFF00"/>
                  </a:solidFill>
                </a:ln>
              </a:rPr>
              <a:t>MAWA, LE PARADIS EST EN AFRIQUE…</a:t>
            </a: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2146851" y="1012953"/>
            <a:ext cx="7898296" cy="4832092"/>
          </a:xfrm>
          <a:prstGeom prst="rect">
            <a:avLst/>
          </a:prstGeom>
        </p:spPr>
        <p:txBody>
          <a:bodyPr wrap="square">
            <a:spAutoFit/>
          </a:bodyPr>
          <a:lstStyle/>
          <a:p>
            <a:r>
              <a:rPr lang="fr-FR" sz="2800" b="1" dirty="0" smtClean="0">
                <a:ln>
                  <a:solidFill>
                    <a:srgbClr val="FFFF00"/>
                  </a:solidFill>
                </a:ln>
              </a:rPr>
              <a:t>Autant </a:t>
            </a:r>
            <a:r>
              <a:rPr lang="fr-FR" sz="2800" b="1" dirty="0">
                <a:ln>
                  <a:solidFill>
                    <a:srgbClr val="FFFF00"/>
                  </a:solidFill>
                </a:ln>
              </a:rPr>
              <a:t>vous prévenir tout de suite, j’ai trouvé mon paradis africain ! Si vous me cherchez, je suis à Kaya </a:t>
            </a:r>
            <a:r>
              <a:rPr lang="fr-FR" sz="2800" b="1" dirty="0" err="1">
                <a:ln>
                  <a:solidFill>
                    <a:srgbClr val="FFFF00"/>
                  </a:solidFill>
                </a:ln>
              </a:rPr>
              <a:t>Mawa</a:t>
            </a:r>
            <a:r>
              <a:rPr lang="fr-FR" sz="2800" b="1" dirty="0">
                <a:ln>
                  <a:solidFill>
                    <a:srgbClr val="FFFF00"/>
                  </a:solidFill>
                </a:ln>
              </a:rPr>
              <a:t>… Situé sur la petite ile de </a:t>
            </a:r>
            <a:r>
              <a:rPr lang="fr-FR" sz="2800" b="1" dirty="0" err="1">
                <a:ln>
                  <a:solidFill>
                    <a:srgbClr val="FFFF00"/>
                  </a:solidFill>
                </a:ln>
              </a:rPr>
              <a:t>Likoma</a:t>
            </a:r>
            <a:r>
              <a:rPr lang="fr-FR" sz="2800" b="1" dirty="0">
                <a:ln>
                  <a:solidFill>
                    <a:srgbClr val="FFFF00"/>
                  </a:solidFill>
                </a:ln>
              </a:rPr>
              <a:t>, au milieu du lac Malawi, j’aime tout de cet endroit ! Sa longue plage de sable doré bordée par des eaux cristallines, ses chambres (à peine une dizaine) donnant sur la plage ou jouissant de pontons privés plongeant dans le lac, sa décoration simple et raffinée à la fois, le soucis du détail, les sourires omniprésents et les petites attentions de chaque instant.</a:t>
            </a: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3" name="Image 2"/>
          <p:cNvPicPr>
            <a:picLocks noChangeAspect="1"/>
          </p:cNvPicPr>
          <p:nvPr/>
        </p:nvPicPr>
        <p:blipFill>
          <a:blip r:embed="rId3"/>
          <a:stretch>
            <a:fillRect/>
          </a:stretch>
        </p:blipFill>
        <p:spPr>
          <a:xfrm>
            <a:off x="1907756" y="293270"/>
            <a:ext cx="8296418" cy="6211511"/>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sp>
        <p:nvSpPr>
          <p:cNvPr id="3" name="Rectangle 2"/>
          <p:cNvSpPr/>
          <p:nvPr/>
        </p:nvSpPr>
        <p:spPr>
          <a:xfrm>
            <a:off x="3048000" y="1720840"/>
            <a:ext cx="6096000" cy="3416320"/>
          </a:xfrm>
          <a:prstGeom prst="rect">
            <a:avLst/>
          </a:prstGeom>
        </p:spPr>
        <p:txBody>
          <a:bodyPr>
            <a:spAutoFit/>
          </a:bodyPr>
          <a:lstStyle/>
          <a:p>
            <a:r>
              <a:rPr lang="fr-FR" sz="2400" b="1" dirty="0" smtClean="0">
                <a:ln>
                  <a:solidFill>
                    <a:srgbClr val="FFFF00"/>
                  </a:solidFill>
                </a:ln>
              </a:rPr>
              <a:t>CHAMBRES</a:t>
            </a:r>
          </a:p>
          <a:p>
            <a:endParaRPr lang="fr-FR" sz="2400" b="1" dirty="0">
              <a:ln>
                <a:solidFill>
                  <a:srgbClr val="FFFF00"/>
                </a:solidFill>
              </a:ln>
            </a:endParaRPr>
          </a:p>
          <a:p>
            <a:r>
              <a:rPr lang="fr-FR" sz="2400" b="1" dirty="0">
                <a:ln>
                  <a:solidFill>
                    <a:srgbClr val="FFFF00"/>
                  </a:solidFill>
                </a:ln>
              </a:rPr>
              <a:t>Il y a seulement 11 chambres à Kaya </a:t>
            </a:r>
            <a:r>
              <a:rPr lang="fr-FR" sz="2400" b="1" dirty="0" err="1">
                <a:ln>
                  <a:solidFill>
                    <a:srgbClr val="FFFF00"/>
                  </a:solidFill>
                </a:ln>
              </a:rPr>
              <a:t>Mawa</a:t>
            </a:r>
            <a:r>
              <a:rPr lang="fr-FR" sz="2400" b="1" dirty="0">
                <a:ln>
                  <a:solidFill>
                    <a:srgbClr val="FFFF00"/>
                  </a:solidFill>
                </a:ln>
              </a:rPr>
              <a:t>. Chacune avec une vue incroyable, un ponton privé descendant dans le lac ou les pieds dans le sable. Trois </a:t>
            </a:r>
            <a:r>
              <a:rPr lang="fr-FR" sz="2400" b="1" dirty="0" err="1">
                <a:ln>
                  <a:solidFill>
                    <a:srgbClr val="FFFF00"/>
                  </a:solidFill>
                </a:ln>
              </a:rPr>
              <a:t>Family</a:t>
            </a:r>
            <a:r>
              <a:rPr lang="fr-FR" sz="2400" b="1" dirty="0">
                <a:ln>
                  <a:solidFill>
                    <a:srgbClr val="FFFF00"/>
                  </a:solidFill>
                </a:ln>
              </a:rPr>
              <a:t> villas (dont une premium) comportent 2 chambres communicantes et sont situées directement sur la plage.</a:t>
            </a:r>
          </a:p>
        </p:txBody>
      </p:sp>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72574" y="265692"/>
            <a:ext cx="4678018" cy="6237358"/>
          </a:xfrm>
          <a:prstGeom prst="rect">
            <a:avLst/>
          </a:prstGeom>
          <a:effectLst>
            <a:softEdge rad="127000"/>
          </a:effectLst>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21234" y="310320"/>
            <a:ext cx="4678019" cy="6237358"/>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3" name="Image 2"/>
          <p:cNvPicPr>
            <a:picLocks noChangeAspect="1"/>
          </p:cNvPicPr>
          <p:nvPr/>
        </p:nvPicPr>
        <p:blipFill>
          <a:blip r:embed="rId3"/>
          <a:stretch>
            <a:fillRect/>
          </a:stretch>
        </p:blipFill>
        <p:spPr>
          <a:xfrm>
            <a:off x="1907755" y="283766"/>
            <a:ext cx="8389183" cy="6280964"/>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3" name="Image 2"/>
          <p:cNvPicPr>
            <a:picLocks noChangeAspect="1"/>
          </p:cNvPicPr>
          <p:nvPr/>
        </p:nvPicPr>
        <p:blipFill>
          <a:blip r:embed="rId3"/>
          <a:stretch>
            <a:fillRect/>
          </a:stretch>
        </p:blipFill>
        <p:spPr>
          <a:xfrm>
            <a:off x="1907755" y="313530"/>
            <a:ext cx="8349427" cy="6251199"/>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50364" y="319155"/>
            <a:ext cx="4678019" cy="6237358"/>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sp>
        <p:nvSpPr>
          <p:cNvPr id="3" name="Rectangle 2"/>
          <p:cNvSpPr/>
          <p:nvPr/>
        </p:nvSpPr>
        <p:spPr>
          <a:xfrm>
            <a:off x="1722782" y="693112"/>
            <a:ext cx="8746435" cy="5262979"/>
          </a:xfrm>
          <a:prstGeom prst="rect">
            <a:avLst/>
          </a:prstGeom>
        </p:spPr>
        <p:txBody>
          <a:bodyPr wrap="square">
            <a:spAutoFit/>
          </a:bodyPr>
          <a:lstStyle/>
          <a:p>
            <a:r>
              <a:rPr lang="fr-FR" sz="2400" b="1" dirty="0" smtClean="0">
                <a:ln>
                  <a:solidFill>
                    <a:srgbClr val="FFFF00"/>
                  </a:solidFill>
                </a:ln>
              </a:rPr>
              <a:t>ACTIVITÉS</a:t>
            </a:r>
          </a:p>
          <a:p>
            <a:endParaRPr lang="fr-FR" sz="2400" b="1" dirty="0">
              <a:ln>
                <a:solidFill>
                  <a:srgbClr val="FFFF00"/>
                </a:solidFill>
              </a:ln>
            </a:endParaRPr>
          </a:p>
          <a:p>
            <a:r>
              <a:rPr lang="fr-FR" sz="2400" b="1" dirty="0">
                <a:ln>
                  <a:solidFill>
                    <a:srgbClr val="FFFF00"/>
                  </a:solidFill>
                </a:ln>
              </a:rPr>
              <a:t>Kaya </a:t>
            </a:r>
            <a:r>
              <a:rPr lang="fr-FR" sz="2400" b="1" dirty="0" err="1">
                <a:ln>
                  <a:solidFill>
                    <a:srgbClr val="FFFF00"/>
                  </a:solidFill>
                </a:ln>
              </a:rPr>
              <a:t>Mawa</a:t>
            </a:r>
            <a:r>
              <a:rPr lang="fr-FR" sz="2400" b="1" dirty="0">
                <a:ln>
                  <a:solidFill>
                    <a:srgbClr val="FFFF00"/>
                  </a:solidFill>
                </a:ln>
              </a:rPr>
              <a:t> dispose de tout ce que vous pouvez imaginer pour des vacances de plages parfaites : matériel de </a:t>
            </a:r>
            <a:r>
              <a:rPr lang="fr-FR" sz="2400" b="1" dirty="0" err="1">
                <a:ln>
                  <a:solidFill>
                    <a:srgbClr val="FFFF00"/>
                  </a:solidFill>
                </a:ln>
              </a:rPr>
              <a:t>snorkeling</a:t>
            </a:r>
            <a:r>
              <a:rPr lang="fr-FR" sz="2400" b="1" dirty="0">
                <a:ln>
                  <a:solidFill>
                    <a:srgbClr val="FFFF00"/>
                  </a:solidFill>
                </a:ln>
              </a:rPr>
              <a:t>, centre de plongée, </a:t>
            </a:r>
            <a:r>
              <a:rPr lang="fr-FR" sz="2400" b="1" dirty="0" err="1">
                <a:ln>
                  <a:solidFill>
                    <a:srgbClr val="FFFF00"/>
                  </a:solidFill>
                </a:ln>
              </a:rPr>
              <a:t>paddle</a:t>
            </a:r>
            <a:r>
              <a:rPr lang="fr-FR" sz="2400" b="1" dirty="0">
                <a:ln>
                  <a:solidFill>
                    <a:srgbClr val="FFFF00"/>
                  </a:solidFill>
                </a:ln>
              </a:rPr>
              <a:t>, ski nautique, bouées, kite surf, kayak, jeux de plages…</a:t>
            </a:r>
          </a:p>
          <a:p>
            <a:endParaRPr lang="fr-FR" sz="2400" b="1" dirty="0">
              <a:ln>
                <a:solidFill>
                  <a:srgbClr val="FFFF00"/>
                </a:solidFill>
              </a:ln>
            </a:endParaRPr>
          </a:p>
          <a:p>
            <a:r>
              <a:rPr lang="fr-FR" sz="2400" b="1" dirty="0">
                <a:ln>
                  <a:solidFill>
                    <a:srgbClr val="FFFF00"/>
                  </a:solidFill>
                </a:ln>
              </a:rPr>
              <a:t>Les eaux du lac sont douces et chaudes, la visibilité est parfaite et sa faune aquatique est impressionnante.</a:t>
            </a:r>
          </a:p>
          <a:p>
            <a:endParaRPr lang="fr-FR" sz="2400" b="1" dirty="0">
              <a:ln>
                <a:solidFill>
                  <a:srgbClr val="FFFF00"/>
                </a:solidFill>
              </a:ln>
            </a:endParaRPr>
          </a:p>
          <a:p>
            <a:r>
              <a:rPr lang="fr-FR" sz="2400" b="1" dirty="0">
                <a:ln>
                  <a:solidFill>
                    <a:srgbClr val="FFFF00"/>
                  </a:solidFill>
                </a:ln>
              </a:rPr>
              <a:t>Vous pouvez également réserver un tour de l’ile en bateau pour visiter les ateliers de </a:t>
            </a:r>
            <a:r>
              <a:rPr lang="fr-FR" sz="2400" b="1" dirty="0" err="1">
                <a:ln>
                  <a:solidFill>
                    <a:srgbClr val="FFFF00"/>
                  </a:solidFill>
                </a:ln>
              </a:rPr>
              <a:t>Katundu</a:t>
            </a:r>
            <a:r>
              <a:rPr lang="fr-FR" sz="2400" b="1" dirty="0">
                <a:ln>
                  <a:solidFill>
                    <a:srgbClr val="FFFF00"/>
                  </a:solidFill>
                </a:ln>
              </a:rPr>
              <a:t>, le petit village et l’impressionnante St </a:t>
            </a:r>
            <a:r>
              <a:rPr lang="fr-FR" sz="2400" b="1" dirty="0" err="1">
                <a:ln>
                  <a:solidFill>
                    <a:srgbClr val="FFFF00"/>
                  </a:solidFill>
                </a:ln>
              </a:rPr>
              <a:t>Peter’s</a:t>
            </a:r>
            <a:r>
              <a:rPr lang="fr-FR" sz="2400" b="1" dirty="0">
                <a:ln>
                  <a:solidFill>
                    <a:srgbClr val="FFFF00"/>
                  </a:solidFill>
                </a:ln>
              </a:rPr>
              <a:t> </a:t>
            </a:r>
            <a:r>
              <a:rPr lang="fr-FR" sz="2400" b="1" dirty="0" err="1">
                <a:ln>
                  <a:solidFill>
                    <a:srgbClr val="FFFF00"/>
                  </a:solidFill>
                </a:ln>
              </a:rPr>
              <a:t>Cathedral</a:t>
            </a:r>
            <a:r>
              <a:rPr lang="fr-FR" sz="2400" b="1" dirty="0">
                <a:ln>
                  <a:solidFill>
                    <a:srgbClr val="FFFF00"/>
                  </a:solidFill>
                </a:ln>
              </a:rPr>
              <a:t>. Je vous parle de toutes ces activités </a:t>
            </a:r>
          </a:p>
        </p:txBody>
      </p:sp>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4" end="4"/>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4" end="4"/>
                                            </p:txEl>
                                          </p:spTgt>
                                        </p:tgtEl>
                                        <p:attrNameLst>
                                          <p:attrName>ppt_w</p:attrName>
                                        </p:attrNameLst>
                                      </p:cBhvr>
                                    </p:anim>
                                    <p:anim by="(#ppt_w*0.50)" calcmode="lin" valueType="num">
                                      <p:cBhvr>
                                        <p:cTn id="32" dur="500" decel="50000" autoRev="1" fill="hold">
                                          <p:stCondLst>
                                            <p:cond delay="0"/>
                                          </p:stCondLst>
                                        </p:cTn>
                                        <p:tgtEl>
                                          <p:spTgt spid="3">
                                            <p:txEl>
                                              <p:pRg st="4" end="4"/>
                                            </p:txEl>
                                          </p:spTgt>
                                        </p:tgtEl>
                                        <p:attrNameLst>
                                          <p:attrName>ppt_x</p:attrName>
                                        </p:attrNameLst>
                                      </p:cBhvr>
                                    </p:anim>
                                    <p:anim from="(-#ppt_h/2)" to="(#ppt_y)" calcmode="lin" valueType="num">
                                      <p:cBhvr>
                                        <p:cTn id="33" dur="1000" fill="hold">
                                          <p:stCondLst>
                                            <p:cond delay="0"/>
                                          </p:stCondLst>
                                        </p:cTn>
                                        <p:tgtEl>
                                          <p:spTgt spid="3">
                                            <p:txEl>
                                              <p:pRg st="4" end="4"/>
                                            </p:txEl>
                                          </p:spTgt>
                                        </p:tgtEl>
                                        <p:attrNameLst>
                                          <p:attrName>ppt_y</p:attrName>
                                        </p:attrNameLst>
                                      </p:cBhvr>
                                    </p:anim>
                                    <p:animRot by="21600000">
                                      <p:cBhvr>
                                        <p:cTn id="34" dur="1000" fill="hold">
                                          <p:stCondLst>
                                            <p:cond delay="0"/>
                                          </p:stCondLst>
                                        </p:cTn>
                                        <p:tgtEl>
                                          <p:spTgt spid="3">
                                            <p:txEl>
                                              <p:pRg st="4" end="4"/>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3">
                                            <p:txEl>
                                              <p:pRg st="6" end="6"/>
                                            </p:txEl>
                                          </p:spTgt>
                                        </p:tgtEl>
                                        <p:attrNameLst>
                                          <p:attrName>style.visibility</p:attrName>
                                        </p:attrNameLst>
                                      </p:cBhvr>
                                      <p:to>
                                        <p:strVal val="visible"/>
                                      </p:to>
                                    </p:set>
                                    <p:anim by="(-#ppt_w*2)" calcmode="lin" valueType="num">
                                      <p:cBhvr rctx="PPT">
                                        <p:cTn id="39" dur="500" autoRev="1" fill="hold">
                                          <p:stCondLst>
                                            <p:cond delay="0"/>
                                          </p:stCondLst>
                                        </p:cTn>
                                        <p:tgtEl>
                                          <p:spTgt spid="3">
                                            <p:txEl>
                                              <p:pRg st="6" end="6"/>
                                            </p:txEl>
                                          </p:spTgt>
                                        </p:tgtEl>
                                        <p:attrNameLst>
                                          <p:attrName>ppt_w</p:attrName>
                                        </p:attrNameLst>
                                      </p:cBhvr>
                                    </p:anim>
                                    <p:anim by="(#ppt_w*0.50)" calcmode="lin" valueType="num">
                                      <p:cBhvr>
                                        <p:cTn id="40" dur="500" decel="50000" autoRev="1" fill="hold">
                                          <p:stCondLst>
                                            <p:cond delay="0"/>
                                          </p:stCondLst>
                                        </p:cTn>
                                        <p:tgtEl>
                                          <p:spTgt spid="3">
                                            <p:txEl>
                                              <p:pRg st="6" end="6"/>
                                            </p:txEl>
                                          </p:spTgt>
                                        </p:tgtEl>
                                        <p:attrNameLst>
                                          <p:attrName>ppt_x</p:attrName>
                                        </p:attrNameLst>
                                      </p:cBhvr>
                                    </p:anim>
                                    <p:anim from="(-#ppt_h/2)" to="(#ppt_y)" calcmode="lin" valueType="num">
                                      <p:cBhvr>
                                        <p:cTn id="41" dur="1000" fill="hold">
                                          <p:stCondLst>
                                            <p:cond delay="0"/>
                                          </p:stCondLst>
                                        </p:cTn>
                                        <p:tgtEl>
                                          <p:spTgt spid="3">
                                            <p:txEl>
                                              <p:pRg st="6" end="6"/>
                                            </p:txEl>
                                          </p:spTgt>
                                        </p:tgtEl>
                                        <p:attrNameLst>
                                          <p:attrName>ppt_y</p:attrName>
                                        </p:attrNameLst>
                                      </p:cBhvr>
                                    </p:anim>
                                    <p:animRot by="21600000">
                                      <p:cBhvr>
                                        <p:cTn id="42" dur="1000" fill="hold">
                                          <p:stCondLst>
                                            <p:cond delay="0"/>
                                          </p:stCondLst>
                                        </p:cTn>
                                        <p:tgtEl>
                                          <p:spTgt spid="3">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2249"/>
            <a:ext cx="8362679" cy="6263843"/>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sp>
        <p:nvSpPr>
          <p:cNvPr id="3" name="Rectangle 2"/>
          <p:cNvSpPr/>
          <p:nvPr/>
        </p:nvSpPr>
        <p:spPr>
          <a:xfrm>
            <a:off x="2477878" y="1102816"/>
            <a:ext cx="7236244" cy="4154984"/>
          </a:xfrm>
          <a:prstGeom prst="rect">
            <a:avLst/>
          </a:prstGeom>
        </p:spPr>
        <p:txBody>
          <a:bodyPr wrap="square">
            <a:spAutoFit/>
          </a:bodyPr>
          <a:lstStyle/>
          <a:p>
            <a:r>
              <a:rPr lang="fr-FR" sz="2400" b="1" dirty="0" smtClean="0">
                <a:ln>
                  <a:solidFill>
                    <a:srgbClr val="FFFF00"/>
                  </a:solidFill>
                </a:ln>
              </a:rPr>
              <a:t>CUISINE</a:t>
            </a:r>
          </a:p>
          <a:p>
            <a:endParaRPr lang="fr-FR" sz="2400" b="1" dirty="0">
              <a:ln>
                <a:solidFill>
                  <a:srgbClr val="FFFF00"/>
                </a:solidFill>
              </a:ln>
            </a:endParaRPr>
          </a:p>
          <a:p>
            <a:r>
              <a:rPr lang="fr-FR" sz="2400" b="1" dirty="0">
                <a:ln>
                  <a:solidFill>
                    <a:srgbClr val="FFFF00"/>
                  </a:solidFill>
                </a:ln>
              </a:rPr>
              <a:t>Difficile de faire mieux à ce niveau-là ! Kaya </a:t>
            </a:r>
            <a:r>
              <a:rPr lang="fr-FR" sz="2400" b="1" dirty="0" err="1">
                <a:ln>
                  <a:solidFill>
                    <a:srgbClr val="FFFF00"/>
                  </a:solidFill>
                </a:ln>
              </a:rPr>
              <a:t>Mawa</a:t>
            </a:r>
            <a:r>
              <a:rPr lang="fr-FR" sz="2400" b="1" dirty="0">
                <a:ln>
                  <a:solidFill>
                    <a:srgbClr val="FFFF00"/>
                  </a:solidFill>
                </a:ln>
              </a:rPr>
              <a:t> a d’ailleurs reçu de nombreux prix pour sa cuisine. Le chef, hyper inventif, propose chaque midi des assiettes explosant de 1000 saveurs. Un véritable bonheur pour les papilles ! Le soir, toutes les tables sont dressées sur le sable, des centaines de lanternes sont allumées tout autour et vous profitez d’un menu 3 services plus classique et absolument délicieux.</a:t>
            </a:r>
          </a:p>
        </p:txBody>
      </p:sp>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2250"/>
            <a:ext cx="8362680" cy="6263843"/>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13042" y="327990"/>
            <a:ext cx="5565914" cy="6202019"/>
          </a:xfrm>
          <a:prstGeom prst="rect">
            <a:avLst/>
          </a:prstGeom>
          <a:effectLst>
            <a:softEdge rad="127000"/>
          </a:effectLst>
        </p:spPr>
      </p:pic>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6118" y="310625"/>
            <a:ext cx="11479763" cy="6236749"/>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117</TotalTime>
  <Words>589</Words>
  <Application>Microsoft Office PowerPoint</Application>
  <PresentationFormat>Grand écran</PresentationFormat>
  <Paragraphs>78</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24</cp:revision>
  <dcterms:created xsi:type="dcterms:W3CDTF">2019-07-13T13:50:14Z</dcterms:created>
  <dcterms:modified xsi:type="dcterms:W3CDTF">2019-09-11T16:53:53Z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