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wBxMmEo3FNmFw2I0F8vxg==" hashData="/Om09/5wjZaY+PL6brZWQW6cHU7g5DZHvoguAE3+PdaoyhGJTgoj1DKg9e0/Qrx/NevbkqXxBiF/U49MSV2ua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2BD6A-E049-4BC8-9A9C-ED31F1869922}" type="datetimeFigureOut">
              <a:rPr lang="fr-FR" smtClean="0"/>
              <a:t>21/07/2020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B6EF83-CF4D-43BB-9EA3-997406FAF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114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273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07178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53440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91568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2290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54061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16022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89750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964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2619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5625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1556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8727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7912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B6EF83-CF4D-43BB-9EA3-997406FAF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322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ECBEB-B8E1-4333-A90C-D5EE0F88C82B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147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6C2C7-5C5A-472D-9885-FA7D27C84133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55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A2AD7-E8F0-4B8B-A15F-187729B460D5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06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F221B-7629-4E99-817B-67F292DC5777}" type="datetime1">
              <a:rPr lang="fr-FR" smtClean="0"/>
              <a:t>21/07/2020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7938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D64496-0CA6-457A-9ACC-7E646C5BCF8D}" type="datetime1">
              <a:rPr lang="fr-FR" smtClean="0"/>
              <a:t>21/07/2020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1335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8955E7-B245-4C2C-863B-BD6BB924D43A}" type="datetime1">
              <a:rPr lang="fr-FR" smtClean="0"/>
              <a:t>21/07/2020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595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285D-EA37-44A1-B598-348ECEC4FA8D}" type="datetime1">
              <a:rPr lang="fr-FR" smtClean="0"/>
              <a:t>21/07/2020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5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03707-8827-4C57-950C-1F8F857F8FC8}" type="datetime1">
              <a:rPr lang="fr-FR" smtClean="0"/>
              <a:t>21/07/2020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966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7B2691-E6A6-4599-A9F7-6C1B2F5C5B03}" type="datetime1">
              <a:rPr lang="fr-FR" smtClean="0"/>
              <a:t>21/07/2020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561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35C9B-DEC1-4C15-923D-B8C6B98F3AC6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2956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2E415-EF03-461C-B40C-E720262474C4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214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/>
            </a:gs>
            <a:gs pos="64000">
              <a:schemeClr val="accent6">
                <a:lumMod val="50000"/>
              </a:schemeClr>
            </a:gs>
            <a:gs pos="76000">
              <a:srgbClr val="FFC000"/>
            </a:gs>
            <a:gs pos="84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25448-E82F-442C-81DD-3500B8BC9608}" type="datetime1">
              <a:rPr lang="fr-FR" smtClean="0"/>
              <a:t>21/07/2020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418D21-2F50-43A1-8751-6A139315D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486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29" r="11302"/>
          <a:stretch/>
        </p:blipFill>
        <p:spPr>
          <a:xfrm>
            <a:off x="968795" y="1051832"/>
            <a:ext cx="10138181" cy="47325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598" y="2654522"/>
            <a:ext cx="3998577" cy="3188845"/>
          </a:xfrm>
          <a:prstGeom prst="rect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12" name="Rectangle 11"/>
          <p:cNvSpPr/>
          <p:nvPr/>
        </p:nvSpPr>
        <p:spPr>
          <a:xfrm>
            <a:off x="1555568" y="1022180"/>
            <a:ext cx="896463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Piana un village de la Corse du sud</a:t>
            </a:r>
            <a:endParaRPr lang="fr-FR" sz="48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10420" y="1964081"/>
            <a:ext cx="9589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N°3</a:t>
            </a:r>
            <a:endParaRPr lang="fr-FR" sz="40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2158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  <p:sndAc>
          <p:stSnd loop="1">
            <p:snd r:embed="rId3" name="575 CORSIKA MUZIEK.wav"/>
          </p:stSnd>
        </p:sndAc>
      </p:transition>
    </mc:Choice>
    <mc:Fallback>
      <p:transition spd="slow" advTm="16000">
        <p:fade/>
        <p:sndAc>
          <p:stSnd loop="1">
            <p:snd r:embed="rId3" name="575 CORSIKA MUZIE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4546" y="797510"/>
            <a:ext cx="980290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</a:rPr>
              <a:t>Piana </a:t>
            </a:r>
            <a:r>
              <a:rPr lang="fr-FR" sz="4800" b="1" dirty="0">
                <a:solidFill>
                  <a:schemeClr val="bg1"/>
                </a:solidFill>
              </a:rPr>
              <a:t>est une commune française située dans la circonscription départementale de la Corse-du-Sud et le territoire de la collectivité de Corse. Elle appartient à l'ancienne piève de </a:t>
            </a:r>
            <a:r>
              <a:rPr lang="fr-FR" sz="4800" b="1" dirty="0" err="1">
                <a:solidFill>
                  <a:schemeClr val="bg1"/>
                </a:solidFill>
              </a:rPr>
              <a:t>Sevinfuori</a:t>
            </a:r>
            <a:r>
              <a:rPr lang="fr-FR" sz="4800" b="1" dirty="0">
                <a:solidFill>
                  <a:schemeClr val="bg1"/>
                </a:solidFill>
              </a:rPr>
              <a:t> dont elle était le chef-lieu, dans les Deux-</a:t>
            </a:r>
            <a:r>
              <a:rPr lang="fr-FR" sz="4800" b="1" dirty="0" err="1">
                <a:solidFill>
                  <a:schemeClr val="bg1"/>
                </a:solidFill>
              </a:rPr>
              <a:t>Sevi</a:t>
            </a:r>
            <a:r>
              <a:rPr lang="fr-FR" sz="48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6554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7323" y="1039415"/>
            <a:ext cx="6370934" cy="478399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76512" y="1122457"/>
            <a:ext cx="91733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La route très empruntée dans les Calanques de Piana</a:t>
            </a:r>
          </a:p>
        </p:txBody>
      </p:sp>
    </p:spTree>
    <p:extLst>
      <p:ext uri="{BB962C8B-B14F-4D97-AF65-F5344CB8AC3E}">
        <p14:creationId xmlns:p14="http://schemas.microsoft.com/office/powerpoint/2010/main" val="294629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6985" y="1039055"/>
            <a:ext cx="6496184" cy="47638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42471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6985" y="1004667"/>
            <a:ext cx="6564923" cy="48142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071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6739" y="1014883"/>
            <a:ext cx="5585488" cy="48064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30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7651" y="1043353"/>
            <a:ext cx="5345723" cy="47712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2838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2492" y="1061002"/>
            <a:ext cx="6335765" cy="47575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325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600" y="1025791"/>
            <a:ext cx="6361798" cy="47771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7856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204" y="1042238"/>
            <a:ext cx="5392617" cy="47735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0211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2246" y="1028700"/>
            <a:ext cx="8510954" cy="4787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2790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9538" y="1053838"/>
            <a:ext cx="9624647" cy="47445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8456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7692" y="1028029"/>
            <a:ext cx="6951785" cy="47777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9183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278257" y="6473059"/>
            <a:ext cx="2743200" cy="365125"/>
          </a:xfrm>
        </p:spPr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4214" y="1042307"/>
            <a:ext cx="6324043" cy="47430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34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0570" y="595086"/>
            <a:ext cx="11030859" cy="5646058"/>
          </a:xfrm>
          <a:prstGeom prst="roundRect">
            <a:avLst/>
          </a:prstGeom>
          <a:noFill/>
          <a:ln w="825500" cmpd="dbl">
            <a:gradFill flip="none" rotWithShape="1">
              <a:gsLst>
                <a:gs pos="0">
                  <a:schemeClr val="accent4">
                    <a:lumMod val="89000"/>
                  </a:schemeClr>
                </a:gs>
                <a:gs pos="76000">
                  <a:srgbClr val="FF0000"/>
                </a:gs>
                <a:gs pos="80000">
                  <a:srgbClr val="FFFF00"/>
                </a:gs>
                <a:gs pos="97000">
                  <a:schemeClr val="accent4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736" y="1063547"/>
            <a:ext cx="10138527" cy="4730906"/>
          </a:xfrm>
          <a:prstGeom prst="rect">
            <a:avLst/>
          </a:prstGeom>
        </p:spPr>
      </p:pic>
      <p:sp>
        <p:nvSpPr>
          <p:cNvPr id="5" name="Rectangle à coins arrondis 4"/>
          <p:cNvSpPr/>
          <p:nvPr/>
        </p:nvSpPr>
        <p:spPr>
          <a:xfrm>
            <a:off x="580570" y="595086"/>
            <a:ext cx="11059887" cy="5646057"/>
          </a:xfrm>
          <a:prstGeom prst="round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0">
                  <a:schemeClr val="accent1">
                    <a:lumMod val="45000"/>
                    <a:lumOff val="55000"/>
                  </a:schemeClr>
                </a:gs>
                <a:gs pos="81000">
                  <a:schemeClr val="accent6">
                    <a:lumMod val="60000"/>
                    <a:lumOff val="40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à coins arrondis 5"/>
          <p:cNvSpPr/>
          <p:nvPr/>
        </p:nvSpPr>
        <p:spPr>
          <a:xfrm>
            <a:off x="580570" y="595086"/>
            <a:ext cx="11059887" cy="5646058"/>
          </a:xfrm>
          <a:prstGeom prst="roundRect">
            <a:avLst/>
          </a:prstGeom>
          <a:noFill/>
          <a:ln w="127000">
            <a:gradFill flip="none" rotWithShape="1">
              <a:gsLst>
                <a:gs pos="0">
                  <a:schemeClr val="accent4">
                    <a:lumMod val="5000"/>
                    <a:lumOff val="95000"/>
                  </a:schemeClr>
                </a:gs>
                <a:gs pos="74000">
                  <a:schemeClr val="accent4">
                    <a:lumMod val="45000"/>
                    <a:lumOff val="55000"/>
                  </a:schemeClr>
                </a:gs>
                <a:gs pos="83000">
                  <a:schemeClr val="accent4">
                    <a:lumMod val="45000"/>
                    <a:lumOff val="55000"/>
                  </a:schemeClr>
                </a:gs>
                <a:gs pos="100000">
                  <a:schemeClr val="accent4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prstDash val="sysDot"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254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Lande  2020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418D21-2F50-43A1-8751-6A139315D2EB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77AE0-F9C5-4774-9D2B-DA76B1C7BD29}" type="datetime1">
              <a:rPr lang="fr-FR" sz="1600" b="1" smtClean="0">
                <a:solidFill>
                  <a:srgbClr val="FF0000"/>
                </a:solidFill>
              </a:rPr>
              <a:t>21/07/2020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83559" y="4097730"/>
            <a:ext cx="9624879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                                 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C’était</a:t>
            </a:r>
          </a:p>
          <a:p>
            <a:r>
              <a:rPr lang="fr-FR" sz="5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iana, un village en Corse du Sud</a:t>
            </a:r>
            <a:endParaRPr lang="fr-FR" sz="5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4962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157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2020-07-01T14:53:27Z</dcterms:created>
  <dcterms:modified xsi:type="dcterms:W3CDTF">2020-07-21T18:20:40Z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