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60" r:id="rId3"/>
    <p:sldId id="257" r:id="rId4"/>
    <p:sldId id="258" r:id="rId5"/>
    <p:sldId id="262" r:id="rId6"/>
    <p:sldId id="261" r:id="rId7"/>
    <p:sldId id="259" r:id="rId8"/>
    <p:sldId id="263" r:id="rId9"/>
    <p:sldId id="264" r:id="rId10"/>
    <p:sldId id="265" r:id="rId11"/>
    <p:sldId id="266" r:id="rId12"/>
    <p:sldId id="268" r:id="rId13"/>
    <p:sldId id="269" r:id="rId14"/>
    <p:sldId id="270" r:id="rId15"/>
    <p:sldId id="272" r:id="rId16"/>
    <p:sldId id="273" r:id="rId17"/>
    <p:sldId id="274" r:id="rId18"/>
    <p:sldId id="271"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bYw8wHDVbI6/Rjdewq1A==" hashData="t7/VuxCJpns68KqJpUT7GWXE35dkkxh7gOEAmILm/zoizrHSmw7UxP31iBhaA5BVNLJjkGAlnprY6bYIFS9ta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3" d="100"/>
          <a:sy n="83" d="100"/>
        </p:scale>
        <p:origin x="258" y="2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02/05/2019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432544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48627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17581717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4204658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37121236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4153786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34398875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13384390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4218223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9815938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6439912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2805520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7854519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16</a:t>
            </a:fld>
            <a:endParaRPr lang="fr-FR"/>
          </a:p>
        </p:txBody>
      </p:sp>
    </p:spTree>
    <p:extLst>
      <p:ext uri="{BB962C8B-B14F-4D97-AF65-F5344CB8AC3E}">
        <p14:creationId xmlns:p14="http://schemas.microsoft.com/office/powerpoint/2010/main" val="6524143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17</a:t>
            </a:fld>
            <a:endParaRPr lang="fr-FR"/>
          </a:p>
        </p:txBody>
      </p:sp>
    </p:spTree>
    <p:extLst>
      <p:ext uri="{BB962C8B-B14F-4D97-AF65-F5344CB8AC3E}">
        <p14:creationId xmlns:p14="http://schemas.microsoft.com/office/powerpoint/2010/main" val="2448162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18</a:t>
            </a:fld>
            <a:endParaRPr lang="fr-FR"/>
          </a:p>
        </p:txBody>
      </p:sp>
    </p:spTree>
    <p:extLst>
      <p:ext uri="{BB962C8B-B14F-4D97-AF65-F5344CB8AC3E}">
        <p14:creationId xmlns:p14="http://schemas.microsoft.com/office/powerpoint/2010/main" val="2337622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02/05/2019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02/05/2019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02/05/2019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02/05/2019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4"/>
          <a:stretch>
            <a:fillRect/>
          </a:stretch>
        </p:blipFill>
        <p:spPr>
          <a:xfrm>
            <a:off x="639316" y="360501"/>
            <a:ext cx="10913367" cy="6136997"/>
          </a:xfrm>
          <a:prstGeom prst="rect">
            <a:avLst/>
          </a:prstGeom>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09010" y="17992"/>
            <a:ext cx="9173980" cy="6114175"/>
          </a:xfrm>
          <a:prstGeom prst="rect">
            <a:avLst/>
          </a:prstGeom>
        </p:spPr>
      </p:pic>
      <p:sp>
        <p:nvSpPr>
          <p:cNvPr id="3" name="Rectangle 2"/>
          <p:cNvSpPr/>
          <p:nvPr/>
        </p:nvSpPr>
        <p:spPr>
          <a:xfrm>
            <a:off x="2771680" y="1834977"/>
            <a:ext cx="6966972" cy="3046988"/>
          </a:xfrm>
          <a:prstGeom prst="rect">
            <a:avLst/>
          </a:prstGeom>
        </p:spPr>
        <p:txBody>
          <a:bodyPr wrap="none">
            <a:spAutoFit/>
          </a:bodyPr>
          <a:lstStyle/>
          <a:p>
            <a:r>
              <a:rPr lang="fr-FR" sz="9600" b="1" dirty="0">
                <a:latin typeface="Brush Script MT" panose="03060802040406070304" pitchFamily="66" charset="0"/>
              </a:rPr>
              <a:t> </a:t>
            </a:r>
            <a:r>
              <a:rPr lang="fr-FR" sz="9600" b="1" dirty="0" err="1">
                <a:ln>
                  <a:solidFill>
                    <a:sysClr val="windowText" lastClr="000000"/>
                  </a:solidFill>
                </a:ln>
                <a:latin typeface="Brush Script MT" panose="03060802040406070304" pitchFamily="66" charset="0"/>
              </a:rPr>
              <a:t>Mittelbergheim</a:t>
            </a:r>
            <a:endParaRPr lang="fr-FR" sz="9600" b="1" dirty="0" smtClean="0">
              <a:ln>
                <a:solidFill>
                  <a:sysClr val="windowText" lastClr="000000"/>
                </a:solidFill>
              </a:ln>
              <a:latin typeface="Brush Script MT" panose="03060802040406070304" pitchFamily="66" charset="0"/>
            </a:endParaRPr>
          </a:p>
          <a:p>
            <a:r>
              <a:rPr lang="fr-FR" sz="9600" b="1" dirty="0" smtClean="0">
                <a:ln>
                  <a:solidFill>
                    <a:sysClr val="windowText" lastClr="000000"/>
                  </a:solidFill>
                </a:ln>
                <a:latin typeface="Brush Script MT" panose="03060802040406070304" pitchFamily="66" charset="0"/>
              </a:rPr>
              <a:t> par Lande </a:t>
            </a:r>
            <a:r>
              <a:rPr lang="fr-FR" sz="9600" b="1" dirty="0" smtClean="0">
                <a:ln>
                  <a:solidFill>
                    <a:sysClr val="windowText" lastClr="000000"/>
                  </a:solidFill>
                </a:ln>
                <a:latin typeface="Brush Script MT" panose="03060802040406070304" pitchFamily="66" charset="0"/>
              </a:rPr>
              <a:t>N°3</a:t>
            </a:r>
            <a:endParaRPr lang="fr-FR" sz="9600" b="1" dirty="0">
              <a:ln>
                <a:solidFill>
                  <a:sysClr val="windowText" lastClr="000000"/>
                </a:solidFill>
              </a:ln>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4="http://schemas.microsoft.com/office/powerpoint/2010/main" Requires="p14">
      <p:transition spd="slow" p14:dur="7500" advTm="13000">
        <p:circle/>
        <p:sndAc>
          <p:stSnd loop="1">
            <p:snd r:embed="rId3" name="France en ballon dirigeable .. 12 04 2011_001.wav"/>
          </p:stSnd>
        </p:sndAc>
      </p:transition>
    </mc:Choice>
    <mc:Fallback>
      <p:transition spd="slow" advTm="13000">
        <p:circle/>
        <p:sndAc>
          <p:stSnd loop="1">
            <p:snd r:embed="rId3" name="France en ballon dirigeable .. 12 04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627961" y="565038"/>
            <a:ext cx="10983817" cy="5703136"/>
          </a:xfrm>
          <a:prstGeom prst="rect">
            <a:avLst/>
          </a:prstGeom>
        </p:spPr>
      </p:pic>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Tree>
    <p:extLst>
      <p:ext uri="{BB962C8B-B14F-4D97-AF65-F5344CB8AC3E}">
        <p14:creationId xmlns:p14="http://schemas.microsoft.com/office/powerpoint/2010/main" val="2382805161"/>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672029" y="383350"/>
            <a:ext cx="10862631" cy="6083074"/>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
        <p:nvSpPr>
          <p:cNvPr id="4" name="Rectangle 3"/>
          <p:cNvSpPr/>
          <p:nvPr/>
        </p:nvSpPr>
        <p:spPr>
          <a:xfrm>
            <a:off x="2062677" y="1213009"/>
            <a:ext cx="8066632" cy="2215991"/>
          </a:xfrm>
          <a:prstGeom prst="rect">
            <a:avLst/>
          </a:prstGeom>
          <a:noFill/>
        </p:spPr>
        <p:txBody>
          <a:bodyPr wrap="none" lIns="91440" tIns="45720" rIns="91440" bIns="45720">
            <a:spAutoFit/>
          </a:bodyPr>
          <a:lstStyle/>
          <a:p>
            <a:pPr algn="ctr"/>
            <a:r>
              <a:rPr lang="fr-FR" sz="13800" b="1" dirty="0" err="1"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Mittelbergeim</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3220597" y="648906"/>
            <a:ext cx="5750805" cy="5524881"/>
          </a:xfrm>
          <a:prstGeom prst="rect">
            <a:avLst/>
          </a:prstGeom>
          <a:effectLst>
            <a:softEdge rad="127000"/>
          </a:effectLst>
        </p:spPr>
      </p:pic>
      <p:cxnSp>
        <p:nvCxnSpPr>
          <p:cNvPr id="9" name="Connecteur droit avec flèche 8"/>
          <p:cNvCxnSpPr/>
          <p:nvPr/>
        </p:nvCxnSpPr>
        <p:spPr>
          <a:xfrm flipV="1">
            <a:off x="7082444" y="2255055"/>
            <a:ext cx="949853" cy="600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Soleil 11"/>
          <p:cNvSpPr/>
          <p:nvPr/>
        </p:nvSpPr>
        <p:spPr>
          <a:xfrm>
            <a:off x="7930458" y="2080187"/>
            <a:ext cx="445883" cy="349735"/>
          </a:xfrm>
          <a:prstGeom prst="su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12"/>
          <p:cNvSpPr/>
          <p:nvPr/>
        </p:nvSpPr>
        <p:spPr>
          <a:xfrm>
            <a:off x="6013499" y="1818948"/>
            <a:ext cx="1678473" cy="369332"/>
          </a:xfrm>
          <a:prstGeom prst="rect">
            <a:avLst/>
          </a:prstGeom>
        </p:spPr>
        <p:txBody>
          <a:bodyPr wrap="none">
            <a:spAutoFit/>
          </a:bodyPr>
          <a:lstStyle/>
          <a:p>
            <a:r>
              <a:rPr lang="fr-FR" b="1" dirty="0" err="1">
                <a:solidFill>
                  <a:srgbClr val="FF0000"/>
                </a:solidFill>
              </a:rPr>
              <a:t>Mittelbergheim</a:t>
            </a:r>
            <a:endParaRPr lang="fr-FR" b="1" dirty="0">
              <a:solidFill>
                <a:srgbClr val="FF0000"/>
              </a:solidFill>
            </a:endParaRPr>
          </a:p>
        </p:txBody>
      </p:sp>
    </p:spTree>
    <p:extLst>
      <p:ext uri="{BB962C8B-B14F-4D97-AF65-F5344CB8AC3E}">
        <p14:creationId xmlns:p14="http://schemas.microsoft.com/office/powerpoint/2010/main" val="73876094"/>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a:stretch>
            <a:fillRect/>
          </a:stretch>
        </p:blipFill>
        <p:spPr>
          <a:xfrm>
            <a:off x="628513" y="584775"/>
            <a:ext cx="10946091" cy="5771575"/>
          </a:xfrm>
          <a:prstGeom prst="rect">
            <a:avLst/>
          </a:prstGeom>
        </p:spPr>
      </p:pic>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spTree>
    <p:extLst>
      <p:ext uri="{BB962C8B-B14F-4D97-AF65-F5344CB8AC3E}">
        <p14:creationId xmlns:p14="http://schemas.microsoft.com/office/powerpoint/2010/main" val="1754606222"/>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sp>
        <p:nvSpPr>
          <p:cNvPr id="3" name="Rectangle 2"/>
          <p:cNvSpPr/>
          <p:nvPr/>
        </p:nvSpPr>
        <p:spPr>
          <a:xfrm>
            <a:off x="850691" y="715962"/>
            <a:ext cx="10515600" cy="5509200"/>
          </a:xfrm>
          <a:prstGeom prst="rect">
            <a:avLst/>
          </a:prstGeom>
        </p:spPr>
        <p:txBody>
          <a:bodyPr wrap="square">
            <a:spAutoFit/>
          </a:bodyPr>
          <a:lstStyle/>
          <a:p>
            <a:r>
              <a:rPr lang="fr-FR" sz="3200" b="1" dirty="0" err="1" smtClean="0">
                <a:latin typeface="Brush Script MT" panose="03060802040406070304" pitchFamily="66" charset="0"/>
              </a:rPr>
              <a:t>Mittelbergeim</a:t>
            </a:r>
            <a:r>
              <a:rPr lang="fr-FR" sz="3200" b="1" dirty="0" smtClean="0">
                <a:latin typeface="Brush Script MT" panose="03060802040406070304" pitchFamily="66" charset="0"/>
              </a:rPr>
              <a:t> </a:t>
            </a:r>
            <a:r>
              <a:rPr lang="fr-FR" sz="3200" b="1" dirty="0">
                <a:latin typeface="Brush Script MT" panose="03060802040406070304" pitchFamily="66" charset="0"/>
              </a:rPr>
              <a:t>fait partie de l'arrondissement de Sélestat-Erstein et appartenait au canton de Barr. Depuis le Décret n° 2014-185 du 18 février 2014 portant délimitation des cantons dans le département du Bas-Rhin1, le village appartient au canton d’Obernai. Il est situé sur la route des vins et la </a:t>
            </a:r>
            <a:r>
              <a:rPr lang="fr-FR" sz="3200" b="1" dirty="0" err="1">
                <a:latin typeface="Brush Script MT" panose="03060802040406070304" pitchFamily="66" charset="0"/>
              </a:rPr>
              <a:t>Véloroute</a:t>
            </a:r>
            <a:r>
              <a:rPr lang="fr-FR" sz="3200" b="1" dirty="0">
                <a:latin typeface="Brush Script MT" panose="03060802040406070304" pitchFamily="66" charset="0"/>
              </a:rPr>
              <a:t> du vignoble d'Alsace (</a:t>
            </a:r>
            <a:r>
              <a:rPr lang="fr-FR" sz="3200" b="1" dirty="0" err="1">
                <a:latin typeface="Brush Script MT" panose="03060802040406070304" pitchFamily="66" charset="0"/>
              </a:rPr>
              <a:t>EuroVelo</a:t>
            </a:r>
            <a:r>
              <a:rPr lang="fr-FR" sz="3200" b="1" dirty="0">
                <a:latin typeface="Brush Script MT" panose="03060802040406070304" pitchFamily="66" charset="0"/>
              </a:rPr>
              <a:t> 5), au cœur de la région Alsace entre Sélestat et Strasbourg.</a:t>
            </a:r>
          </a:p>
          <a:p>
            <a:endParaRPr lang="fr-FR" sz="3200" b="1" dirty="0">
              <a:latin typeface="Brush Script MT" panose="03060802040406070304" pitchFamily="66" charset="0"/>
            </a:endParaRPr>
          </a:p>
          <a:p>
            <a:r>
              <a:rPr lang="fr-FR" sz="3200" b="1" dirty="0">
                <a:latin typeface="Brush Script MT" panose="03060802040406070304" pitchFamily="66" charset="0"/>
              </a:rPr>
              <a:t>Le village est situé sur l'axe de deux villages : Barr à 1,2 km et </a:t>
            </a:r>
            <a:r>
              <a:rPr lang="fr-FR" sz="3200" b="1" dirty="0" err="1">
                <a:latin typeface="Brush Script MT" panose="03060802040406070304" pitchFamily="66" charset="0"/>
              </a:rPr>
              <a:t>Epfig</a:t>
            </a:r>
            <a:r>
              <a:rPr lang="fr-FR" sz="3200" b="1" dirty="0">
                <a:latin typeface="Brush Script MT" panose="03060802040406070304" pitchFamily="66" charset="0"/>
              </a:rPr>
              <a:t> à 4,2 km. Il est aussi situé au pied d'une côte qui sépare la vallée de Barr de la vallée de Villé. Il est dominé par des montagnes dont l'une est couronnée par les ruines du château d'</a:t>
            </a:r>
            <a:r>
              <a:rPr lang="fr-FR" sz="3200" b="1" dirty="0" err="1">
                <a:latin typeface="Brush Script MT" panose="03060802040406070304" pitchFamily="66" charset="0"/>
              </a:rPr>
              <a:t>Andlau</a:t>
            </a:r>
            <a:r>
              <a:rPr lang="fr-FR" sz="3200" b="1" dirty="0">
                <a:latin typeface="Brush Script MT" panose="03060802040406070304" pitchFamily="66" charset="0"/>
              </a:rPr>
              <a:t>, détruit au </a:t>
            </a:r>
            <a:r>
              <a:rPr lang="fr-FR" sz="3200" b="1" dirty="0" err="1">
                <a:latin typeface="Brush Script MT" panose="03060802040406070304" pitchFamily="66" charset="0"/>
              </a:rPr>
              <a:t>xviiie</a:t>
            </a:r>
            <a:r>
              <a:rPr lang="fr-FR" sz="3200" b="1" dirty="0">
                <a:latin typeface="Brush Script MT" panose="03060802040406070304" pitchFamily="66" charset="0"/>
              </a:rPr>
              <a:t> siècle.</a:t>
            </a:r>
          </a:p>
        </p:txBody>
      </p:sp>
    </p:spTree>
    <p:extLst>
      <p:ext uri="{BB962C8B-B14F-4D97-AF65-F5344CB8AC3E}">
        <p14:creationId xmlns:p14="http://schemas.microsoft.com/office/powerpoint/2010/main" val="2501183384"/>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53169" y="333932"/>
            <a:ext cx="11485662" cy="6190136"/>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30400" y="677333"/>
            <a:ext cx="8293100" cy="5528734"/>
          </a:xfrm>
          <a:prstGeom prst="rect">
            <a:avLst/>
          </a:prstGeom>
          <a:effectLst>
            <a:softEdge rad="127000"/>
          </a:effectLst>
        </p:spPr>
      </p:pic>
    </p:spTree>
    <p:extLst>
      <p:ext uri="{BB962C8B-B14F-4D97-AF65-F5344CB8AC3E}">
        <p14:creationId xmlns:p14="http://schemas.microsoft.com/office/powerpoint/2010/main" val="3837572753"/>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79600" y="671474"/>
            <a:ext cx="8369300" cy="5557216"/>
          </a:xfrm>
          <a:prstGeom prst="rect">
            <a:avLst/>
          </a:prstGeom>
          <a:effectLst>
            <a:softEdge rad="127000"/>
          </a:effectLst>
        </p:spPr>
      </p:pic>
    </p:spTree>
    <p:extLst>
      <p:ext uri="{BB962C8B-B14F-4D97-AF65-F5344CB8AC3E}">
        <p14:creationId xmlns:p14="http://schemas.microsoft.com/office/powerpoint/2010/main" val="59539826"/>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17700" y="703415"/>
            <a:ext cx="8267700" cy="5510422"/>
          </a:xfrm>
          <a:prstGeom prst="rect">
            <a:avLst/>
          </a:prstGeom>
          <a:effectLst>
            <a:softEdge rad="127000"/>
          </a:effectLst>
        </p:spPr>
      </p:pic>
    </p:spTree>
    <p:extLst>
      <p:ext uri="{BB962C8B-B14F-4D97-AF65-F5344CB8AC3E}">
        <p14:creationId xmlns:p14="http://schemas.microsoft.com/office/powerpoint/2010/main" val="431025828"/>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2654300" y="696569"/>
            <a:ext cx="6857238" cy="5485790"/>
          </a:xfrm>
          <a:prstGeom prst="rect">
            <a:avLst/>
          </a:prstGeom>
          <a:effectLst>
            <a:softEdge rad="127000"/>
          </a:effectLst>
        </p:spPr>
      </p:pic>
    </p:spTree>
    <p:extLst>
      <p:ext uri="{BB962C8B-B14F-4D97-AF65-F5344CB8AC3E}">
        <p14:creationId xmlns:p14="http://schemas.microsoft.com/office/powerpoint/2010/main" val="2004905560"/>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3957" y="673099"/>
            <a:ext cx="7349068" cy="5511801"/>
          </a:xfrm>
          <a:prstGeom prst="rect">
            <a:avLst/>
          </a:prstGeom>
          <a:effectLst>
            <a:softEdge rad="127000"/>
          </a:effectLst>
        </p:spPr>
      </p:pic>
    </p:spTree>
    <p:extLst>
      <p:ext uri="{BB962C8B-B14F-4D97-AF65-F5344CB8AC3E}">
        <p14:creationId xmlns:p14="http://schemas.microsoft.com/office/powerpoint/2010/main" val="1191295493"/>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55800" y="686486"/>
            <a:ext cx="8255000" cy="5501957"/>
          </a:xfrm>
          <a:prstGeom prst="rect">
            <a:avLst/>
          </a:prstGeom>
          <a:effectLst>
            <a:softEdge rad="127000"/>
          </a:effectLst>
        </p:spPr>
      </p:pic>
    </p:spTree>
    <p:extLst>
      <p:ext uri="{BB962C8B-B14F-4D97-AF65-F5344CB8AC3E}">
        <p14:creationId xmlns:p14="http://schemas.microsoft.com/office/powerpoint/2010/main" val="1090895906"/>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3351213" y="685799"/>
            <a:ext cx="5487987" cy="5487987"/>
          </a:xfrm>
          <a:prstGeom prst="rect">
            <a:avLst/>
          </a:prstGeom>
          <a:effectLst>
            <a:softEdge rad="127000"/>
          </a:effectLst>
        </p:spPr>
      </p:pic>
    </p:spTree>
    <p:extLst>
      <p:ext uri="{BB962C8B-B14F-4D97-AF65-F5344CB8AC3E}">
        <p14:creationId xmlns:p14="http://schemas.microsoft.com/office/powerpoint/2010/main" val="2587672392"/>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978819" y="702733"/>
            <a:ext cx="8206581" cy="5471054"/>
          </a:xfrm>
          <a:prstGeom prst="rect">
            <a:avLst/>
          </a:prstGeom>
          <a:effectLst>
            <a:softEdge rad="127000"/>
          </a:effectLst>
        </p:spPr>
      </p:pic>
    </p:spTree>
    <p:extLst>
      <p:ext uri="{BB962C8B-B14F-4D97-AF65-F5344CB8AC3E}">
        <p14:creationId xmlns:p14="http://schemas.microsoft.com/office/powerpoint/2010/main" val="753964646"/>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1965912" y="669052"/>
            <a:ext cx="8282988" cy="5504736"/>
          </a:xfrm>
          <a:prstGeom prst="rect">
            <a:avLst/>
          </a:prstGeom>
          <a:effectLst>
            <a:softEdge rad="127000"/>
          </a:effectLst>
        </p:spPr>
      </p:pic>
    </p:spTree>
    <p:extLst>
      <p:ext uri="{BB962C8B-B14F-4D97-AF65-F5344CB8AC3E}">
        <p14:creationId xmlns:p14="http://schemas.microsoft.com/office/powerpoint/2010/main" val="4225758962"/>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16</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2273300" y="700088"/>
            <a:ext cx="7594600" cy="5494578"/>
          </a:xfrm>
          <a:prstGeom prst="rect">
            <a:avLst/>
          </a:prstGeom>
          <a:effectLst>
            <a:softEdge rad="127000"/>
          </a:effectLst>
        </p:spPr>
      </p:pic>
    </p:spTree>
    <p:extLst>
      <p:ext uri="{BB962C8B-B14F-4D97-AF65-F5344CB8AC3E}">
        <p14:creationId xmlns:p14="http://schemas.microsoft.com/office/powerpoint/2010/main" val="2781156472"/>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17</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2616200" y="696569"/>
            <a:ext cx="6895338" cy="5516270"/>
          </a:xfrm>
          <a:prstGeom prst="rect">
            <a:avLst/>
          </a:prstGeom>
          <a:effectLst>
            <a:softEdge rad="127000"/>
          </a:effectLst>
        </p:spPr>
      </p:pic>
    </p:spTree>
    <p:extLst>
      <p:ext uri="{BB962C8B-B14F-4D97-AF65-F5344CB8AC3E}">
        <p14:creationId xmlns:p14="http://schemas.microsoft.com/office/powerpoint/2010/main" val="2700353773"/>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639316" y="360501"/>
            <a:ext cx="10913367" cy="6136997"/>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18</a:t>
            </a:fld>
            <a:endParaRPr lang="fr-FR" b="1" dirty="0">
              <a:latin typeface="Brush Script MT" panose="030608020404060703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9010" y="17992"/>
            <a:ext cx="9173980" cy="6114175"/>
          </a:xfrm>
          <a:prstGeom prst="rect">
            <a:avLst/>
          </a:prstGeom>
        </p:spPr>
      </p:pic>
      <p:sp>
        <p:nvSpPr>
          <p:cNvPr id="3" name="Rectangle 2"/>
          <p:cNvSpPr/>
          <p:nvPr/>
        </p:nvSpPr>
        <p:spPr>
          <a:xfrm>
            <a:off x="2759189" y="1905506"/>
            <a:ext cx="6673622" cy="3046988"/>
          </a:xfrm>
          <a:prstGeom prst="rect">
            <a:avLst/>
          </a:prstGeom>
        </p:spPr>
        <p:txBody>
          <a:bodyPr wrap="none">
            <a:spAutoFit/>
          </a:bodyPr>
          <a:lstStyle/>
          <a:p>
            <a:r>
              <a:rPr lang="fr-FR" sz="9600" b="1" dirty="0">
                <a:latin typeface="Brush Script MT" panose="03060802040406070304" pitchFamily="66" charset="0"/>
              </a:rPr>
              <a:t> </a:t>
            </a:r>
            <a:r>
              <a:rPr lang="fr-FR" sz="9600" b="1" dirty="0" err="1">
                <a:ln>
                  <a:solidFill>
                    <a:schemeClr val="bg1"/>
                  </a:solidFill>
                </a:ln>
                <a:latin typeface="Brush Script MT" panose="03060802040406070304" pitchFamily="66" charset="0"/>
              </a:rPr>
              <a:t>Mittelbergheim</a:t>
            </a:r>
            <a:endParaRPr lang="fr-FR" sz="9600" b="1" dirty="0" smtClean="0">
              <a:ln>
                <a:solidFill>
                  <a:schemeClr val="bg1"/>
                </a:solidFill>
              </a:ln>
              <a:latin typeface="Brush Script MT" panose="03060802040406070304" pitchFamily="66" charset="0"/>
            </a:endParaRPr>
          </a:p>
          <a:p>
            <a:r>
              <a:rPr lang="fr-FR" sz="9600" b="1" dirty="0" smtClean="0">
                <a:ln>
                  <a:solidFill>
                    <a:schemeClr val="bg1"/>
                  </a:solidFill>
                </a:ln>
                <a:latin typeface="Brush Script MT" panose="03060802040406070304" pitchFamily="66" charset="0"/>
              </a:rPr>
              <a:t>   par Lande</a:t>
            </a:r>
            <a:endParaRPr lang="fr-FR" sz="9600" b="1" dirty="0">
              <a:ln>
                <a:solidFill>
                  <a:schemeClr val="bg1"/>
                </a:solidFill>
              </a:ln>
              <a:latin typeface="Brush Script MT" panose="03060802040406070304" pitchFamily="66" charset="0"/>
            </a:endParaRPr>
          </a:p>
        </p:txBody>
      </p:sp>
    </p:spTree>
    <p:extLst>
      <p:ext uri="{BB962C8B-B14F-4D97-AF65-F5344CB8AC3E}">
        <p14:creationId xmlns:p14="http://schemas.microsoft.com/office/powerpoint/2010/main" val="2483389228"/>
      </p:ext>
    </p:extLst>
  </p:cSld>
  <p:clrMapOvr>
    <a:masterClrMapping/>
  </p:clrMapOvr>
  <mc:AlternateContent xmlns:mc="http://schemas.openxmlformats.org/markup-compatibility/2006" xmlns:p14="http://schemas.microsoft.com/office/powerpoint/2010/main">
    <mc:Choice Requires="p14">
      <p:transition spd="slow" p14:dur="7500" advTm="13000">
        <p:circle/>
      </p:transition>
    </mc:Choice>
    <mc:Fallback xmlns="">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170</TotalTime>
  <Words>433</Words>
  <Application>Microsoft Office PowerPoint</Application>
  <PresentationFormat>Grand écran</PresentationFormat>
  <Paragraphs>99</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34</cp:revision>
  <dcterms:created xsi:type="dcterms:W3CDTF">2019-02-26T12:55:36Z</dcterms:created>
  <dcterms:modified xsi:type="dcterms:W3CDTF">2019-05-02T18:05:33Z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