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0083800" cy="7562850"/>
  <p:notesSz cx="100838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10079634" cy="7559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78165" y="471157"/>
            <a:ext cx="7127468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chemeClr val="tx1"/>
                </a:solidFill>
                <a:latin typeface="Liberation Sans"/>
                <a:cs typeface="Liberation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5196"/>
            <a:ext cx="705866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FF0000"/>
                </a:solidFill>
                <a:latin typeface="Liberation Sans"/>
                <a:cs typeface="Liberation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10079634" cy="7559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FF0000"/>
                </a:solidFill>
                <a:latin typeface="Liberation Sans"/>
                <a:cs typeface="Liberation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4190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93157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FF0000"/>
                </a:solidFill>
                <a:latin typeface="Liberation Sans"/>
                <a:cs typeface="Liberation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26744" y="105397"/>
            <a:ext cx="8030311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FF0000"/>
                </a:solidFill>
                <a:latin typeface="Liberation Sans"/>
                <a:cs typeface="Liberation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3534" y="2100516"/>
            <a:ext cx="9296730" cy="3392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28492" y="7033450"/>
            <a:ext cx="3226816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4190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60336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0079990" cy="7559675"/>
            <a:chOff x="0" y="12"/>
            <a:chExt cx="10079990" cy="7559675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10079634" cy="75596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48004" y="1753577"/>
              <a:ext cx="8927642" cy="50140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7853654" y="7067436"/>
            <a:ext cx="20669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Liberation Sans"/>
                <a:cs typeface="Liberation Sans"/>
              </a:rPr>
              <a:t>Source </a:t>
            </a:r>
            <a:r>
              <a:rPr dirty="0" sz="1800">
                <a:latin typeface="Liberation Sans"/>
                <a:cs typeface="Liberation Sans"/>
              </a:rPr>
              <a:t>:</a:t>
            </a:r>
            <a:r>
              <a:rPr dirty="0" sz="1800" spc="-20">
                <a:latin typeface="Liberation Sans"/>
                <a:cs typeface="Liberation Sans"/>
              </a:rPr>
              <a:t> </a:t>
            </a:r>
            <a:r>
              <a:rPr dirty="0" sz="1800" spc="-10">
                <a:latin typeface="Liberation Sans"/>
                <a:cs typeface="Liberation Sans"/>
              </a:rPr>
              <a:t>Overblog.fr</a:t>
            </a:r>
            <a:endParaRPr sz="1800">
              <a:latin typeface="Liberation Sans"/>
              <a:cs typeface="Liberation San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6131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Le </a:t>
            </a:r>
            <a:r>
              <a:rPr dirty="0" spc="-5"/>
              <a:t>Fair-play</a:t>
            </a:r>
            <a:r>
              <a:rPr dirty="0" spc="-114"/>
              <a:t> </a:t>
            </a:r>
            <a:r>
              <a:rPr dirty="0"/>
              <a:t>financier</a:t>
            </a:r>
          </a:p>
        </p:txBody>
      </p:sp>
    </p:spTree>
  </p:cSld>
  <p:clrMapOvr>
    <a:masterClrMapping/>
  </p:clrMapOvr>
  <p:transition spd="fast"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9700" y="2453665"/>
            <a:ext cx="8486140" cy="176911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algn="ctr" marL="12700" marR="5080">
              <a:lnSpc>
                <a:spcPct val="93000"/>
              </a:lnSpc>
              <a:spcBef>
                <a:spcPts val="434"/>
              </a:spcBef>
              <a:tabLst>
                <a:tab pos="718185" algn="l"/>
                <a:tab pos="5062855" algn="l"/>
                <a:tab pos="6527800" algn="l"/>
              </a:tabLst>
            </a:pPr>
            <a:r>
              <a:rPr dirty="0" sz="4000" spc="-5">
                <a:latin typeface="Liberation Sans"/>
                <a:cs typeface="Liberation Sans"/>
              </a:rPr>
              <a:t>Le	fair-play financier</a:t>
            </a:r>
            <a:r>
              <a:rPr dirty="0" sz="4000" spc="20">
                <a:latin typeface="Liberation Sans"/>
                <a:cs typeface="Liberation Sans"/>
              </a:rPr>
              <a:t> </a:t>
            </a:r>
            <a:r>
              <a:rPr dirty="0" sz="4000" spc="-5">
                <a:latin typeface="Liberation Sans"/>
                <a:cs typeface="Liberation Sans"/>
              </a:rPr>
              <a:t>est</a:t>
            </a:r>
            <a:r>
              <a:rPr dirty="0" sz="4000" spc="10">
                <a:latin typeface="Liberation Sans"/>
                <a:cs typeface="Liberation Sans"/>
              </a:rPr>
              <a:t> </a:t>
            </a:r>
            <a:r>
              <a:rPr dirty="0" sz="4000" spc="-5">
                <a:latin typeface="Liberation Sans"/>
                <a:cs typeface="Liberation Sans"/>
              </a:rPr>
              <a:t>une	règle</a:t>
            </a:r>
            <a:r>
              <a:rPr dirty="0" sz="4000" spc="-100">
                <a:latin typeface="Liberation Sans"/>
                <a:cs typeface="Liberation Sans"/>
              </a:rPr>
              <a:t> </a:t>
            </a:r>
            <a:r>
              <a:rPr dirty="0" sz="4000" spc="-5">
                <a:latin typeface="Liberation Sans"/>
                <a:cs typeface="Liberation Sans"/>
              </a:rPr>
              <a:t>qui  empêche les</a:t>
            </a:r>
            <a:r>
              <a:rPr dirty="0" sz="4000" spc="10">
                <a:latin typeface="Liberation Sans"/>
                <a:cs typeface="Liberation Sans"/>
              </a:rPr>
              <a:t> </a:t>
            </a:r>
            <a:r>
              <a:rPr dirty="0" sz="4000" spc="-5">
                <a:latin typeface="Liberation Sans"/>
                <a:cs typeface="Liberation Sans"/>
              </a:rPr>
              <a:t>clubs</a:t>
            </a:r>
            <a:r>
              <a:rPr dirty="0" sz="4000" spc="10">
                <a:latin typeface="Liberation Sans"/>
                <a:cs typeface="Liberation Sans"/>
              </a:rPr>
              <a:t> </a:t>
            </a:r>
            <a:r>
              <a:rPr dirty="0" sz="4000" spc="-5">
                <a:latin typeface="Liberation Sans"/>
                <a:cs typeface="Liberation Sans"/>
              </a:rPr>
              <a:t>de	dépenser plus  qu’il gagne.</a:t>
            </a:r>
            <a:endParaRPr sz="4000">
              <a:latin typeface="Liberation Sans"/>
              <a:cs typeface="Liberation San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6797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Qu’est </a:t>
            </a:r>
            <a:r>
              <a:rPr dirty="0" spc="-5"/>
              <a:t>ce </a:t>
            </a:r>
            <a:r>
              <a:rPr dirty="0" spc="-10"/>
              <a:t>que </a:t>
            </a:r>
            <a:r>
              <a:rPr dirty="0" spc="-5"/>
              <a:t>c’est</a:t>
            </a:r>
            <a:r>
              <a:rPr dirty="0" spc="-95"/>
              <a:t> </a:t>
            </a:r>
            <a:r>
              <a:rPr dirty="0"/>
              <a:t>?</a:t>
            </a:r>
          </a:p>
        </p:txBody>
      </p:sp>
    </p:spTree>
  </p:cSld>
  <p:clrMapOvr>
    <a:masterClrMapping/>
  </p:clrMapOvr>
  <p:transition spd="fast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079634" cy="7559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55420" y="1830159"/>
            <a:ext cx="7962265" cy="96901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3162300" marR="5080" indent="-3150235">
              <a:lnSpc>
                <a:spcPts val="3590"/>
              </a:lnSpc>
              <a:spcBef>
                <a:spcPts val="425"/>
              </a:spcBef>
            </a:pPr>
            <a:r>
              <a:rPr dirty="0" sz="3200" spc="-5">
                <a:latin typeface="Liberation Sans"/>
                <a:cs typeface="Liberation Sans"/>
              </a:rPr>
              <a:t>Il </a:t>
            </a:r>
            <a:r>
              <a:rPr dirty="0" sz="3200">
                <a:latin typeface="Liberation Sans"/>
                <a:cs typeface="Liberation Sans"/>
              </a:rPr>
              <a:t>a </a:t>
            </a:r>
            <a:r>
              <a:rPr dirty="0" sz="3200" spc="-10">
                <a:latin typeface="Liberation Sans"/>
                <a:cs typeface="Liberation Sans"/>
              </a:rPr>
              <a:t>été </a:t>
            </a:r>
            <a:r>
              <a:rPr dirty="0" sz="3200" spc="-5">
                <a:latin typeface="Liberation Sans"/>
                <a:cs typeface="Liberation Sans"/>
              </a:rPr>
              <a:t>lancé </a:t>
            </a:r>
            <a:r>
              <a:rPr dirty="0" sz="3200" spc="-10">
                <a:latin typeface="Liberation Sans"/>
                <a:cs typeface="Liberation Sans"/>
              </a:rPr>
              <a:t>en 2010 pour une </a:t>
            </a:r>
            <a:r>
              <a:rPr dirty="0" sz="3200" spc="-5">
                <a:latin typeface="Liberation Sans"/>
                <a:cs typeface="Liberation Sans"/>
              </a:rPr>
              <a:t>concurrence  </a:t>
            </a:r>
            <a:r>
              <a:rPr dirty="0" sz="3200" spc="-10">
                <a:latin typeface="Liberation Sans"/>
                <a:cs typeface="Liberation Sans"/>
              </a:rPr>
              <a:t>équilibré.</a:t>
            </a:r>
            <a:endParaRPr sz="3200">
              <a:latin typeface="Liberation Sans"/>
              <a:cs typeface="Liberation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51800" y="3109328"/>
            <a:ext cx="7144194" cy="40183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853654" y="7184428"/>
            <a:ext cx="20288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Liberation Sans"/>
                <a:cs typeface="Liberation Sans"/>
              </a:rPr>
              <a:t>Source </a:t>
            </a:r>
            <a:r>
              <a:rPr dirty="0" sz="1800">
                <a:latin typeface="Liberation Sans"/>
                <a:cs typeface="Liberation Sans"/>
              </a:rPr>
              <a:t>:</a:t>
            </a:r>
            <a:r>
              <a:rPr dirty="0" sz="1800" spc="-45">
                <a:latin typeface="Liberation Sans"/>
                <a:cs typeface="Liberation Sans"/>
              </a:rPr>
              <a:t> </a:t>
            </a:r>
            <a:r>
              <a:rPr dirty="0" sz="1800" spc="-20">
                <a:latin typeface="Liberation Sans"/>
                <a:cs typeface="Liberation Sans"/>
              </a:rPr>
              <a:t>UEFA.com</a:t>
            </a:r>
            <a:endParaRPr sz="1800">
              <a:latin typeface="Liberation Sans"/>
              <a:cs typeface="Liberation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17662" y="266674"/>
            <a:ext cx="6788784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11725" algn="l"/>
              </a:tabLst>
            </a:pPr>
            <a:r>
              <a:rPr dirty="0" sz="4400" spc="-5" b="1">
                <a:latin typeface="Liberation Sans"/>
                <a:cs typeface="Liberation Sans"/>
              </a:rPr>
              <a:t>Pourquoi</a:t>
            </a:r>
            <a:r>
              <a:rPr dirty="0" sz="4400" spc="5" b="1">
                <a:latin typeface="Liberation Sans"/>
                <a:cs typeface="Liberation Sans"/>
              </a:rPr>
              <a:t> </a:t>
            </a:r>
            <a:r>
              <a:rPr dirty="0" sz="4400" spc="-5" b="1">
                <a:latin typeface="Liberation Sans"/>
                <a:cs typeface="Liberation Sans"/>
              </a:rPr>
              <a:t>a-t-il</a:t>
            </a:r>
            <a:r>
              <a:rPr dirty="0" sz="4400" spc="5" b="1">
                <a:latin typeface="Liberation Sans"/>
                <a:cs typeface="Liberation Sans"/>
              </a:rPr>
              <a:t> </a:t>
            </a:r>
            <a:r>
              <a:rPr dirty="0" sz="4400" spc="-5" b="1">
                <a:latin typeface="Liberation Sans"/>
                <a:cs typeface="Liberation Sans"/>
              </a:rPr>
              <a:t>été	créer</a:t>
            </a:r>
            <a:r>
              <a:rPr dirty="0" sz="4400" spc="-90" b="1">
                <a:latin typeface="Liberation Sans"/>
                <a:cs typeface="Liberation Sans"/>
              </a:rPr>
              <a:t> </a:t>
            </a:r>
            <a:r>
              <a:rPr dirty="0" sz="4400" b="1">
                <a:latin typeface="Liberation Sans"/>
                <a:cs typeface="Liberation Sans"/>
              </a:rPr>
              <a:t>?</a:t>
            </a:r>
            <a:endParaRPr sz="4400">
              <a:latin typeface="Liberation Sans"/>
              <a:cs typeface="Liberation Sans"/>
            </a:endParaRPr>
          </a:p>
        </p:txBody>
      </p:sp>
    </p:spTree>
  </p:cSld>
  <p:clrMapOvr>
    <a:masterClrMapping/>
  </p:clrMapOvr>
  <p:transition spd="fast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1218" y="468629"/>
            <a:ext cx="3747135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10" b="1">
                <a:latin typeface="Liberation Sans"/>
                <a:cs typeface="Liberation Sans"/>
              </a:rPr>
              <a:t>Qui </a:t>
            </a:r>
            <a:r>
              <a:rPr dirty="0" sz="4400" spc="-5" b="1">
                <a:latin typeface="Liberation Sans"/>
                <a:cs typeface="Liberation Sans"/>
              </a:rPr>
              <a:t>l’a créer</a:t>
            </a:r>
            <a:r>
              <a:rPr dirty="0" sz="4400" spc="-95" b="1">
                <a:latin typeface="Liberation Sans"/>
                <a:cs typeface="Liberation Sans"/>
              </a:rPr>
              <a:t> </a:t>
            </a:r>
            <a:r>
              <a:rPr dirty="0" sz="4400" b="1">
                <a:latin typeface="Liberation Sans"/>
                <a:cs typeface="Liberation Sans"/>
              </a:rPr>
              <a:t>?</a:t>
            </a:r>
            <a:endParaRPr sz="4400">
              <a:latin typeface="Liberation Sans"/>
              <a:cs typeface="Liberation San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6001" y="1525333"/>
            <a:ext cx="8856345" cy="5674360"/>
            <a:chOff x="216001" y="1525333"/>
            <a:chExt cx="8856345" cy="5674360"/>
          </a:xfrm>
        </p:grpSpPr>
        <p:sp>
          <p:nvSpPr>
            <p:cNvPr id="4" name="object 4"/>
            <p:cNvSpPr/>
            <p:nvPr/>
          </p:nvSpPr>
          <p:spPr>
            <a:xfrm>
              <a:off x="216001" y="1525333"/>
              <a:ext cx="4967998" cy="27943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084916" y="4391660"/>
              <a:ext cx="4987074" cy="28079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5981662" y="2040750"/>
            <a:ext cx="2913380" cy="1245235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marL="12700" marR="5080">
              <a:lnSpc>
                <a:spcPts val="3120"/>
              </a:lnSpc>
              <a:spcBef>
                <a:spcPts val="405"/>
              </a:spcBef>
            </a:pPr>
            <a:r>
              <a:rPr dirty="0" sz="2800" spc="-5">
                <a:latin typeface="Liberation Sans"/>
                <a:cs typeface="Liberation Sans"/>
              </a:rPr>
              <a:t>Michel Platini est  le créateur du fair-  play</a:t>
            </a:r>
            <a:r>
              <a:rPr dirty="0" sz="2800" spc="-15">
                <a:latin typeface="Liberation Sans"/>
                <a:cs typeface="Liberation Sans"/>
              </a:rPr>
              <a:t> </a:t>
            </a:r>
            <a:r>
              <a:rPr dirty="0" sz="2800" spc="-20">
                <a:latin typeface="Liberation Sans"/>
                <a:cs typeface="Liberation Sans"/>
              </a:rPr>
              <a:t>financier.</a:t>
            </a:r>
            <a:endParaRPr sz="2800">
              <a:latin typeface="Liberation Sans"/>
              <a:cs typeface="Liberation Sans"/>
            </a:endParaRPr>
          </a:p>
        </p:txBody>
      </p:sp>
    </p:spTree>
  </p:cSld>
  <p:clrMapOvr>
    <a:masterClrMapping/>
  </p:clrMapOvr>
  <p:transition spd="fast">
    <p:zoom dir="ou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079634" cy="7559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5622" y="553948"/>
            <a:ext cx="889508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19580" algn="l"/>
              </a:tabLst>
            </a:pPr>
            <a:r>
              <a:rPr dirty="0" sz="4400" spc="-5">
                <a:solidFill>
                  <a:srgbClr val="000000"/>
                </a:solidFill>
              </a:rPr>
              <a:t>Quels	</a:t>
            </a:r>
            <a:r>
              <a:rPr dirty="0" sz="4400" spc="-10">
                <a:solidFill>
                  <a:srgbClr val="000000"/>
                </a:solidFill>
              </a:rPr>
              <a:t>sont les </a:t>
            </a:r>
            <a:r>
              <a:rPr dirty="0" sz="4400" spc="-5">
                <a:solidFill>
                  <a:srgbClr val="000000"/>
                </a:solidFill>
              </a:rPr>
              <a:t>clubs concernés</a:t>
            </a:r>
            <a:r>
              <a:rPr dirty="0" sz="4400" spc="-90">
                <a:solidFill>
                  <a:srgbClr val="000000"/>
                </a:solidFill>
              </a:rPr>
              <a:t> </a:t>
            </a:r>
            <a:r>
              <a:rPr dirty="0" sz="4400">
                <a:solidFill>
                  <a:srgbClr val="000000"/>
                </a:solidFill>
              </a:rPr>
              <a:t>?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852017" y="3280232"/>
            <a:ext cx="189230" cy="273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spc="15">
                <a:latin typeface="OpenSymbol"/>
                <a:cs typeface="OpenSymbol"/>
              </a:rPr>
              <a:t>●</a:t>
            </a:r>
            <a:endParaRPr sz="1600">
              <a:latin typeface="OpenSymbol"/>
              <a:cs typeface="Open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1973" y="3138030"/>
            <a:ext cx="8183880" cy="1598295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algn="just" marL="12700" marR="5080" indent="139065">
              <a:lnSpc>
                <a:spcPts val="4029"/>
              </a:lnSpc>
              <a:spcBef>
                <a:spcPts val="475"/>
              </a:spcBef>
            </a:pPr>
            <a:r>
              <a:rPr dirty="0" sz="3600" spc="-70">
                <a:latin typeface="Liberation Sans"/>
                <a:cs typeface="Liberation Sans"/>
              </a:rPr>
              <a:t>Toutes </a:t>
            </a:r>
            <a:r>
              <a:rPr dirty="0" sz="3600" spc="-5">
                <a:latin typeface="Liberation Sans"/>
                <a:cs typeface="Liberation Sans"/>
              </a:rPr>
              <a:t>les équipes qui participent </a:t>
            </a:r>
            <a:r>
              <a:rPr dirty="0" sz="3600">
                <a:latin typeface="Liberation Sans"/>
                <a:cs typeface="Liberation Sans"/>
              </a:rPr>
              <a:t>à </a:t>
            </a:r>
            <a:r>
              <a:rPr dirty="0" sz="3600" spc="-5">
                <a:latin typeface="Liberation Sans"/>
                <a:cs typeface="Liberation Sans"/>
              </a:rPr>
              <a:t>des  compétitions européennes, aussi bien </a:t>
            </a:r>
            <a:r>
              <a:rPr dirty="0" sz="3600">
                <a:latin typeface="Liberation Sans"/>
                <a:cs typeface="Liberation Sans"/>
              </a:rPr>
              <a:t>la  </a:t>
            </a:r>
            <a:r>
              <a:rPr dirty="0" sz="3600" spc="-5">
                <a:latin typeface="Liberation Sans"/>
                <a:cs typeface="Liberation Sans"/>
              </a:rPr>
              <a:t>Ligue des champions et la ligue</a:t>
            </a:r>
            <a:r>
              <a:rPr dirty="0" sz="3600" spc="-40">
                <a:latin typeface="Liberation Sans"/>
                <a:cs typeface="Liberation Sans"/>
              </a:rPr>
              <a:t> </a:t>
            </a:r>
            <a:r>
              <a:rPr dirty="0" sz="3600" spc="-5">
                <a:latin typeface="Liberation Sans"/>
                <a:cs typeface="Liberation Sans"/>
              </a:rPr>
              <a:t>Europa.</a:t>
            </a:r>
            <a:endParaRPr sz="3600">
              <a:latin typeface="Liberation Sans"/>
              <a:cs typeface="Liberatio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079634" cy="7559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3664" y="553948"/>
            <a:ext cx="660336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86305" algn="l"/>
                <a:tab pos="6248400" algn="l"/>
              </a:tabLst>
            </a:pPr>
            <a:r>
              <a:rPr dirty="0" sz="4400" spc="5">
                <a:solidFill>
                  <a:srgbClr val="000000"/>
                </a:solidFill>
              </a:rPr>
              <a:t>Q</a:t>
            </a:r>
            <a:r>
              <a:rPr dirty="0" sz="4400" spc="-10">
                <a:solidFill>
                  <a:srgbClr val="000000"/>
                </a:solidFill>
              </a:rPr>
              <a:t>u</a:t>
            </a:r>
            <a:r>
              <a:rPr dirty="0" sz="4400" spc="-5">
                <a:solidFill>
                  <a:srgbClr val="000000"/>
                </a:solidFill>
              </a:rPr>
              <a:t>el</a:t>
            </a:r>
            <a:r>
              <a:rPr dirty="0" sz="4400" spc="5">
                <a:solidFill>
                  <a:srgbClr val="000000"/>
                </a:solidFill>
              </a:rPr>
              <a:t>l</a:t>
            </a:r>
            <a:r>
              <a:rPr dirty="0" sz="4400" spc="-5">
                <a:solidFill>
                  <a:srgbClr val="000000"/>
                </a:solidFill>
              </a:rPr>
              <a:t>e</a:t>
            </a:r>
            <a:r>
              <a:rPr dirty="0" sz="4400">
                <a:solidFill>
                  <a:srgbClr val="000000"/>
                </a:solidFill>
              </a:rPr>
              <a:t>s	</a:t>
            </a:r>
            <a:r>
              <a:rPr dirty="0" sz="4400" spc="-5">
                <a:solidFill>
                  <a:srgbClr val="000000"/>
                </a:solidFill>
              </a:rPr>
              <a:t>s</a:t>
            </a:r>
            <a:r>
              <a:rPr dirty="0" sz="4400" spc="-10">
                <a:solidFill>
                  <a:srgbClr val="000000"/>
                </a:solidFill>
              </a:rPr>
              <a:t>on</a:t>
            </a:r>
            <a:r>
              <a:rPr dirty="0" sz="4400">
                <a:solidFill>
                  <a:srgbClr val="000000"/>
                </a:solidFill>
              </a:rPr>
              <a:t>t</a:t>
            </a:r>
            <a:r>
              <a:rPr dirty="0" sz="4400" spc="-15">
                <a:solidFill>
                  <a:srgbClr val="000000"/>
                </a:solidFill>
              </a:rPr>
              <a:t> </a:t>
            </a:r>
            <a:r>
              <a:rPr dirty="0" sz="4400" spc="-10">
                <a:solidFill>
                  <a:srgbClr val="000000"/>
                </a:solidFill>
              </a:rPr>
              <a:t>le</a:t>
            </a:r>
            <a:r>
              <a:rPr dirty="0" sz="4400">
                <a:solidFill>
                  <a:srgbClr val="000000"/>
                </a:solidFill>
              </a:rPr>
              <a:t>s</a:t>
            </a:r>
            <a:r>
              <a:rPr dirty="0" sz="4400" spc="-15">
                <a:solidFill>
                  <a:srgbClr val="000000"/>
                </a:solidFill>
              </a:rPr>
              <a:t> </a:t>
            </a:r>
            <a:r>
              <a:rPr dirty="0" sz="4400">
                <a:solidFill>
                  <a:srgbClr val="000000"/>
                </a:solidFill>
              </a:rPr>
              <a:t>r</a:t>
            </a:r>
            <a:r>
              <a:rPr dirty="0" sz="4400" spc="-5">
                <a:solidFill>
                  <a:srgbClr val="000000"/>
                </a:solidFill>
              </a:rPr>
              <a:t>è</a:t>
            </a:r>
            <a:r>
              <a:rPr dirty="0" sz="4400" spc="-10">
                <a:solidFill>
                  <a:srgbClr val="000000"/>
                </a:solidFill>
              </a:rPr>
              <a:t>g</a:t>
            </a:r>
            <a:r>
              <a:rPr dirty="0" sz="4400" spc="5">
                <a:solidFill>
                  <a:srgbClr val="000000"/>
                </a:solidFill>
              </a:rPr>
              <a:t>l</a:t>
            </a:r>
            <a:r>
              <a:rPr dirty="0" sz="4400" spc="-5">
                <a:solidFill>
                  <a:srgbClr val="000000"/>
                </a:solidFill>
              </a:rPr>
              <a:t>e</a:t>
            </a:r>
            <a:r>
              <a:rPr dirty="0" sz="4400">
                <a:solidFill>
                  <a:srgbClr val="000000"/>
                </a:solidFill>
              </a:rPr>
              <a:t>s	?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393534" y="2100516"/>
            <a:ext cx="8826500" cy="3392804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255270" marR="535940" indent="-217804">
              <a:lnSpc>
                <a:spcPts val="3590"/>
              </a:lnSpc>
              <a:spcBef>
                <a:spcPts val="425"/>
              </a:spcBef>
              <a:buSzPct val="45312"/>
              <a:buFont typeface="OpenSymbol"/>
              <a:buChar char="●"/>
              <a:tabLst>
                <a:tab pos="255904" algn="l"/>
              </a:tabLst>
            </a:pPr>
            <a:r>
              <a:rPr dirty="0" sz="3200" spc="-10">
                <a:latin typeface="Liberation Sans"/>
                <a:cs typeface="Liberation Sans"/>
              </a:rPr>
              <a:t>Les </a:t>
            </a:r>
            <a:r>
              <a:rPr dirty="0" sz="3200" spc="-5">
                <a:latin typeface="Liberation Sans"/>
                <a:cs typeface="Liberation Sans"/>
              </a:rPr>
              <a:t>clubs </a:t>
            </a:r>
            <a:r>
              <a:rPr dirty="0" sz="3200" spc="-10">
                <a:latin typeface="Liberation Sans"/>
                <a:cs typeface="Liberation Sans"/>
              </a:rPr>
              <a:t>n’ont pas </a:t>
            </a:r>
            <a:r>
              <a:rPr dirty="0" sz="3200" spc="-5">
                <a:latin typeface="Liberation Sans"/>
                <a:cs typeface="Liberation Sans"/>
              </a:rPr>
              <a:t>le droit de </a:t>
            </a:r>
            <a:r>
              <a:rPr dirty="0" sz="3200" spc="-10">
                <a:latin typeface="Liberation Sans"/>
                <a:cs typeface="Liberation Sans"/>
              </a:rPr>
              <a:t>dépenser plus  d’argent qu’ils ne</a:t>
            </a:r>
            <a:r>
              <a:rPr dirty="0" sz="3200">
                <a:latin typeface="Liberation Sans"/>
                <a:cs typeface="Liberation Sans"/>
              </a:rPr>
              <a:t> </a:t>
            </a:r>
            <a:r>
              <a:rPr dirty="0" sz="3200" spc="-10">
                <a:latin typeface="Liberation Sans"/>
                <a:cs typeface="Liberation Sans"/>
              </a:rPr>
              <a:t>gagnent</a:t>
            </a:r>
            <a:endParaRPr sz="3200">
              <a:latin typeface="Liberation Sans"/>
              <a:cs typeface="Liberation Sans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OpenSymbol"/>
              <a:buChar char="●"/>
            </a:pPr>
            <a:endParaRPr sz="3600">
              <a:latin typeface="Liberation Sans"/>
              <a:cs typeface="Liberation Sans"/>
            </a:endParaRPr>
          </a:p>
          <a:p>
            <a:pPr marL="255270" marR="30480" indent="-217804">
              <a:lnSpc>
                <a:spcPts val="3579"/>
              </a:lnSpc>
              <a:buSzPct val="45312"/>
              <a:buFont typeface="OpenSymbol"/>
              <a:buChar char="●"/>
              <a:tabLst>
                <a:tab pos="255904" algn="l"/>
              </a:tabLst>
            </a:pPr>
            <a:r>
              <a:rPr dirty="0" sz="3200" spc="-5">
                <a:latin typeface="Liberation Sans"/>
                <a:cs typeface="Liberation Sans"/>
              </a:rPr>
              <a:t>Un solde </a:t>
            </a:r>
            <a:r>
              <a:rPr dirty="0" sz="3200" spc="-10">
                <a:latin typeface="Liberation Sans"/>
                <a:cs typeface="Liberation Sans"/>
              </a:rPr>
              <a:t>maximum de 30 </a:t>
            </a:r>
            <a:r>
              <a:rPr dirty="0" sz="3200" spc="-5">
                <a:latin typeface="Liberation Sans"/>
                <a:cs typeface="Liberation Sans"/>
              </a:rPr>
              <a:t>millions </a:t>
            </a:r>
            <a:r>
              <a:rPr dirty="0" sz="3200" spc="-10">
                <a:latin typeface="Liberation Sans"/>
                <a:cs typeface="Liberation Sans"/>
              </a:rPr>
              <a:t>d'euros entre  les recettes </a:t>
            </a:r>
            <a:r>
              <a:rPr dirty="0" sz="3200" spc="-5">
                <a:latin typeface="Liberation Sans"/>
                <a:cs typeface="Liberation Sans"/>
              </a:rPr>
              <a:t>et les </a:t>
            </a:r>
            <a:r>
              <a:rPr dirty="0" sz="3200" spc="-10">
                <a:latin typeface="Liberation Sans"/>
                <a:cs typeface="Liberation Sans"/>
              </a:rPr>
              <a:t>dépenses </a:t>
            </a:r>
            <a:r>
              <a:rPr dirty="0" sz="3200">
                <a:latin typeface="Liberation Sans"/>
                <a:cs typeface="Liberation Sans"/>
              </a:rPr>
              <a:t>sur 3</a:t>
            </a:r>
            <a:r>
              <a:rPr dirty="0" sz="3200" spc="-10">
                <a:latin typeface="Liberation Sans"/>
                <a:cs typeface="Liberation Sans"/>
              </a:rPr>
              <a:t> </a:t>
            </a:r>
            <a:r>
              <a:rPr dirty="0" sz="3200" spc="-5">
                <a:latin typeface="Liberation Sans"/>
                <a:cs typeface="Liberation Sans"/>
              </a:rPr>
              <a:t>saisons</a:t>
            </a:r>
            <a:endParaRPr sz="3200">
              <a:latin typeface="Liberation Sans"/>
              <a:cs typeface="Liberation Sans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OpenSymbol"/>
              <a:buChar char="●"/>
            </a:pPr>
            <a:endParaRPr sz="3300">
              <a:latin typeface="Liberation Sans"/>
              <a:cs typeface="Liberation Sans"/>
            </a:endParaRPr>
          </a:p>
          <a:p>
            <a:pPr marL="255270" indent="-217804">
              <a:lnSpc>
                <a:spcPct val="100000"/>
              </a:lnSpc>
              <a:buSzPct val="45312"/>
              <a:buFont typeface="OpenSymbol"/>
              <a:buChar char="●"/>
              <a:tabLst>
                <a:tab pos="255904" algn="l"/>
              </a:tabLst>
            </a:pPr>
            <a:r>
              <a:rPr dirty="0" sz="3200" spc="-5">
                <a:latin typeface="Liberation Sans"/>
                <a:cs typeface="Liberation Sans"/>
              </a:rPr>
              <a:t>ICFC (Instance de </a:t>
            </a:r>
            <a:r>
              <a:rPr dirty="0" sz="3200" spc="-10">
                <a:latin typeface="Liberation Sans"/>
                <a:cs typeface="Liberation Sans"/>
              </a:rPr>
              <a:t>contrôle financier des</a:t>
            </a:r>
            <a:r>
              <a:rPr dirty="0" sz="3200" spc="20">
                <a:latin typeface="Liberation Sans"/>
                <a:cs typeface="Liberation Sans"/>
              </a:rPr>
              <a:t> </a:t>
            </a:r>
            <a:r>
              <a:rPr dirty="0" sz="3200" spc="-5">
                <a:latin typeface="Liberation Sans"/>
                <a:cs typeface="Liberation Sans"/>
              </a:rPr>
              <a:t>clubs)</a:t>
            </a:r>
            <a:endParaRPr sz="3200">
              <a:latin typeface="Liberation Sans"/>
              <a:cs typeface="Liberatio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079634" cy="7559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08582" y="553948"/>
            <a:ext cx="724725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73885" algn="l"/>
              </a:tabLst>
            </a:pPr>
            <a:r>
              <a:rPr dirty="0" sz="4400" spc="-5">
                <a:solidFill>
                  <a:srgbClr val="000000"/>
                </a:solidFill>
              </a:rPr>
              <a:t>Quelle	</a:t>
            </a:r>
            <a:r>
              <a:rPr dirty="0" sz="4400" spc="-10">
                <a:solidFill>
                  <a:srgbClr val="000000"/>
                </a:solidFill>
              </a:rPr>
              <a:t>sont les sanctions</a:t>
            </a:r>
            <a:r>
              <a:rPr dirty="0" sz="4400" spc="-70">
                <a:solidFill>
                  <a:srgbClr val="000000"/>
                </a:solidFill>
              </a:rPr>
              <a:t> </a:t>
            </a:r>
            <a:r>
              <a:rPr dirty="0" sz="4400">
                <a:solidFill>
                  <a:srgbClr val="000000"/>
                </a:solidFill>
              </a:rPr>
              <a:t>?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599300" y="1832317"/>
            <a:ext cx="153035" cy="2178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50" spc="5">
                <a:latin typeface="OpenSymbol"/>
                <a:cs typeface="OpenSymbol"/>
              </a:rPr>
              <a:t>●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300" y="3381755"/>
            <a:ext cx="153035" cy="2178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50" spc="5">
                <a:latin typeface="OpenSymbol"/>
                <a:cs typeface="OpenSymbol"/>
              </a:rPr>
              <a:t>●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3302" y="3271596"/>
            <a:ext cx="3764279" cy="124460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algn="just" marL="12700" marR="5080">
              <a:lnSpc>
                <a:spcPct val="92800"/>
              </a:lnSpc>
              <a:spcBef>
                <a:spcPts val="340"/>
              </a:spcBef>
            </a:pPr>
            <a:r>
              <a:rPr dirty="0" sz="2800" spc="-5">
                <a:latin typeface="Liberation Sans"/>
                <a:cs typeface="Liberation Sans"/>
              </a:rPr>
              <a:t>interdiction d’inscrire de  nouveaux joueurs dans  des</a:t>
            </a:r>
            <a:r>
              <a:rPr dirty="0" sz="2800" spc="-10">
                <a:latin typeface="Liberation Sans"/>
                <a:cs typeface="Liberation Sans"/>
              </a:rPr>
              <a:t> </a:t>
            </a:r>
            <a:r>
              <a:rPr dirty="0" sz="2800" spc="-5">
                <a:latin typeface="Liberation Sans"/>
                <a:cs typeface="Liberation Sans"/>
              </a:rPr>
              <a:t>compétitions</a:t>
            </a:r>
            <a:endParaRPr sz="2800">
              <a:latin typeface="Liberation Sans"/>
              <a:cs typeface="Liberatio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35016" y="1835187"/>
            <a:ext cx="151765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>
                <a:latin typeface="OpenSymbol"/>
                <a:cs typeface="OpenSymbol"/>
              </a:rPr>
              <a:t>●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3302" y="1724672"/>
            <a:ext cx="7386955" cy="84581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3225"/>
              </a:lnSpc>
              <a:spcBef>
                <a:spcPts val="110"/>
              </a:spcBef>
              <a:tabLst>
                <a:tab pos="4610100" algn="l"/>
              </a:tabLst>
            </a:pPr>
            <a:r>
              <a:rPr dirty="0" sz="2800" spc="-5">
                <a:latin typeface="Liberation Sans"/>
                <a:cs typeface="Liberation Sans"/>
              </a:rPr>
              <a:t>la rétention</a:t>
            </a:r>
            <a:r>
              <a:rPr dirty="0" sz="2800" spc="25">
                <a:latin typeface="Liberation Sans"/>
                <a:cs typeface="Liberation Sans"/>
              </a:rPr>
              <a:t> </a:t>
            </a:r>
            <a:r>
              <a:rPr dirty="0" sz="2800" spc="-5">
                <a:latin typeface="Liberation Sans"/>
                <a:cs typeface="Liberation Sans"/>
              </a:rPr>
              <a:t>de</a:t>
            </a:r>
            <a:r>
              <a:rPr dirty="0" sz="2800" spc="5">
                <a:latin typeface="Liberation Sans"/>
                <a:cs typeface="Liberation Sans"/>
              </a:rPr>
              <a:t> </a:t>
            </a:r>
            <a:r>
              <a:rPr dirty="0" sz="2800" spc="-5">
                <a:latin typeface="Liberation Sans"/>
                <a:cs typeface="Liberation Sans"/>
              </a:rPr>
              <a:t>l’argent	</a:t>
            </a:r>
            <a:r>
              <a:rPr dirty="0" sz="2800" spc="5">
                <a:latin typeface="Liberation Sans"/>
                <a:cs typeface="Liberation Sans"/>
              </a:rPr>
              <a:t>La mise </a:t>
            </a:r>
            <a:r>
              <a:rPr dirty="0" sz="2800" spc="10">
                <a:latin typeface="Liberation Sans"/>
                <a:cs typeface="Liberation Sans"/>
              </a:rPr>
              <a:t>en</a:t>
            </a:r>
            <a:r>
              <a:rPr dirty="0" sz="2800" spc="-70">
                <a:latin typeface="Liberation Sans"/>
                <a:cs typeface="Liberation Sans"/>
              </a:rPr>
              <a:t> </a:t>
            </a:r>
            <a:r>
              <a:rPr dirty="0" sz="2800" spc="5">
                <a:latin typeface="Liberation Sans"/>
                <a:cs typeface="Liberation Sans"/>
              </a:rPr>
              <a:t>garde</a:t>
            </a:r>
            <a:endParaRPr sz="2800">
              <a:latin typeface="Liberation Sans"/>
              <a:cs typeface="Liberation Sans"/>
            </a:endParaRPr>
          </a:p>
          <a:p>
            <a:pPr marL="12700">
              <a:lnSpc>
                <a:spcPts val="3225"/>
              </a:lnSpc>
            </a:pPr>
            <a:r>
              <a:rPr dirty="0" sz="2800" spc="-5">
                <a:latin typeface="Liberation Sans"/>
                <a:cs typeface="Liberation Sans"/>
              </a:rPr>
              <a:t>d’un</a:t>
            </a:r>
            <a:r>
              <a:rPr dirty="0" sz="2800" spc="-10">
                <a:latin typeface="Liberation Sans"/>
                <a:cs typeface="Liberation Sans"/>
              </a:rPr>
              <a:t> </a:t>
            </a:r>
            <a:r>
              <a:rPr dirty="0" sz="2800" spc="-5">
                <a:latin typeface="Liberation Sans"/>
                <a:cs typeface="Liberation Sans"/>
              </a:rPr>
              <a:t>club</a:t>
            </a:r>
            <a:endParaRPr sz="2800">
              <a:latin typeface="Liberation Sans"/>
              <a:cs typeface="Liberation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35016" y="2843555"/>
            <a:ext cx="1782445" cy="4540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98450" indent="-286385">
              <a:lnSpc>
                <a:spcPct val="100000"/>
              </a:lnSpc>
              <a:spcBef>
                <a:spcPts val="110"/>
              </a:spcBef>
              <a:buSzPct val="44642"/>
              <a:buFont typeface="OpenSymbol"/>
              <a:buChar char="●"/>
              <a:tabLst>
                <a:tab pos="298450" algn="l"/>
                <a:tab pos="299085" algn="l"/>
              </a:tabLst>
            </a:pPr>
            <a:r>
              <a:rPr dirty="0" sz="2800" spc="5">
                <a:latin typeface="Liberation Sans"/>
                <a:cs typeface="Liberation Sans"/>
              </a:rPr>
              <a:t>Le</a:t>
            </a:r>
            <a:r>
              <a:rPr dirty="0" sz="2800" spc="-70">
                <a:latin typeface="Liberation Sans"/>
                <a:cs typeface="Liberation Sans"/>
              </a:rPr>
              <a:t> </a:t>
            </a:r>
            <a:r>
              <a:rPr dirty="0" sz="2800" spc="5">
                <a:latin typeface="Liberation Sans"/>
                <a:cs typeface="Liberation Sans"/>
              </a:rPr>
              <a:t>blâme</a:t>
            </a:r>
            <a:endParaRPr sz="2800">
              <a:latin typeface="Liberation Sans"/>
              <a:cs typeface="Liberation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35016" y="4072953"/>
            <a:ext cx="151765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>
                <a:latin typeface="OpenSymbol"/>
                <a:cs typeface="OpenSymbol"/>
              </a:rPr>
              <a:t>●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20855" y="3962437"/>
            <a:ext cx="3982720" cy="4540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 spc="5">
                <a:latin typeface="Liberation Sans"/>
                <a:cs typeface="Liberation Sans"/>
              </a:rPr>
              <a:t>Exclusion de</a:t>
            </a:r>
            <a:r>
              <a:rPr dirty="0" sz="2800" spc="-60">
                <a:latin typeface="Liberation Sans"/>
                <a:cs typeface="Liberation Sans"/>
              </a:rPr>
              <a:t> </a:t>
            </a:r>
            <a:r>
              <a:rPr dirty="0" sz="2800" spc="5">
                <a:latin typeface="Liberation Sans"/>
                <a:cs typeface="Liberation Sans"/>
              </a:rPr>
              <a:t>compétition</a:t>
            </a:r>
            <a:endParaRPr sz="2800">
              <a:latin typeface="Liberation Sans"/>
              <a:cs typeface="Liberatio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35016" y="5191836"/>
            <a:ext cx="151765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>
                <a:latin typeface="OpenSymbol"/>
                <a:cs typeface="OpenSymbol"/>
              </a:rPr>
              <a:t>●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20855" y="5081320"/>
            <a:ext cx="2545715" cy="4540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>
                <a:latin typeface="Liberation Sans"/>
                <a:cs typeface="Liberation Sans"/>
              </a:rPr>
              <a:t>Retrait </a:t>
            </a:r>
            <a:r>
              <a:rPr dirty="0" sz="2800" spc="5">
                <a:latin typeface="Liberation Sans"/>
                <a:cs typeface="Liberation Sans"/>
              </a:rPr>
              <a:t>d’un</a:t>
            </a:r>
            <a:r>
              <a:rPr dirty="0" sz="2800" spc="-45">
                <a:latin typeface="Liberation Sans"/>
                <a:cs typeface="Liberation Sans"/>
              </a:rPr>
              <a:t> </a:t>
            </a:r>
            <a:r>
              <a:rPr dirty="0" sz="2800" spc="-5">
                <a:latin typeface="Liberation Sans"/>
                <a:cs typeface="Liberation Sans"/>
              </a:rPr>
              <a:t>titre</a:t>
            </a:r>
            <a:endParaRPr sz="2800">
              <a:latin typeface="Liberation Sans"/>
              <a:cs typeface="Liberation Sans"/>
            </a:endParaRPr>
          </a:p>
        </p:txBody>
      </p:sp>
    </p:spTree>
  </p:cSld>
  <p:clrMapOvr>
    <a:masterClrMapping/>
  </p:clrMapOvr>
  <p:transition spd="fast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9574" y="553948"/>
            <a:ext cx="601218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">
                <a:solidFill>
                  <a:srgbClr val="000000"/>
                </a:solidFill>
              </a:rPr>
              <a:t>Les clubs</a:t>
            </a:r>
            <a:r>
              <a:rPr dirty="0" sz="4400" spc="-50">
                <a:solidFill>
                  <a:srgbClr val="000000"/>
                </a:solidFill>
              </a:rPr>
              <a:t> </a:t>
            </a:r>
            <a:r>
              <a:rPr dirty="0" sz="4400" spc="-10">
                <a:solidFill>
                  <a:srgbClr val="000000"/>
                </a:solidFill>
              </a:rPr>
              <a:t>sanctionnés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99300" y="1844192"/>
            <a:ext cx="170815" cy="2451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50" spc="-10">
                <a:latin typeface="OpenSymbol"/>
                <a:cs typeface="OpenSymbol"/>
              </a:rPr>
              <a:t>●</a:t>
            </a:r>
            <a:endParaRPr sz="1450">
              <a:latin typeface="OpenSymbol"/>
              <a:cs typeface="Open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302" y="1718195"/>
            <a:ext cx="3688715" cy="1425575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algn="just" marL="12700" marR="5080">
              <a:lnSpc>
                <a:spcPct val="93500"/>
              </a:lnSpc>
              <a:spcBef>
                <a:spcPts val="350"/>
              </a:spcBef>
            </a:pPr>
            <a:r>
              <a:rPr dirty="0" sz="3200" spc="-5">
                <a:latin typeface="Liberation Sans"/>
                <a:cs typeface="Liberation Sans"/>
              </a:rPr>
              <a:t>Limitation de joueur:  Inter </a:t>
            </a:r>
            <a:r>
              <a:rPr dirty="0" sz="3200">
                <a:latin typeface="Liberation Sans"/>
                <a:cs typeface="Liberation Sans"/>
              </a:rPr>
              <a:t>Milan, Sporting  Portugal,</a:t>
            </a:r>
            <a:r>
              <a:rPr dirty="0" sz="3200" spc="-30">
                <a:latin typeface="Liberation Sans"/>
                <a:cs typeface="Liberation Sans"/>
              </a:rPr>
              <a:t> </a:t>
            </a:r>
            <a:r>
              <a:rPr dirty="0" sz="3200">
                <a:latin typeface="Liberation Sans"/>
                <a:cs typeface="Liberation Sans"/>
              </a:rPr>
              <a:t>Beskitas</a:t>
            </a:r>
            <a:endParaRPr sz="3200">
              <a:latin typeface="Liberation Sans"/>
              <a:cs typeface="Liberatio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300" y="4027233"/>
            <a:ext cx="170815" cy="2451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50" spc="-10">
                <a:latin typeface="OpenSymbol"/>
                <a:cs typeface="OpenSymbol"/>
              </a:rPr>
              <a:t>●</a:t>
            </a:r>
            <a:endParaRPr sz="1450">
              <a:latin typeface="OpenSymbol"/>
              <a:cs typeface="Open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3302" y="3901592"/>
            <a:ext cx="314515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5">
                <a:latin typeface="Liberation Sans"/>
                <a:cs typeface="Liberation Sans"/>
              </a:rPr>
              <a:t>PSG </a:t>
            </a:r>
            <a:r>
              <a:rPr dirty="0" sz="3200">
                <a:latin typeface="Liberation Sans"/>
                <a:cs typeface="Liberation Sans"/>
              </a:rPr>
              <a:t>: 60</a:t>
            </a:r>
            <a:r>
              <a:rPr dirty="0" sz="3200" spc="-105">
                <a:latin typeface="Liberation Sans"/>
                <a:cs typeface="Liberation Sans"/>
              </a:rPr>
              <a:t> </a:t>
            </a:r>
            <a:r>
              <a:rPr dirty="0" sz="3200" spc="-5">
                <a:latin typeface="Liberation Sans"/>
                <a:cs typeface="Liberation Sans"/>
              </a:rPr>
              <a:t>millions</a:t>
            </a:r>
            <a:endParaRPr sz="3200">
              <a:latin typeface="Liberation Sans"/>
              <a:cs typeface="Liberatio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47614" y="1832317"/>
            <a:ext cx="153035" cy="2178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50" spc="5">
                <a:latin typeface="OpenSymbol"/>
                <a:cs typeface="OpenSymbol"/>
              </a:rPr>
              <a:t>●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47614" y="3610711"/>
            <a:ext cx="170815" cy="2451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50" spc="-10">
                <a:latin typeface="OpenSymbol"/>
                <a:cs typeface="OpenSymbol"/>
              </a:rPr>
              <a:t>●</a:t>
            </a:r>
            <a:endParaRPr sz="1450">
              <a:latin typeface="OpenSymbol"/>
              <a:cs typeface="Open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71616" y="1722158"/>
            <a:ext cx="3943350" cy="227520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ct val="92900"/>
              </a:lnSpc>
              <a:spcBef>
                <a:spcPts val="340"/>
              </a:spcBef>
              <a:tabLst>
                <a:tab pos="3700145" algn="l"/>
              </a:tabLst>
            </a:pPr>
            <a:r>
              <a:rPr dirty="0" sz="2800" spc="-5">
                <a:latin typeface="Liberation Sans"/>
                <a:cs typeface="Liberation Sans"/>
              </a:rPr>
              <a:t>La rétention des recettes  provenant d'une  compétition</a:t>
            </a:r>
            <a:r>
              <a:rPr dirty="0" sz="2800">
                <a:latin typeface="Liberation Sans"/>
                <a:cs typeface="Liberation Sans"/>
              </a:rPr>
              <a:t> </a:t>
            </a:r>
            <a:r>
              <a:rPr dirty="0" sz="2800" spc="-5">
                <a:latin typeface="Liberation Sans"/>
                <a:cs typeface="Liberation Sans"/>
              </a:rPr>
              <a:t>de</a:t>
            </a:r>
            <a:r>
              <a:rPr dirty="0" sz="2800" spc="5">
                <a:latin typeface="Liberation Sans"/>
                <a:cs typeface="Liberation Sans"/>
              </a:rPr>
              <a:t> </a:t>
            </a:r>
            <a:r>
              <a:rPr dirty="0" sz="2800" spc="-30">
                <a:latin typeface="Liberation Sans"/>
                <a:cs typeface="Liberation Sans"/>
              </a:rPr>
              <a:t>l'UEFA	</a:t>
            </a:r>
            <a:r>
              <a:rPr dirty="0" sz="2800">
                <a:latin typeface="Liberation Sans"/>
                <a:cs typeface="Liberation Sans"/>
              </a:rPr>
              <a:t>:  </a:t>
            </a:r>
            <a:r>
              <a:rPr dirty="0" sz="2800" spc="-10">
                <a:latin typeface="Liberation Sans"/>
                <a:cs typeface="Liberation Sans"/>
              </a:rPr>
              <a:t>ASM, </a:t>
            </a:r>
            <a:r>
              <a:rPr dirty="0" sz="2800" spc="-5">
                <a:latin typeface="Liberation Sans"/>
                <a:cs typeface="Liberation Sans"/>
              </a:rPr>
              <a:t>Fenerbahçe</a:t>
            </a:r>
            <a:endParaRPr sz="280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dirty="0" sz="3200">
                <a:latin typeface="Liberation Sans"/>
                <a:cs typeface="Liberation Sans"/>
              </a:rPr>
              <a:t>Braga : </a:t>
            </a:r>
            <a:r>
              <a:rPr dirty="0" sz="3200" spc="-5">
                <a:latin typeface="Liberation Sans"/>
                <a:cs typeface="Liberation Sans"/>
              </a:rPr>
              <a:t>20 </a:t>
            </a:r>
            <a:r>
              <a:rPr dirty="0" sz="3200">
                <a:latin typeface="Liberation Sans"/>
                <a:cs typeface="Liberation Sans"/>
              </a:rPr>
              <a:t>000</a:t>
            </a:r>
            <a:r>
              <a:rPr dirty="0" sz="3200" spc="-55">
                <a:latin typeface="Liberation Sans"/>
                <a:cs typeface="Liberation Sans"/>
              </a:rPr>
              <a:t> </a:t>
            </a:r>
            <a:r>
              <a:rPr dirty="0" sz="3200">
                <a:latin typeface="Liberation Sans"/>
                <a:cs typeface="Liberation Sans"/>
              </a:rPr>
              <a:t>euros</a:t>
            </a:r>
            <a:endParaRPr sz="3200">
              <a:latin typeface="Liberation Sans"/>
              <a:cs typeface="Liberation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47614" y="4881867"/>
            <a:ext cx="170815" cy="2451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50" spc="-10">
                <a:latin typeface="OpenSymbol"/>
                <a:cs typeface="OpenSymbol"/>
              </a:rPr>
              <a:t>●</a:t>
            </a:r>
            <a:endParaRPr sz="1450">
              <a:latin typeface="OpenSymbol"/>
              <a:cs typeface="Open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71616" y="4756238"/>
            <a:ext cx="3556635" cy="968375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 marR="5080">
              <a:lnSpc>
                <a:spcPts val="3579"/>
              </a:lnSpc>
              <a:spcBef>
                <a:spcPts val="434"/>
              </a:spcBef>
            </a:pPr>
            <a:r>
              <a:rPr dirty="0" sz="3200">
                <a:latin typeface="Liberation Sans"/>
                <a:cs typeface="Liberation Sans"/>
              </a:rPr>
              <a:t>Exclusion :</a:t>
            </a:r>
            <a:r>
              <a:rPr dirty="0" sz="3200" spc="-85">
                <a:latin typeface="Liberation Sans"/>
                <a:cs typeface="Liberation Sans"/>
              </a:rPr>
              <a:t> </a:t>
            </a:r>
            <a:r>
              <a:rPr dirty="0" sz="3200">
                <a:latin typeface="Liberation Sans"/>
                <a:cs typeface="Liberation Sans"/>
              </a:rPr>
              <a:t>Malaga,  Belgrade</a:t>
            </a:r>
            <a:endParaRPr sz="3200">
              <a:latin typeface="Liberation Sans"/>
              <a:cs typeface="Liberation Sans"/>
            </a:endParaRPr>
          </a:p>
        </p:txBody>
      </p:sp>
    </p:spTree>
  </p:cSld>
  <p:clrMapOvr>
    <a:masterClrMapping/>
  </p:clrMapOvr>
  <p:transition spd="fast"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079634" cy="7559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04858" y="2667152"/>
            <a:ext cx="4862830" cy="1031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 spc="-10">
                <a:solidFill>
                  <a:srgbClr val="000000"/>
                </a:solidFill>
              </a:rPr>
              <a:t>Questions</a:t>
            </a:r>
            <a:r>
              <a:rPr dirty="0" sz="6600" spc="-85">
                <a:solidFill>
                  <a:srgbClr val="000000"/>
                </a:solidFill>
              </a:rPr>
              <a:t> </a:t>
            </a:r>
            <a:r>
              <a:rPr dirty="0" sz="6600">
                <a:solidFill>
                  <a:srgbClr val="000000"/>
                </a:solidFill>
              </a:rPr>
              <a:t>?</a:t>
            </a:r>
            <a:endParaRPr sz="6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2021-10-05T13:44:49Z</dcterms:created>
  <dcterms:modified xsi:type="dcterms:W3CDTF">2021-10-05T13:44:49Z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2021-10-05T00:00:00Z</vt:filetime>
  </property>
  <property fmtid="{D5CDD505-2E9C-101B-9397-08002B2CF9AE}" pid="3" name="Creator">
    <vt:lpwstr>Impress</vt:lpwstr>
  </property>
  <property fmtid="{D5CDD505-2E9C-101B-9397-08002B2CF9AE}" pid="4" name="LastSaved">
    <vt:filetime>2021-10-05T00:00:00Z</vt:filetime>
  </property>
</Properties>
</file>