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8288000" cy="10287000"/>
  <p:notesSz cx="6858000" cy="9144000"/>
  <p:embeddedFontLst>
    <p:embeddedFont>
      <p:font typeface="Arimo" panose="020B0604020202020204" charset="0"/>
      <p:regular r:id="rId41"/>
    </p:embeddedFont>
    <p:embeddedFont>
      <p:font typeface="Arimo Bold" panose="020B0604020202020204" charset="0"/>
      <p:regular r:id="rId42"/>
    </p:embeddedFont>
    <p:embeddedFont>
      <p:font typeface="Arimo Italics" panose="020B0604020202020204" charset="0"/>
      <p:regular r:id="rId43"/>
    </p:embeddedFont>
    <p:embeddedFont>
      <p:font typeface="Calibri" panose="020F0502020204030204" pitchFamily="34" charset="0"/>
      <p:regular r:id="rId44"/>
      <p:bold r:id="rId45"/>
      <p:italic r:id="rId46"/>
      <p:boldItalic r:id="rId47"/>
    </p:embeddedFont>
    <p:embeddedFont>
      <p:font typeface="Crimson Pro" pitchFamily="2" charset="0"/>
      <p:regular r:id="rId48"/>
      <p:bold r:id="rId49"/>
      <p:italic r:id="rId50"/>
      <p:boldItalic r:id="rId51"/>
    </p:embeddedFont>
    <p:embeddedFont>
      <p:font typeface="Crimson Pro Bold" pitchFamily="2" charset="0"/>
      <p:regular r:id="rId52"/>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3"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2" name="Kidnap and Ransom Insurance">
            <a:hlinkClick r:id="" action="ppaction://media"/>
            <a:extLst>
              <a:ext uri="{FF2B5EF4-FFF2-40B4-BE49-F238E27FC236}">
                <a16:creationId xmlns:a16="http://schemas.microsoft.com/office/drawing/2014/main" id="{6BFD7058-561D-45C5-BEB2-363F89D5B7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8700" y="1649206"/>
            <a:ext cx="16230600" cy="5051774"/>
          </a:xfrm>
          <a:prstGeom prst="rect">
            <a:avLst/>
          </a:prstGeom>
        </p:spPr>
      </p:pic>
      <p:sp>
        <p:nvSpPr>
          <p:cNvPr id="3" name="TextBox 3"/>
          <p:cNvSpPr txBox="1"/>
          <p:nvPr/>
        </p:nvSpPr>
        <p:spPr>
          <a:xfrm>
            <a:off x="1028700" y="7248051"/>
            <a:ext cx="16230600" cy="1771015"/>
          </a:xfrm>
          <a:prstGeom prst="rect">
            <a:avLst/>
          </a:prstGeom>
        </p:spPr>
        <p:txBody>
          <a:bodyPr lIns="0" tIns="0" rIns="0" bIns="0" rtlCol="0" anchor="t">
            <a:spAutoFit/>
          </a:bodyPr>
          <a:lstStyle/>
          <a:p>
            <a:pPr algn="ctr">
              <a:lnSpc>
                <a:spcPts val="7775"/>
              </a:lnSpc>
            </a:pPr>
            <a:r>
              <a:rPr lang="en-US" sz="6479">
                <a:solidFill>
                  <a:srgbClr val="FFFFFF"/>
                </a:solidFill>
                <a:latin typeface="Crimson Pro Bold"/>
              </a:rPr>
              <a:t>Top 10 countries for kidnap-for</a:t>
            </a:r>
            <a:r>
              <a:rPr lang="en-US" sz="6479">
                <a:solidFill>
                  <a:srgbClr val="FFFFFF"/>
                </a:solidFill>
                <a:latin typeface="Arimo Bold"/>
              </a:rPr>
              <a:t>-ransom 2019</a:t>
            </a:r>
          </a:p>
          <a:p>
            <a:pPr algn="ctr">
              <a:lnSpc>
                <a:spcPts val="6095"/>
              </a:lnSpc>
            </a:pPr>
            <a:r>
              <a:rPr lang="en-US" sz="5079">
                <a:solidFill>
                  <a:srgbClr val="FFFFFF"/>
                </a:solidFill>
                <a:latin typeface="Crimson Pro"/>
              </a:rPr>
              <a:t>Make your list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a:xfrm>
            <a:off x="914400" y="0"/>
            <a:ext cx="16459200" cy="10287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a:xfrm>
            <a:off x="914400" y="0"/>
            <a:ext cx="16459200" cy="10287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a:xfrm>
            <a:off x="914400" y="0"/>
            <a:ext cx="16459200" cy="10287000"/>
          </a:xfrm>
          <a:prstGeom prst="rect">
            <a:avLst/>
          </a:prstGeom>
        </p:spPr>
      </p:pic>
      <p:sp>
        <p:nvSpPr>
          <p:cNvPr id="3" name="TextBox 3"/>
          <p:cNvSpPr txBox="1"/>
          <p:nvPr/>
        </p:nvSpPr>
        <p:spPr>
          <a:xfrm>
            <a:off x="14938375" y="354330"/>
            <a:ext cx="2435225" cy="4789170"/>
          </a:xfrm>
          <a:prstGeom prst="rect">
            <a:avLst/>
          </a:prstGeom>
        </p:spPr>
        <p:txBody>
          <a:bodyPr lIns="0" tIns="0" rIns="0" bIns="0" rtlCol="0" anchor="t">
            <a:spAutoFit/>
          </a:bodyPr>
          <a:lstStyle/>
          <a:p>
            <a:pPr marL="582933" lvl="1" indent="-291467">
              <a:lnSpc>
                <a:spcPts val="3780"/>
              </a:lnSpc>
              <a:buFont typeface="Arial"/>
              <a:buChar char="•"/>
            </a:pPr>
            <a:r>
              <a:rPr lang="en-US" sz="2700" spc="54">
                <a:solidFill>
                  <a:srgbClr val="DADC48"/>
                </a:solidFill>
                <a:latin typeface="Crimson Pro Bold"/>
              </a:rPr>
              <a:t>Mexico</a:t>
            </a:r>
          </a:p>
          <a:p>
            <a:pPr marL="582933" lvl="1" indent="-291467">
              <a:lnSpc>
                <a:spcPts val="3780"/>
              </a:lnSpc>
              <a:buFont typeface="Arial"/>
              <a:buChar char="•"/>
            </a:pPr>
            <a:r>
              <a:rPr lang="en-US" sz="2700" spc="54">
                <a:solidFill>
                  <a:srgbClr val="FF914D"/>
                </a:solidFill>
                <a:latin typeface="Crimson Pro Bold"/>
              </a:rPr>
              <a:t>Nigeria</a:t>
            </a:r>
          </a:p>
          <a:p>
            <a:pPr marL="582933" lvl="1" indent="-291467">
              <a:lnSpc>
                <a:spcPts val="3780"/>
              </a:lnSpc>
              <a:buFont typeface="Arial"/>
              <a:buChar char="•"/>
            </a:pPr>
            <a:r>
              <a:rPr lang="en-US" sz="2700" spc="54">
                <a:solidFill>
                  <a:srgbClr val="FF5757"/>
                </a:solidFill>
                <a:latin typeface="Crimson Pro Bold"/>
              </a:rPr>
              <a:t>India</a:t>
            </a:r>
          </a:p>
          <a:p>
            <a:pPr marL="582933" lvl="1" indent="-291467">
              <a:lnSpc>
                <a:spcPts val="3780"/>
              </a:lnSpc>
              <a:buFont typeface="Arial"/>
              <a:buChar char="•"/>
            </a:pPr>
            <a:r>
              <a:rPr lang="en-US" sz="2700" spc="54">
                <a:solidFill>
                  <a:srgbClr val="DADC48"/>
                </a:solidFill>
                <a:latin typeface="Crimson Pro Bold"/>
              </a:rPr>
              <a:t>Pakistan</a:t>
            </a:r>
          </a:p>
          <a:p>
            <a:pPr marL="582933" lvl="1" indent="-291467">
              <a:lnSpc>
                <a:spcPts val="3780"/>
              </a:lnSpc>
              <a:buFont typeface="Arial"/>
              <a:buChar char="•"/>
            </a:pPr>
            <a:r>
              <a:rPr lang="en-US" sz="2700" spc="54">
                <a:solidFill>
                  <a:srgbClr val="38B6FF"/>
                </a:solidFill>
                <a:latin typeface="Crimson Pro Bold"/>
              </a:rPr>
              <a:t>Afghanistan</a:t>
            </a:r>
          </a:p>
          <a:p>
            <a:pPr marL="582933" lvl="1" indent="-291467">
              <a:lnSpc>
                <a:spcPts val="3780"/>
              </a:lnSpc>
              <a:buFont typeface="Arial"/>
              <a:buChar char="•"/>
            </a:pPr>
            <a:r>
              <a:rPr lang="en-US" sz="2700" spc="54">
                <a:solidFill>
                  <a:srgbClr val="DADC48"/>
                </a:solidFill>
                <a:latin typeface="Crimson Pro Bold"/>
              </a:rPr>
              <a:t>Brazil</a:t>
            </a:r>
          </a:p>
          <a:p>
            <a:pPr marL="582933" lvl="1" indent="-291467">
              <a:lnSpc>
                <a:spcPts val="3780"/>
              </a:lnSpc>
              <a:buFont typeface="Arial"/>
              <a:buChar char="•"/>
            </a:pPr>
            <a:r>
              <a:rPr lang="en-US" sz="2700" spc="54">
                <a:solidFill>
                  <a:srgbClr val="DADC48"/>
                </a:solidFill>
                <a:latin typeface="Crimson Pro Bold"/>
              </a:rPr>
              <a:t>Iraq</a:t>
            </a:r>
          </a:p>
          <a:p>
            <a:pPr marL="582933" lvl="1" indent="-291467">
              <a:lnSpc>
                <a:spcPts val="3780"/>
              </a:lnSpc>
              <a:buFont typeface="Arial"/>
              <a:buChar char="•"/>
            </a:pPr>
            <a:r>
              <a:rPr lang="en-US" sz="2700" spc="54">
                <a:solidFill>
                  <a:srgbClr val="38B6FF"/>
                </a:solidFill>
                <a:latin typeface="Crimson Pro Bold"/>
              </a:rPr>
              <a:t>Colombia</a:t>
            </a:r>
          </a:p>
          <a:p>
            <a:pPr marL="582933" lvl="1" indent="-291467">
              <a:lnSpc>
                <a:spcPts val="3780"/>
              </a:lnSpc>
              <a:buFont typeface="Arial"/>
              <a:buChar char="•"/>
            </a:pPr>
            <a:r>
              <a:rPr lang="en-US" sz="2700" spc="54">
                <a:solidFill>
                  <a:srgbClr val="DADC48"/>
                </a:solidFill>
                <a:latin typeface="Crimson Pro Bold"/>
              </a:rPr>
              <a:t>Cameroon</a:t>
            </a:r>
          </a:p>
          <a:p>
            <a:pPr marL="582933" lvl="1" indent="-291467">
              <a:lnSpc>
                <a:spcPts val="3780"/>
              </a:lnSpc>
              <a:buFont typeface="Arial"/>
              <a:buChar char="•"/>
            </a:pPr>
            <a:r>
              <a:rPr lang="en-US" sz="2700" spc="54">
                <a:solidFill>
                  <a:srgbClr val="7ED957"/>
                </a:solidFill>
                <a:latin typeface="Crimson Pro Bold"/>
              </a:rPr>
              <a:t>Philippines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281033" cy="10287000"/>
          </a:xfrm>
          <a:prstGeom prst="rect">
            <a:avLst/>
          </a:prstGeom>
          <a:solidFill>
            <a:srgbClr val="DFD4CB"/>
          </a:solidFill>
        </p:spPr>
      </p:sp>
      <p:pic>
        <p:nvPicPr>
          <p:cNvPr id="3" name="Picture 3"/>
          <p:cNvPicPr>
            <a:picLocks noChangeAspect="1"/>
          </p:cNvPicPr>
          <p:nvPr/>
        </p:nvPicPr>
        <p:blipFill>
          <a:blip r:embed="rId2"/>
          <a:srcRect/>
          <a:stretch>
            <a:fillRect/>
          </a:stretch>
        </p:blipFill>
        <p:spPr>
          <a:xfrm>
            <a:off x="5478498" y="1028700"/>
            <a:ext cx="11780802" cy="834639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281033" cy="10287000"/>
          </a:xfrm>
          <a:prstGeom prst="rect">
            <a:avLst/>
          </a:prstGeom>
          <a:solidFill>
            <a:srgbClr val="DFD4CB"/>
          </a:solidFill>
        </p:spPr>
      </p:sp>
      <p:pic>
        <p:nvPicPr>
          <p:cNvPr id="3" name="Picture 3"/>
          <p:cNvPicPr>
            <a:picLocks noChangeAspect="1"/>
          </p:cNvPicPr>
          <p:nvPr/>
        </p:nvPicPr>
        <p:blipFill>
          <a:blip r:embed="rId2"/>
          <a:srcRect/>
          <a:stretch>
            <a:fillRect/>
          </a:stretch>
        </p:blipFill>
        <p:spPr>
          <a:xfrm>
            <a:off x="5478498" y="1028700"/>
            <a:ext cx="11780802" cy="8346398"/>
          </a:xfrm>
          <a:prstGeom prst="rect">
            <a:avLst/>
          </a:prstGeom>
        </p:spPr>
      </p:pic>
      <p:sp>
        <p:nvSpPr>
          <p:cNvPr id="4" name="TextBox 4"/>
          <p:cNvSpPr txBox="1"/>
          <p:nvPr/>
        </p:nvSpPr>
        <p:spPr>
          <a:xfrm>
            <a:off x="381000" y="2734155"/>
            <a:ext cx="4987763" cy="4335780"/>
          </a:xfrm>
          <a:prstGeom prst="rect">
            <a:avLst/>
          </a:prstGeom>
        </p:spPr>
        <p:txBody>
          <a:bodyPr lIns="0" tIns="0" rIns="0" bIns="0" rtlCol="0" anchor="t">
            <a:spAutoFit/>
          </a:bodyPr>
          <a:lstStyle/>
          <a:p>
            <a:pPr>
              <a:lnSpc>
                <a:spcPts val="4620"/>
              </a:lnSpc>
            </a:pPr>
            <a:r>
              <a:rPr lang="en-US" sz="3300" spc="66">
                <a:solidFill>
                  <a:srgbClr val="393939"/>
                </a:solidFill>
                <a:latin typeface="Crimson Pro"/>
              </a:rPr>
              <a:t>Most affected continent:</a:t>
            </a:r>
          </a:p>
          <a:p>
            <a:pPr>
              <a:lnSpc>
                <a:spcPts val="4060"/>
              </a:lnSpc>
            </a:pPr>
            <a:r>
              <a:rPr lang="en-US" sz="2900" spc="58">
                <a:solidFill>
                  <a:srgbClr val="393939"/>
                </a:solidFill>
                <a:latin typeface="Crimson Pro"/>
              </a:rPr>
              <a:t>Americas (38% of kidnaps)</a:t>
            </a:r>
          </a:p>
          <a:p>
            <a:pPr>
              <a:lnSpc>
                <a:spcPts val="3640"/>
              </a:lnSpc>
            </a:pPr>
            <a:endParaRPr lang="en-US" sz="2900" spc="58">
              <a:solidFill>
                <a:srgbClr val="393939"/>
              </a:solidFill>
              <a:latin typeface="Crimson Pro"/>
            </a:endParaRPr>
          </a:p>
          <a:p>
            <a:pPr>
              <a:lnSpc>
                <a:spcPts val="4619"/>
              </a:lnSpc>
            </a:pPr>
            <a:r>
              <a:rPr lang="en-US" sz="3299" spc="65">
                <a:solidFill>
                  <a:srgbClr val="393939"/>
                </a:solidFill>
                <a:latin typeface="Crimson Pro"/>
              </a:rPr>
              <a:t>Most number of militants:</a:t>
            </a:r>
          </a:p>
          <a:p>
            <a:pPr>
              <a:lnSpc>
                <a:spcPts val="4060"/>
              </a:lnSpc>
            </a:pPr>
            <a:r>
              <a:rPr lang="en-US" sz="2900" spc="58">
                <a:solidFill>
                  <a:srgbClr val="393939"/>
                </a:solidFill>
                <a:latin typeface="Crimson Pro"/>
              </a:rPr>
              <a:t>MENA (31% of perpetrators)</a:t>
            </a:r>
          </a:p>
          <a:p>
            <a:pPr>
              <a:lnSpc>
                <a:spcPts val="4479"/>
              </a:lnSpc>
            </a:pPr>
            <a:endParaRPr lang="en-US" sz="2900" spc="58">
              <a:solidFill>
                <a:srgbClr val="393939"/>
              </a:solidFill>
              <a:latin typeface="Crimson Pro"/>
            </a:endParaRPr>
          </a:p>
          <a:p>
            <a:pPr>
              <a:lnSpc>
                <a:spcPts val="4619"/>
              </a:lnSpc>
            </a:pPr>
            <a:r>
              <a:rPr lang="en-US" sz="3299" spc="65">
                <a:solidFill>
                  <a:srgbClr val="393939"/>
                </a:solidFill>
                <a:latin typeface="Crimson Pro"/>
              </a:rPr>
              <a:t>Most foreign victims:</a:t>
            </a:r>
          </a:p>
          <a:p>
            <a:pPr>
              <a:lnSpc>
                <a:spcPts val="4060"/>
              </a:lnSpc>
            </a:pPr>
            <a:r>
              <a:rPr lang="en-US" sz="2900" spc="58">
                <a:solidFill>
                  <a:srgbClr val="393939"/>
                </a:solidFill>
                <a:latin typeface="Crimson Pro"/>
              </a:rPr>
              <a:t>Europe &amp; Cis (40% of victims)</a:t>
            </a:r>
          </a:p>
        </p:txBody>
      </p:sp>
      <p:sp>
        <p:nvSpPr>
          <p:cNvPr id="5" name="TextBox 5"/>
          <p:cNvSpPr txBox="1"/>
          <p:nvPr/>
        </p:nvSpPr>
        <p:spPr>
          <a:xfrm>
            <a:off x="381000" y="1364216"/>
            <a:ext cx="4672981" cy="1011555"/>
          </a:xfrm>
          <a:prstGeom prst="rect">
            <a:avLst/>
          </a:prstGeom>
        </p:spPr>
        <p:txBody>
          <a:bodyPr lIns="0" tIns="0" rIns="0" bIns="0" rtlCol="0" anchor="t">
            <a:spAutoFit/>
          </a:bodyPr>
          <a:lstStyle/>
          <a:p>
            <a:pPr marL="0" lvl="0" indent="0">
              <a:lnSpc>
                <a:spcPts val="7782"/>
              </a:lnSpc>
            </a:pPr>
            <a:r>
              <a:rPr lang="en-US" sz="7075">
                <a:solidFill>
                  <a:srgbClr val="393939"/>
                </a:solidFill>
                <a:latin typeface="Crimson Pro"/>
              </a:rPr>
              <a:t>To sum up...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281033" cy="10287000"/>
          </a:xfrm>
          <a:prstGeom prst="rect">
            <a:avLst/>
          </a:prstGeom>
          <a:solidFill>
            <a:srgbClr val="DFD4CB"/>
          </a:solidFill>
        </p:spPr>
      </p:sp>
      <p:pic>
        <p:nvPicPr>
          <p:cNvPr id="3" name="Picture 3"/>
          <p:cNvPicPr>
            <a:picLocks noChangeAspect="1"/>
          </p:cNvPicPr>
          <p:nvPr/>
        </p:nvPicPr>
        <p:blipFill>
          <a:blip r:embed="rId2"/>
          <a:srcRect/>
          <a:stretch>
            <a:fillRect/>
          </a:stretch>
        </p:blipFill>
        <p:spPr>
          <a:xfrm>
            <a:off x="5523533" y="1028700"/>
            <a:ext cx="11735767" cy="8346398"/>
          </a:xfrm>
          <a:prstGeom prst="rect">
            <a:avLst/>
          </a:prstGeom>
        </p:spPr>
      </p:pic>
      <p:sp>
        <p:nvSpPr>
          <p:cNvPr id="4" name="TextBox 4"/>
          <p:cNvSpPr txBox="1"/>
          <p:nvPr/>
        </p:nvSpPr>
        <p:spPr>
          <a:xfrm>
            <a:off x="381000" y="2734155"/>
            <a:ext cx="4987763" cy="4851400"/>
          </a:xfrm>
          <a:prstGeom prst="rect">
            <a:avLst/>
          </a:prstGeom>
        </p:spPr>
        <p:txBody>
          <a:bodyPr lIns="0" tIns="0" rIns="0" bIns="0" rtlCol="0" anchor="t">
            <a:spAutoFit/>
          </a:bodyPr>
          <a:lstStyle/>
          <a:p>
            <a:pPr>
              <a:lnSpc>
                <a:spcPts val="4620"/>
              </a:lnSpc>
            </a:pPr>
            <a:r>
              <a:rPr lang="en-US" sz="3300" spc="66">
                <a:solidFill>
                  <a:srgbClr val="393939"/>
                </a:solidFill>
                <a:latin typeface="Crimson Pro"/>
              </a:rPr>
              <a:t>Most affected continent:</a:t>
            </a:r>
          </a:p>
          <a:p>
            <a:pPr>
              <a:lnSpc>
                <a:spcPts val="4060"/>
              </a:lnSpc>
            </a:pPr>
            <a:r>
              <a:rPr lang="en-US" sz="3300" spc="66">
                <a:solidFill>
                  <a:srgbClr val="393939"/>
                </a:solidFill>
                <a:latin typeface="Crimson Pro Bold"/>
              </a:rPr>
              <a:t>Sub-Saharan Africa</a:t>
            </a:r>
            <a:r>
              <a:rPr lang="en-US" sz="3300" spc="66">
                <a:solidFill>
                  <a:srgbClr val="393939"/>
                </a:solidFill>
                <a:latin typeface="Crimson Pro"/>
              </a:rPr>
              <a:t>               </a:t>
            </a:r>
            <a:r>
              <a:rPr lang="en-US" sz="2900" spc="58">
                <a:solidFill>
                  <a:srgbClr val="393939"/>
                </a:solidFill>
                <a:latin typeface="Crimson Pro"/>
              </a:rPr>
              <a:t>(37% of kidnaps)</a:t>
            </a:r>
          </a:p>
          <a:p>
            <a:pPr>
              <a:lnSpc>
                <a:spcPts val="3640"/>
              </a:lnSpc>
            </a:pPr>
            <a:endParaRPr lang="en-US" sz="2900" spc="58">
              <a:solidFill>
                <a:srgbClr val="393939"/>
              </a:solidFill>
              <a:latin typeface="Crimson Pro"/>
            </a:endParaRPr>
          </a:p>
          <a:p>
            <a:pPr>
              <a:lnSpc>
                <a:spcPts val="4619"/>
              </a:lnSpc>
            </a:pPr>
            <a:r>
              <a:rPr lang="en-US" sz="3299" spc="65">
                <a:solidFill>
                  <a:srgbClr val="393939"/>
                </a:solidFill>
                <a:latin typeface="Crimson Pro"/>
              </a:rPr>
              <a:t>Most number of militants:</a:t>
            </a:r>
          </a:p>
          <a:p>
            <a:pPr>
              <a:lnSpc>
                <a:spcPts val="4060"/>
              </a:lnSpc>
            </a:pPr>
            <a:r>
              <a:rPr lang="en-US" sz="2900" spc="58">
                <a:solidFill>
                  <a:srgbClr val="393939"/>
                </a:solidFill>
                <a:latin typeface="Crimson Pro"/>
              </a:rPr>
              <a:t>MENA (43% of perpetrators)</a:t>
            </a:r>
          </a:p>
          <a:p>
            <a:pPr>
              <a:lnSpc>
                <a:spcPts val="4479"/>
              </a:lnSpc>
            </a:pPr>
            <a:endParaRPr lang="en-US" sz="2900" spc="58">
              <a:solidFill>
                <a:srgbClr val="393939"/>
              </a:solidFill>
              <a:latin typeface="Crimson Pro"/>
            </a:endParaRPr>
          </a:p>
          <a:p>
            <a:pPr>
              <a:lnSpc>
                <a:spcPts val="4619"/>
              </a:lnSpc>
            </a:pPr>
            <a:r>
              <a:rPr lang="en-US" sz="3299" spc="65">
                <a:solidFill>
                  <a:srgbClr val="393939"/>
                </a:solidFill>
                <a:latin typeface="Crimson Pro"/>
              </a:rPr>
              <a:t>Most foreign victims:</a:t>
            </a:r>
          </a:p>
          <a:p>
            <a:pPr>
              <a:lnSpc>
                <a:spcPts val="4060"/>
              </a:lnSpc>
            </a:pPr>
            <a:r>
              <a:rPr lang="en-US" sz="2900" spc="58">
                <a:solidFill>
                  <a:srgbClr val="393939"/>
                </a:solidFill>
                <a:latin typeface="Crimson Pro"/>
              </a:rPr>
              <a:t>Europe &amp; Cis (19% of victims)</a:t>
            </a:r>
          </a:p>
        </p:txBody>
      </p:sp>
      <p:sp>
        <p:nvSpPr>
          <p:cNvPr id="5" name="TextBox 5"/>
          <p:cNvSpPr txBox="1"/>
          <p:nvPr/>
        </p:nvSpPr>
        <p:spPr>
          <a:xfrm>
            <a:off x="381000" y="1364216"/>
            <a:ext cx="4672981" cy="1011555"/>
          </a:xfrm>
          <a:prstGeom prst="rect">
            <a:avLst/>
          </a:prstGeom>
        </p:spPr>
        <p:txBody>
          <a:bodyPr lIns="0" tIns="0" rIns="0" bIns="0" rtlCol="0" anchor="t">
            <a:spAutoFit/>
          </a:bodyPr>
          <a:lstStyle/>
          <a:p>
            <a:pPr marL="0" lvl="0" indent="0">
              <a:lnSpc>
                <a:spcPts val="7782"/>
              </a:lnSpc>
            </a:pPr>
            <a:r>
              <a:rPr lang="en-US" sz="7075">
                <a:solidFill>
                  <a:srgbClr val="393939"/>
                </a:solidFill>
                <a:latin typeface="Crimson Pro"/>
              </a:rPr>
              <a:t>To sum up...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88782" y="1566688"/>
            <a:ext cx="780998" cy="98070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88782" y="3578874"/>
            <a:ext cx="780998" cy="980705"/>
          </a:xfrm>
          <a:prstGeom prst="rect">
            <a:avLst/>
          </a:prstGeom>
        </p:spPr>
      </p:pic>
      <p:sp>
        <p:nvSpPr>
          <p:cNvPr id="4" name="TextBox 4"/>
          <p:cNvSpPr txBox="1"/>
          <p:nvPr/>
        </p:nvSpPr>
        <p:spPr>
          <a:xfrm>
            <a:off x="1028700" y="4690110"/>
            <a:ext cx="6113479" cy="954405"/>
          </a:xfrm>
          <a:prstGeom prst="rect">
            <a:avLst/>
          </a:prstGeom>
        </p:spPr>
        <p:txBody>
          <a:bodyPr lIns="0" tIns="0" rIns="0" bIns="0" rtlCol="0" anchor="t">
            <a:spAutoFit/>
          </a:bodyPr>
          <a:lstStyle/>
          <a:p>
            <a:pPr marL="0" lvl="0" indent="0">
              <a:lnSpc>
                <a:spcPts val="7232"/>
              </a:lnSpc>
            </a:pPr>
            <a:r>
              <a:rPr lang="en-US" sz="6575">
                <a:solidFill>
                  <a:srgbClr val="393939"/>
                </a:solidFill>
                <a:latin typeface="Crimson Pro"/>
              </a:rPr>
              <a:t>Questions</a:t>
            </a:r>
          </a:p>
        </p:txBody>
      </p:sp>
      <p:sp>
        <p:nvSpPr>
          <p:cNvPr id="5" name="TextBox 5"/>
          <p:cNvSpPr txBox="1"/>
          <p:nvPr/>
        </p:nvSpPr>
        <p:spPr>
          <a:xfrm>
            <a:off x="9814957" y="1731286"/>
            <a:ext cx="7101443" cy="584835"/>
          </a:xfrm>
          <a:prstGeom prst="rect">
            <a:avLst/>
          </a:prstGeom>
        </p:spPr>
        <p:txBody>
          <a:bodyPr lIns="0" tIns="0" rIns="0" bIns="0" rtlCol="0" anchor="t">
            <a:spAutoFit/>
          </a:bodyPr>
          <a:lstStyle/>
          <a:p>
            <a:pPr algn="l">
              <a:lnSpc>
                <a:spcPts val="4759"/>
              </a:lnSpc>
              <a:spcBef>
                <a:spcPct val="0"/>
              </a:spcBef>
            </a:pPr>
            <a:r>
              <a:rPr lang="en-US" sz="3399">
                <a:solidFill>
                  <a:srgbClr val="393939"/>
                </a:solidFill>
                <a:latin typeface="Crimson Pro Bold"/>
              </a:rPr>
              <a:t>What does virtual kidnapping mean ?</a:t>
            </a:r>
          </a:p>
        </p:txBody>
      </p:sp>
      <p:sp>
        <p:nvSpPr>
          <p:cNvPr id="6" name="TextBox 6"/>
          <p:cNvSpPr txBox="1"/>
          <p:nvPr/>
        </p:nvSpPr>
        <p:spPr>
          <a:xfrm>
            <a:off x="9814957" y="3743472"/>
            <a:ext cx="7101443" cy="584835"/>
          </a:xfrm>
          <a:prstGeom prst="rect">
            <a:avLst/>
          </a:prstGeom>
        </p:spPr>
        <p:txBody>
          <a:bodyPr lIns="0" tIns="0" rIns="0" bIns="0" rtlCol="0" anchor="t">
            <a:spAutoFit/>
          </a:bodyPr>
          <a:lstStyle/>
          <a:p>
            <a:pPr algn="l">
              <a:lnSpc>
                <a:spcPts val="4759"/>
              </a:lnSpc>
              <a:spcBef>
                <a:spcPct val="0"/>
              </a:spcBef>
            </a:pPr>
            <a:r>
              <a:rPr lang="en-US" sz="3399">
                <a:solidFill>
                  <a:srgbClr val="393939"/>
                </a:solidFill>
                <a:latin typeface="Crimson Pro Bold"/>
              </a:rPr>
              <a:t>Is ransomware a form of kidnapping ?</a:t>
            </a:r>
          </a:p>
        </p:txBody>
      </p:sp>
      <p:sp>
        <p:nvSpPr>
          <p:cNvPr id="7" name="TextBox 7"/>
          <p:cNvSpPr txBox="1"/>
          <p:nvPr/>
        </p:nvSpPr>
        <p:spPr>
          <a:xfrm>
            <a:off x="9814957" y="5577840"/>
            <a:ext cx="7101443" cy="1189355"/>
          </a:xfrm>
          <a:prstGeom prst="rect">
            <a:avLst/>
          </a:prstGeom>
        </p:spPr>
        <p:txBody>
          <a:bodyPr lIns="0" tIns="0" rIns="0" bIns="0" rtlCol="0" anchor="t">
            <a:spAutoFit/>
          </a:bodyPr>
          <a:lstStyle/>
          <a:p>
            <a:pPr algn="l">
              <a:lnSpc>
                <a:spcPts val="4759"/>
              </a:lnSpc>
              <a:spcBef>
                <a:spcPct val="0"/>
              </a:spcBef>
            </a:pPr>
            <a:r>
              <a:rPr lang="en-US" sz="3399">
                <a:solidFill>
                  <a:srgbClr val="393939"/>
                </a:solidFill>
                <a:latin typeface="Crimson Pro Bold"/>
              </a:rPr>
              <a:t>What is the difference between classic kidnapping and express kidnapping ?</a:t>
            </a:r>
          </a:p>
        </p:txBody>
      </p:sp>
      <p:sp>
        <p:nvSpPr>
          <p:cNvPr id="8" name="TextBox 8"/>
          <p:cNvSpPr txBox="1"/>
          <p:nvPr/>
        </p:nvSpPr>
        <p:spPr>
          <a:xfrm>
            <a:off x="9814957" y="7706106"/>
            <a:ext cx="7101443" cy="584835"/>
          </a:xfrm>
          <a:prstGeom prst="rect">
            <a:avLst/>
          </a:prstGeom>
        </p:spPr>
        <p:txBody>
          <a:bodyPr lIns="0" tIns="0" rIns="0" bIns="0" rtlCol="0" anchor="t">
            <a:spAutoFit/>
          </a:bodyPr>
          <a:lstStyle/>
          <a:p>
            <a:pPr algn="l">
              <a:lnSpc>
                <a:spcPts val="4759"/>
              </a:lnSpc>
              <a:spcBef>
                <a:spcPct val="0"/>
              </a:spcBef>
            </a:pPr>
            <a:r>
              <a:rPr lang="en-US" sz="3399">
                <a:solidFill>
                  <a:srgbClr val="393939"/>
                </a:solidFill>
                <a:latin typeface="Crimson Pro Bold"/>
              </a:rPr>
              <a:t>What is tiger kidnapping ?</a:t>
            </a: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88782" y="5715502"/>
            <a:ext cx="780998" cy="980705"/>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88782" y="7541508"/>
            <a:ext cx="780998" cy="98070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2475512" y="3997960"/>
            <a:ext cx="13336977" cy="2357756"/>
          </a:xfrm>
          <a:prstGeom prst="rect">
            <a:avLst/>
          </a:prstGeom>
        </p:spPr>
        <p:txBody>
          <a:bodyPr lIns="0" tIns="0" rIns="0" bIns="0" rtlCol="0" anchor="t">
            <a:spAutoFit/>
          </a:bodyPr>
          <a:lstStyle/>
          <a:p>
            <a:pPr algn="ctr">
              <a:lnSpc>
                <a:spcPts val="8800"/>
              </a:lnSpc>
            </a:pPr>
            <a:r>
              <a:rPr lang="en-US" sz="8000">
                <a:solidFill>
                  <a:srgbClr val="393939"/>
                </a:solidFill>
                <a:latin typeface="Crimson Pro"/>
              </a:rPr>
              <a:t>Transition...</a:t>
            </a:r>
          </a:p>
          <a:p>
            <a:pPr algn="ctr">
              <a:lnSpc>
                <a:spcPts val="5060"/>
              </a:lnSpc>
            </a:pPr>
            <a:r>
              <a:rPr lang="en-US" sz="7400">
                <a:solidFill>
                  <a:srgbClr val="393939"/>
                </a:solidFill>
                <a:latin typeface="Crimson Pro"/>
              </a:rPr>
              <a:t>How kidnapping became a big business</a:t>
            </a:r>
            <a:r>
              <a:rPr lang="en-US" sz="4600">
                <a:solidFill>
                  <a:srgbClr val="393939"/>
                </a:solidFill>
                <a:latin typeface="Crimson Pro"/>
              </a:rPr>
              <a:t> | The Economist</a:t>
            </a:r>
          </a:p>
          <a:p>
            <a:pPr marL="0" lvl="0" indent="0" algn="ctr">
              <a:lnSpc>
                <a:spcPts val="4620"/>
              </a:lnSpc>
            </a:pPr>
            <a:r>
              <a:rPr lang="en-US" sz="4600">
                <a:solidFill>
                  <a:srgbClr val="393939"/>
                </a:solidFill>
                <a:latin typeface="Crimson Pro"/>
              </a:rPr>
              <a:t>https://www.youtube.com/watch?v=1AkZMJjI_uM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843"/>
          <a:stretch>
            <a:fillRect/>
          </a:stretch>
        </p:blipFill>
        <p:spPr>
          <a:xfrm>
            <a:off x="1028700" y="1109520"/>
            <a:ext cx="16230600" cy="8148780"/>
          </a:xfrm>
          <a:prstGeom prst="rect">
            <a:avLst/>
          </a:prstGeom>
        </p:spPr>
      </p:pic>
      <p:sp>
        <p:nvSpPr>
          <p:cNvPr id="3" name="TextBox 3"/>
          <p:cNvSpPr txBox="1"/>
          <p:nvPr/>
        </p:nvSpPr>
        <p:spPr>
          <a:xfrm>
            <a:off x="1844919" y="5373093"/>
            <a:ext cx="3378464" cy="413385"/>
          </a:xfrm>
          <a:prstGeom prst="rect">
            <a:avLst/>
          </a:prstGeom>
        </p:spPr>
        <p:txBody>
          <a:bodyPr lIns="0" tIns="0" rIns="0" bIns="0" rtlCol="0" anchor="t">
            <a:spAutoFit/>
          </a:bodyPr>
          <a:lstStyle/>
          <a:p>
            <a:pPr marL="0" lvl="0" indent="0">
              <a:lnSpc>
                <a:spcPts val="3359"/>
              </a:lnSpc>
            </a:pPr>
            <a:r>
              <a:rPr lang="en-US" sz="2400" spc="48">
                <a:solidFill>
                  <a:srgbClr val="DFD4CB"/>
                </a:solidFill>
                <a:latin typeface="Crimson Pro"/>
              </a:rPr>
              <a:t> The need and the purpose</a:t>
            </a:r>
          </a:p>
        </p:txBody>
      </p:sp>
      <p:sp>
        <p:nvSpPr>
          <p:cNvPr id="4" name="TextBox 4"/>
          <p:cNvSpPr txBox="1"/>
          <p:nvPr/>
        </p:nvSpPr>
        <p:spPr>
          <a:xfrm>
            <a:off x="1844919" y="3391576"/>
            <a:ext cx="6756928" cy="2029142"/>
          </a:xfrm>
          <a:prstGeom prst="rect">
            <a:avLst/>
          </a:prstGeom>
        </p:spPr>
        <p:txBody>
          <a:bodyPr lIns="0" tIns="0" rIns="0" bIns="0" rtlCol="0" anchor="t">
            <a:spAutoFit/>
          </a:bodyPr>
          <a:lstStyle/>
          <a:p>
            <a:pPr marL="0" lvl="0" indent="0">
              <a:lnSpc>
                <a:spcPts val="7892"/>
              </a:lnSpc>
            </a:pPr>
            <a:r>
              <a:rPr lang="en-US" sz="7175">
                <a:solidFill>
                  <a:srgbClr val="DFD4CB"/>
                </a:solidFill>
                <a:latin typeface="Crimson Pro"/>
              </a:rPr>
              <a:t>Kidnap and Ransom Insurance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338" r="9761"/>
          <a:stretch>
            <a:fillRect/>
          </a:stretch>
        </p:blipFill>
        <p:spPr>
          <a:xfrm>
            <a:off x="0" y="0"/>
            <a:ext cx="5891022" cy="10287000"/>
          </a:xfrm>
          <a:prstGeom prst="rect">
            <a:avLst/>
          </a:prstGeom>
        </p:spPr>
      </p:pic>
      <p:sp>
        <p:nvSpPr>
          <p:cNvPr id="3" name="TextBox 3"/>
          <p:cNvSpPr txBox="1"/>
          <p:nvPr/>
        </p:nvSpPr>
        <p:spPr>
          <a:xfrm>
            <a:off x="8360761" y="1773931"/>
            <a:ext cx="8107274" cy="5819775"/>
          </a:xfrm>
          <a:prstGeom prst="rect">
            <a:avLst/>
          </a:prstGeom>
        </p:spPr>
        <p:txBody>
          <a:bodyPr lIns="0" tIns="0" rIns="0" bIns="0" rtlCol="0" anchor="t">
            <a:spAutoFit/>
          </a:bodyPr>
          <a:lstStyle/>
          <a:p>
            <a:pPr>
              <a:lnSpc>
                <a:spcPts val="15000"/>
              </a:lnSpc>
            </a:pPr>
            <a:r>
              <a:rPr lang="en-US" sz="15000" spc="-300">
                <a:solidFill>
                  <a:srgbClr val="393939"/>
                </a:solidFill>
                <a:latin typeface="Crimson Pro Bold"/>
              </a:rPr>
              <a:t>Kidnap &amp; Ransom</a:t>
            </a:r>
          </a:p>
          <a:p>
            <a:pPr>
              <a:lnSpc>
                <a:spcPts val="15000"/>
              </a:lnSpc>
            </a:pPr>
            <a:r>
              <a:rPr lang="en-US" sz="15000" spc="-300">
                <a:solidFill>
                  <a:srgbClr val="393939"/>
                </a:solidFill>
                <a:latin typeface="Crimson Pro Bold"/>
              </a:rPr>
              <a:t>Insurance</a:t>
            </a:r>
          </a:p>
        </p:txBody>
      </p:sp>
      <p:sp>
        <p:nvSpPr>
          <p:cNvPr id="4" name="TextBox 4"/>
          <p:cNvSpPr txBox="1"/>
          <p:nvPr/>
        </p:nvSpPr>
        <p:spPr>
          <a:xfrm>
            <a:off x="8360761" y="7222432"/>
            <a:ext cx="6597224" cy="624840"/>
          </a:xfrm>
          <a:prstGeom prst="rect">
            <a:avLst/>
          </a:prstGeom>
        </p:spPr>
        <p:txBody>
          <a:bodyPr lIns="0" tIns="0" rIns="0" bIns="0" rtlCol="0" anchor="t">
            <a:spAutoFit/>
          </a:bodyPr>
          <a:lstStyle/>
          <a:p>
            <a:pPr>
              <a:lnSpc>
                <a:spcPts val="5040"/>
              </a:lnSpc>
              <a:spcBef>
                <a:spcPct val="0"/>
              </a:spcBef>
            </a:pPr>
            <a:r>
              <a:rPr lang="en-US" sz="3600" spc="72">
                <a:solidFill>
                  <a:srgbClr val="393939"/>
                </a:solidFill>
                <a:latin typeface="Crimson Pro"/>
              </a:rPr>
              <a:t>© Atheapan THAMBU</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602939" y="911762"/>
            <a:ext cx="5190902" cy="8443784"/>
          </a:xfrm>
          <a:prstGeom prst="rect">
            <a:avLst/>
          </a:prstGeom>
        </p:spPr>
      </p:pic>
      <p:sp>
        <p:nvSpPr>
          <p:cNvPr id="3" name="TextBox 3"/>
          <p:cNvSpPr txBox="1"/>
          <p:nvPr/>
        </p:nvSpPr>
        <p:spPr>
          <a:xfrm>
            <a:off x="1666541" y="1085850"/>
            <a:ext cx="7477459" cy="1907222"/>
          </a:xfrm>
          <a:prstGeom prst="rect">
            <a:avLst/>
          </a:prstGeom>
        </p:spPr>
        <p:txBody>
          <a:bodyPr lIns="0" tIns="0" rIns="0" bIns="0" rtlCol="0" anchor="t">
            <a:spAutoFit/>
          </a:bodyPr>
          <a:lstStyle/>
          <a:p>
            <a:pPr marL="0" lvl="0" indent="0">
              <a:lnSpc>
                <a:spcPts val="7397"/>
              </a:lnSpc>
            </a:pPr>
            <a:r>
              <a:rPr lang="en-US" sz="6725">
                <a:solidFill>
                  <a:srgbClr val="393939"/>
                </a:solidFill>
                <a:latin typeface="Crimson Pro"/>
              </a:rPr>
              <a:t>Rewind : The birth of K&amp;R Insurance</a:t>
            </a:r>
          </a:p>
        </p:txBody>
      </p:sp>
      <p:sp>
        <p:nvSpPr>
          <p:cNvPr id="4" name="TextBox 4"/>
          <p:cNvSpPr txBox="1"/>
          <p:nvPr/>
        </p:nvSpPr>
        <p:spPr>
          <a:xfrm>
            <a:off x="1666541" y="3562667"/>
            <a:ext cx="9108566" cy="4933950"/>
          </a:xfrm>
          <a:prstGeom prst="rect">
            <a:avLst/>
          </a:prstGeom>
        </p:spPr>
        <p:txBody>
          <a:bodyPr lIns="0" tIns="0" rIns="0" bIns="0" rtlCol="0" anchor="t">
            <a:spAutoFit/>
          </a:bodyPr>
          <a:lstStyle/>
          <a:p>
            <a:pPr marL="690881" lvl="1" indent="-345440">
              <a:lnSpc>
                <a:spcPts val="4480"/>
              </a:lnSpc>
              <a:buFont typeface="Arial"/>
              <a:buChar char="•"/>
            </a:pPr>
            <a:r>
              <a:rPr lang="en-US" sz="3200" spc="64">
                <a:solidFill>
                  <a:srgbClr val="393939"/>
                </a:solidFill>
                <a:latin typeface="Crimson Pro Bold"/>
              </a:rPr>
              <a:t>Lloyd's of London</a:t>
            </a:r>
            <a:r>
              <a:rPr lang="en-US" sz="3200" spc="64">
                <a:solidFill>
                  <a:srgbClr val="393939"/>
                </a:solidFill>
                <a:latin typeface="Crimson Pro"/>
              </a:rPr>
              <a:t> created this policy in </a:t>
            </a:r>
            <a:r>
              <a:rPr lang="en-US" sz="3200" spc="64">
                <a:solidFill>
                  <a:srgbClr val="393939"/>
                </a:solidFill>
                <a:latin typeface="Crimson Pro Bold"/>
              </a:rPr>
              <a:t>1932</a:t>
            </a:r>
            <a:r>
              <a:rPr lang="en-US" sz="3200" spc="64">
                <a:solidFill>
                  <a:srgbClr val="393939"/>
                </a:solidFill>
                <a:latin typeface="Crimson Pro"/>
              </a:rPr>
              <a:t> post "The Crime of the Century".</a:t>
            </a:r>
          </a:p>
          <a:p>
            <a:pPr>
              <a:lnSpc>
                <a:spcPts val="4480"/>
              </a:lnSpc>
            </a:pPr>
            <a:endParaRPr lang="en-US" sz="3200" spc="64">
              <a:solidFill>
                <a:srgbClr val="393939"/>
              </a:solidFill>
              <a:latin typeface="Crimson Pro"/>
            </a:endParaRPr>
          </a:p>
          <a:p>
            <a:pPr>
              <a:lnSpc>
                <a:spcPts val="3080"/>
              </a:lnSpc>
            </a:pPr>
            <a:r>
              <a:rPr lang="en-US" sz="2200" spc="44">
                <a:solidFill>
                  <a:srgbClr val="393939"/>
                </a:solidFill>
                <a:latin typeface="Crimson Pro"/>
              </a:rPr>
              <a:t>CRIME OF THE CENTURY: Lindbergh Kidnapper Brought to Justice | HISTORY</a:t>
            </a:r>
          </a:p>
          <a:p>
            <a:pPr algn="ctr">
              <a:lnSpc>
                <a:spcPts val="4200"/>
              </a:lnSpc>
            </a:pPr>
            <a:r>
              <a:rPr lang="en-US" sz="3000" spc="60">
                <a:solidFill>
                  <a:srgbClr val="393939"/>
                </a:solidFill>
                <a:latin typeface="Crimson Pro"/>
              </a:rPr>
              <a:t>https://www.youtube.com/watch?v=8M6y8vXisiI</a:t>
            </a:r>
          </a:p>
          <a:p>
            <a:pPr>
              <a:lnSpc>
                <a:spcPts val="4480"/>
              </a:lnSpc>
            </a:pPr>
            <a:r>
              <a:rPr lang="en-US" sz="3200" spc="64">
                <a:solidFill>
                  <a:srgbClr val="393939"/>
                </a:solidFill>
                <a:latin typeface="Crimson Pro"/>
              </a:rPr>
              <a:t>   </a:t>
            </a:r>
          </a:p>
          <a:p>
            <a:pPr marL="690880" lvl="1" indent="-345440">
              <a:lnSpc>
                <a:spcPts val="4480"/>
              </a:lnSpc>
              <a:buFont typeface="Arial"/>
              <a:buChar char="•"/>
            </a:pPr>
            <a:r>
              <a:rPr lang="en-US" sz="3200" spc="64">
                <a:solidFill>
                  <a:srgbClr val="393939"/>
                </a:solidFill>
                <a:latin typeface="Crimson Pro"/>
              </a:rPr>
              <a:t>But it only took off from the 1960s, following a series of kidnappings of businessmen and their families in Europe and Latin America.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2" name="TextBox 2"/>
          <p:cNvSpPr txBox="1"/>
          <p:nvPr/>
        </p:nvSpPr>
        <p:spPr>
          <a:xfrm>
            <a:off x="1028700" y="1963737"/>
            <a:ext cx="11980879" cy="1070610"/>
          </a:xfrm>
          <a:prstGeom prst="rect">
            <a:avLst/>
          </a:prstGeom>
        </p:spPr>
        <p:txBody>
          <a:bodyPr lIns="0" tIns="0" rIns="0" bIns="0" rtlCol="0" anchor="t">
            <a:spAutoFit/>
          </a:bodyPr>
          <a:lstStyle/>
          <a:p>
            <a:pPr marL="0" lvl="0" indent="0">
              <a:lnSpc>
                <a:spcPts val="8140"/>
              </a:lnSpc>
            </a:pPr>
            <a:r>
              <a:rPr lang="en-US" sz="7400">
                <a:solidFill>
                  <a:srgbClr val="FFFFFF"/>
                </a:solidFill>
                <a:latin typeface="Crimson Pro"/>
              </a:rPr>
              <a:t>K&amp;R Insurance Policy</a:t>
            </a:r>
          </a:p>
        </p:txBody>
      </p:sp>
      <p:sp>
        <p:nvSpPr>
          <p:cNvPr id="3" name="TextBox 3"/>
          <p:cNvSpPr txBox="1"/>
          <p:nvPr/>
        </p:nvSpPr>
        <p:spPr>
          <a:xfrm>
            <a:off x="1028700" y="6341358"/>
            <a:ext cx="4587801" cy="571500"/>
          </a:xfrm>
          <a:prstGeom prst="rect">
            <a:avLst/>
          </a:prstGeom>
        </p:spPr>
        <p:txBody>
          <a:bodyPr lIns="0" tIns="0" rIns="0" bIns="0" rtlCol="0" anchor="t">
            <a:spAutoFit/>
          </a:bodyPr>
          <a:lstStyle/>
          <a:p>
            <a:pPr algn="l">
              <a:lnSpc>
                <a:spcPts val="4550"/>
              </a:lnSpc>
              <a:spcBef>
                <a:spcPct val="0"/>
              </a:spcBef>
            </a:pPr>
            <a:r>
              <a:rPr lang="en-US" sz="3249">
                <a:solidFill>
                  <a:srgbClr val="FFFFFF"/>
                </a:solidFill>
                <a:latin typeface="Crimson Pro Bold"/>
              </a:rPr>
              <a:t>For whom ?</a:t>
            </a:r>
          </a:p>
        </p:txBody>
      </p:sp>
      <p:sp>
        <p:nvSpPr>
          <p:cNvPr id="4" name="TextBox 4"/>
          <p:cNvSpPr txBox="1"/>
          <p:nvPr/>
        </p:nvSpPr>
        <p:spPr>
          <a:xfrm>
            <a:off x="1028700" y="7176770"/>
            <a:ext cx="4587801" cy="981710"/>
          </a:xfrm>
          <a:prstGeom prst="rect">
            <a:avLst/>
          </a:prstGeom>
        </p:spPr>
        <p:txBody>
          <a:bodyPr lIns="0" tIns="0" rIns="0" bIns="0" rtlCol="0" anchor="t">
            <a:spAutoFit/>
          </a:bodyPr>
          <a:lstStyle/>
          <a:p>
            <a:pPr marL="0" lvl="0" indent="0">
              <a:lnSpc>
                <a:spcPts val="3919"/>
              </a:lnSpc>
            </a:pPr>
            <a:r>
              <a:rPr lang="en-US" sz="2799">
                <a:solidFill>
                  <a:srgbClr val="FFFFFF"/>
                </a:solidFill>
                <a:latin typeface="Crimson Pro"/>
              </a:rPr>
              <a:t>Mostly corporates and high profils</a:t>
            </a:r>
          </a:p>
        </p:txBody>
      </p:sp>
      <p:sp>
        <p:nvSpPr>
          <p:cNvPr id="5" name="TextBox 5"/>
          <p:cNvSpPr txBox="1"/>
          <p:nvPr/>
        </p:nvSpPr>
        <p:spPr>
          <a:xfrm>
            <a:off x="1028700" y="4791075"/>
            <a:ext cx="4587801" cy="1228725"/>
          </a:xfrm>
          <a:prstGeom prst="rect">
            <a:avLst/>
          </a:prstGeom>
        </p:spPr>
        <p:txBody>
          <a:bodyPr lIns="0" tIns="0" rIns="0" bIns="0" rtlCol="0" anchor="t">
            <a:spAutoFit/>
          </a:bodyPr>
          <a:lstStyle/>
          <a:p>
            <a:pPr marL="0" lvl="0" indent="0">
              <a:lnSpc>
                <a:spcPts val="9600"/>
              </a:lnSpc>
            </a:pPr>
            <a:r>
              <a:rPr lang="en-US" sz="8000">
                <a:solidFill>
                  <a:srgbClr val="DFD4CB"/>
                </a:solidFill>
                <a:latin typeface="Crimson Pro"/>
              </a:rPr>
              <a:t>01</a:t>
            </a:r>
          </a:p>
        </p:txBody>
      </p:sp>
      <p:sp>
        <p:nvSpPr>
          <p:cNvPr id="6" name="TextBox 6"/>
          <p:cNvSpPr txBox="1"/>
          <p:nvPr/>
        </p:nvSpPr>
        <p:spPr>
          <a:xfrm>
            <a:off x="6850099" y="6341358"/>
            <a:ext cx="4587801" cy="571500"/>
          </a:xfrm>
          <a:prstGeom prst="rect">
            <a:avLst/>
          </a:prstGeom>
        </p:spPr>
        <p:txBody>
          <a:bodyPr lIns="0" tIns="0" rIns="0" bIns="0" rtlCol="0" anchor="t">
            <a:spAutoFit/>
          </a:bodyPr>
          <a:lstStyle/>
          <a:p>
            <a:pPr algn="l">
              <a:lnSpc>
                <a:spcPts val="4550"/>
              </a:lnSpc>
              <a:spcBef>
                <a:spcPct val="0"/>
              </a:spcBef>
            </a:pPr>
            <a:r>
              <a:rPr lang="en-US" sz="3249">
                <a:solidFill>
                  <a:srgbClr val="FFFFFF"/>
                </a:solidFill>
                <a:latin typeface="Crimson Pro Bold"/>
              </a:rPr>
              <a:t>What for ?</a:t>
            </a:r>
          </a:p>
        </p:txBody>
      </p:sp>
      <p:sp>
        <p:nvSpPr>
          <p:cNvPr id="7" name="TextBox 7"/>
          <p:cNvSpPr txBox="1"/>
          <p:nvPr/>
        </p:nvSpPr>
        <p:spPr>
          <a:xfrm>
            <a:off x="6850099" y="7176770"/>
            <a:ext cx="4587801" cy="981710"/>
          </a:xfrm>
          <a:prstGeom prst="rect">
            <a:avLst/>
          </a:prstGeom>
        </p:spPr>
        <p:txBody>
          <a:bodyPr lIns="0" tIns="0" rIns="0" bIns="0" rtlCol="0" anchor="t">
            <a:spAutoFit/>
          </a:bodyPr>
          <a:lstStyle/>
          <a:p>
            <a:pPr marL="0" lvl="0" indent="0">
              <a:lnSpc>
                <a:spcPts val="3919"/>
              </a:lnSpc>
            </a:pPr>
            <a:r>
              <a:rPr lang="en-US" sz="2799">
                <a:solidFill>
                  <a:srgbClr val="FFFFFF"/>
                </a:solidFill>
                <a:latin typeface="Crimson Pro"/>
              </a:rPr>
              <a:t>Kidnaps, Extorsions, Hijacks,  and many more</a:t>
            </a:r>
          </a:p>
        </p:txBody>
      </p:sp>
      <p:sp>
        <p:nvSpPr>
          <p:cNvPr id="8" name="TextBox 8"/>
          <p:cNvSpPr txBox="1"/>
          <p:nvPr/>
        </p:nvSpPr>
        <p:spPr>
          <a:xfrm>
            <a:off x="6850099" y="4791075"/>
            <a:ext cx="4587801" cy="1228725"/>
          </a:xfrm>
          <a:prstGeom prst="rect">
            <a:avLst/>
          </a:prstGeom>
        </p:spPr>
        <p:txBody>
          <a:bodyPr lIns="0" tIns="0" rIns="0" bIns="0" rtlCol="0" anchor="t">
            <a:spAutoFit/>
          </a:bodyPr>
          <a:lstStyle/>
          <a:p>
            <a:pPr marL="0" lvl="0" indent="0">
              <a:lnSpc>
                <a:spcPts val="9600"/>
              </a:lnSpc>
            </a:pPr>
            <a:r>
              <a:rPr lang="en-US" sz="8000">
                <a:solidFill>
                  <a:srgbClr val="DFD4CB"/>
                </a:solidFill>
                <a:latin typeface="Crimson Pro"/>
              </a:rPr>
              <a:t>02</a:t>
            </a:r>
          </a:p>
        </p:txBody>
      </p:sp>
      <p:sp>
        <p:nvSpPr>
          <p:cNvPr id="9" name="TextBox 9"/>
          <p:cNvSpPr txBox="1"/>
          <p:nvPr/>
        </p:nvSpPr>
        <p:spPr>
          <a:xfrm>
            <a:off x="12671499" y="6341358"/>
            <a:ext cx="4587801" cy="571500"/>
          </a:xfrm>
          <a:prstGeom prst="rect">
            <a:avLst/>
          </a:prstGeom>
        </p:spPr>
        <p:txBody>
          <a:bodyPr lIns="0" tIns="0" rIns="0" bIns="0" rtlCol="0" anchor="t">
            <a:spAutoFit/>
          </a:bodyPr>
          <a:lstStyle/>
          <a:p>
            <a:pPr algn="l">
              <a:lnSpc>
                <a:spcPts val="4550"/>
              </a:lnSpc>
              <a:spcBef>
                <a:spcPct val="0"/>
              </a:spcBef>
            </a:pPr>
            <a:r>
              <a:rPr lang="en-US" sz="3249">
                <a:solidFill>
                  <a:srgbClr val="FFFFFF"/>
                </a:solidFill>
                <a:latin typeface="Crimson Pro Bold"/>
              </a:rPr>
              <a:t>How ?</a:t>
            </a:r>
          </a:p>
        </p:txBody>
      </p:sp>
      <p:sp>
        <p:nvSpPr>
          <p:cNvPr id="10" name="TextBox 10"/>
          <p:cNvSpPr txBox="1"/>
          <p:nvPr/>
        </p:nvSpPr>
        <p:spPr>
          <a:xfrm>
            <a:off x="12671499" y="7176770"/>
            <a:ext cx="4587801" cy="981710"/>
          </a:xfrm>
          <a:prstGeom prst="rect">
            <a:avLst/>
          </a:prstGeom>
        </p:spPr>
        <p:txBody>
          <a:bodyPr lIns="0" tIns="0" rIns="0" bIns="0" rtlCol="0" anchor="t">
            <a:spAutoFit/>
          </a:bodyPr>
          <a:lstStyle/>
          <a:p>
            <a:pPr marL="0" lvl="0" indent="0">
              <a:lnSpc>
                <a:spcPts val="3919"/>
              </a:lnSpc>
            </a:pPr>
            <a:r>
              <a:rPr lang="en-US" sz="2799">
                <a:solidFill>
                  <a:srgbClr val="FFFFFF"/>
                </a:solidFill>
                <a:latin typeface="Crimson Pro"/>
              </a:rPr>
              <a:t>Reimbursement of ransoms  and expenses for a crisis team </a:t>
            </a:r>
          </a:p>
        </p:txBody>
      </p:sp>
      <p:sp>
        <p:nvSpPr>
          <p:cNvPr id="11" name="TextBox 11"/>
          <p:cNvSpPr txBox="1"/>
          <p:nvPr/>
        </p:nvSpPr>
        <p:spPr>
          <a:xfrm>
            <a:off x="12671499" y="4791075"/>
            <a:ext cx="4587801" cy="1228725"/>
          </a:xfrm>
          <a:prstGeom prst="rect">
            <a:avLst/>
          </a:prstGeom>
        </p:spPr>
        <p:txBody>
          <a:bodyPr lIns="0" tIns="0" rIns="0" bIns="0" rtlCol="0" anchor="t">
            <a:spAutoFit/>
          </a:bodyPr>
          <a:lstStyle/>
          <a:p>
            <a:pPr marL="0" lvl="0" indent="0">
              <a:lnSpc>
                <a:spcPts val="9600"/>
              </a:lnSpc>
            </a:pPr>
            <a:r>
              <a:rPr lang="en-US" sz="8000">
                <a:solidFill>
                  <a:srgbClr val="DFD4CB"/>
                </a:solidFill>
                <a:latin typeface="Crimson Pro"/>
              </a:rPr>
              <a:t>03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rgbClr val="DFD4CB"/>
          </a:solidFill>
        </p:spPr>
      </p:sp>
      <p:sp>
        <p:nvSpPr>
          <p:cNvPr id="3" name="TextBox 3"/>
          <p:cNvSpPr txBox="1"/>
          <p:nvPr/>
        </p:nvSpPr>
        <p:spPr>
          <a:xfrm>
            <a:off x="1600200" y="4684395"/>
            <a:ext cx="6189679" cy="965835"/>
          </a:xfrm>
          <a:prstGeom prst="rect">
            <a:avLst/>
          </a:prstGeom>
        </p:spPr>
        <p:txBody>
          <a:bodyPr lIns="0" tIns="0" rIns="0" bIns="0" rtlCol="0" anchor="t">
            <a:spAutoFit/>
          </a:bodyPr>
          <a:lstStyle/>
          <a:p>
            <a:pPr marL="0" lvl="0" indent="0">
              <a:lnSpc>
                <a:spcPts val="7315"/>
              </a:lnSpc>
            </a:pPr>
            <a:r>
              <a:rPr lang="en-US" sz="6650">
                <a:solidFill>
                  <a:srgbClr val="393939"/>
                </a:solidFill>
                <a:latin typeface="Crimson Pro"/>
              </a:rPr>
              <a:t>For whom ?</a:t>
            </a:r>
          </a:p>
        </p:txBody>
      </p:sp>
      <p:sp>
        <p:nvSpPr>
          <p:cNvPr id="4" name="TextBox 4"/>
          <p:cNvSpPr txBox="1"/>
          <p:nvPr/>
        </p:nvSpPr>
        <p:spPr>
          <a:xfrm>
            <a:off x="10938803" y="1219200"/>
            <a:ext cx="4587801" cy="571500"/>
          </a:xfrm>
          <a:prstGeom prst="rect">
            <a:avLst/>
          </a:prstGeom>
        </p:spPr>
        <p:txBody>
          <a:bodyPr lIns="0" tIns="0" rIns="0" bIns="0" rtlCol="0" anchor="t">
            <a:spAutoFit/>
          </a:bodyPr>
          <a:lstStyle/>
          <a:p>
            <a:pPr algn="l">
              <a:lnSpc>
                <a:spcPts val="4550"/>
              </a:lnSpc>
              <a:spcBef>
                <a:spcPct val="0"/>
              </a:spcBef>
            </a:pPr>
            <a:r>
              <a:rPr lang="en-US" sz="3249">
                <a:solidFill>
                  <a:srgbClr val="393939"/>
                </a:solidFill>
                <a:latin typeface="Crimson Pro Bold"/>
              </a:rPr>
              <a:t>Corporate Policy Form </a:t>
            </a:r>
          </a:p>
        </p:txBody>
      </p:sp>
      <p:sp>
        <p:nvSpPr>
          <p:cNvPr id="5" name="TextBox 5"/>
          <p:cNvSpPr txBox="1"/>
          <p:nvPr/>
        </p:nvSpPr>
        <p:spPr>
          <a:xfrm>
            <a:off x="10938803" y="2054612"/>
            <a:ext cx="5807001" cy="2009140"/>
          </a:xfrm>
          <a:prstGeom prst="rect">
            <a:avLst/>
          </a:prstGeom>
        </p:spPr>
        <p:txBody>
          <a:bodyPr lIns="0" tIns="0" rIns="0" bIns="0" rtlCol="0" anchor="t">
            <a:spAutoFit/>
          </a:bodyPr>
          <a:lstStyle/>
          <a:p>
            <a:pPr>
              <a:lnSpc>
                <a:spcPts val="3919"/>
              </a:lnSpc>
            </a:pPr>
            <a:r>
              <a:rPr lang="en-US" sz="2799">
                <a:solidFill>
                  <a:srgbClr val="393939"/>
                </a:solidFill>
                <a:latin typeface="Crimson Pro"/>
              </a:rPr>
              <a:t>All officers, directors and employees of the insured</a:t>
            </a:r>
          </a:p>
          <a:p>
            <a:pPr marL="604519" lvl="1" indent="-302260">
              <a:lnSpc>
                <a:spcPts val="3919"/>
              </a:lnSpc>
              <a:buFont typeface="Arial"/>
              <a:buChar char="•"/>
            </a:pPr>
            <a:r>
              <a:rPr lang="en-US" sz="2799">
                <a:solidFill>
                  <a:srgbClr val="393939"/>
                </a:solidFill>
                <a:latin typeface="Crimson Pro"/>
              </a:rPr>
              <a:t>Large Corporations</a:t>
            </a:r>
          </a:p>
          <a:p>
            <a:pPr marL="604519" lvl="1" indent="-302260">
              <a:lnSpc>
                <a:spcPts val="3919"/>
              </a:lnSpc>
              <a:buFont typeface="Arial"/>
              <a:buChar char="•"/>
            </a:pPr>
            <a:r>
              <a:rPr lang="en-US" sz="2799">
                <a:solidFill>
                  <a:srgbClr val="393939"/>
                </a:solidFill>
                <a:latin typeface="Crimson Pro"/>
              </a:rPr>
              <a:t>Small and Medium Size Enterprises</a:t>
            </a:r>
          </a:p>
        </p:txBody>
      </p:sp>
      <p:sp>
        <p:nvSpPr>
          <p:cNvPr id="6" name="TextBox 6"/>
          <p:cNvSpPr txBox="1"/>
          <p:nvPr/>
        </p:nvSpPr>
        <p:spPr>
          <a:xfrm>
            <a:off x="10938803" y="4199379"/>
            <a:ext cx="5464101" cy="571500"/>
          </a:xfrm>
          <a:prstGeom prst="rect">
            <a:avLst/>
          </a:prstGeom>
        </p:spPr>
        <p:txBody>
          <a:bodyPr lIns="0" tIns="0" rIns="0" bIns="0" rtlCol="0" anchor="t">
            <a:spAutoFit/>
          </a:bodyPr>
          <a:lstStyle/>
          <a:p>
            <a:pPr algn="l">
              <a:lnSpc>
                <a:spcPts val="4550"/>
              </a:lnSpc>
              <a:spcBef>
                <a:spcPct val="0"/>
              </a:spcBef>
            </a:pPr>
            <a:r>
              <a:rPr lang="en-US" sz="3249">
                <a:solidFill>
                  <a:srgbClr val="393939"/>
                </a:solidFill>
                <a:latin typeface="Crimson Pro Bold"/>
              </a:rPr>
              <a:t>Individual/Family Policy Form</a:t>
            </a:r>
          </a:p>
        </p:txBody>
      </p:sp>
      <p:sp>
        <p:nvSpPr>
          <p:cNvPr id="7" name="TextBox 7"/>
          <p:cNvSpPr txBox="1"/>
          <p:nvPr/>
        </p:nvSpPr>
        <p:spPr>
          <a:xfrm>
            <a:off x="10938803" y="5086350"/>
            <a:ext cx="4587801" cy="2539365"/>
          </a:xfrm>
          <a:prstGeom prst="rect">
            <a:avLst/>
          </a:prstGeom>
        </p:spPr>
        <p:txBody>
          <a:bodyPr lIns="0" tIns="0" rIns="0" bIns="0" rtlCol="0" anchor="t">
            <a:spAutoFit/>
          </a:bodyPr>
          <a:lstStyle/>
          <a:p>
            <a:pPr>
              <a:lnSpc>
                <a:spcPts val="3919"/>
              </a:lnSpc>
            </a:pPr>
            <a:r>
              <a:rPr lang="en-US" sz="2799">
                <a:solidFill>
                  <a:srgbClr val="393939"/>
                </a:solidFill>
                <a:latin typeface="Crimson Pro"/>
              </a:rPr>
              <a:t>Named individuals</a:t>
            </a:r>
          </a:p>
          <a:p>
            <a:pPr marL="604519" lvl="1" indent="-302260">
              <a:lnSpc>
                <a:spcPts val="3919"/>
              </a:lnSpc>
              <a:buFont typeface="Arial"/>
              <a:buChar char="•"/>
            </a:pPr>
            <a:r>
              <a:rPr lang="en-US" sz="2799">
                <a:solidFill>
                  <a:srgbClr val="393939"/>
                </a:solidFill>
                <a:latin typeface="Crimson Pro"/>
              </a:rPr>
              <a:t>Singles</a:t>
            </a:r>
          </a:p>
          <a:p>
            <a:pPr marL="604519" lvl="1" indent="-302260">
              <a:lnSpc>
                <a:spcPts val="3919"/>
              </a:lnSpc>
              <a:buFont typeface="Arial"/>
              <a:buChar char="•"/>
            </a:pPr>
            <a:r>
              <a:rPr lang="en-US" sz="2799">
                <a:solidFill>
                  <a:srgbClr val="393939"/>
                </a:solidFill>
                <a:latin typeface="Crimson Pro"/>
              </a:rPr>
              <a:t>Independent Contractors</a:t>
            </a:r>
          </a:p>
          <a:p>
            <a:pPr marL="604519" lvl="1" indent="-302260">
              <a:lnSpc>
                <a:spcPts val="3919"/>
              </a:lnSpc>
              <a:buFont typeface="Arial"/>
              <a:buChar char="•"/>
            </a:pPr>
            <a:r>
              <a:rPr lang="en-US" sz="2799">
                <a:solidFill>
                  <a:srgbClr val="393939"/>
                </a:solidFill>
                <a:latin typeface="Crimson Pro"/>
              </a:rPr>
              <a:t>Wealthy Families</a:t>
            </a:r>
          </a:p>
          <a:p>
            <a:pPr marL="604520" lvl="1" indent="-302260">
              <a:lnSpc>
                <a:spcPts val="3919"/>
              </a:lnSpc>
              <a:buFont typeface="Arial"/>
              <a:buChar char="•"/>
            </a:pPr>
            <a:r>
              <a:rPr lang="en-US" sz="2799">
                <a:solidFill>
                  <a:srgbClr val="393939"/>
                </a:solidFill>
                <a:latin typeface="Crimson Pro"/>
              </a:rPr>
              <a:t>Middle Income Families</a:t>
            </a:r>
          </a:p>
        </p:txBody>
      </p:sp>
      <p:sp>
        <p:nvSpPr>
          <p:cNvPr id="8" name="TextBox 8"/>
          <p:cNvSpPr txBox="1"/>
          <p:nvPr/>
        </p:nvSpPr>
        <p:spPr>
          <a:xfrm>
            <a:off x="10133745" y="8014970"/>
            <a:ext cx="6478709" cy="981710"/>
          </a:xfrm>
          <a:prstGeom prst="rect">
            <a:avLst/>
          </a:prstGeom>
        </p:spPr>
        <p:txBody>
          <a:bodyPr lIns="0" tIns="0" rIns="0" bIns="0" rtlCol="0" anchor="t">
            <a:spAutoFit/>
          </a:bodyPr>
          <a:lstStyle/>
          <a:p>
            <a:pPr marL="0" lvl="0" indent="0">
              <a:lnSpc>
                <a:spcPts val="3919"/>
              </a:lnSpc>
            </a:pPr>
            <a:r>
              <a:rPr lang="en-US" sz="2799">
                <a:solidFill>
                  <a:srgbClr val="393939"/>
                </a:solidFill>
                <a:latin typeface="Crimson Pro"/>
              </a:rPr>
              <a:t>Definition of covered persons can be tailored to exact need of the policyholder</a:t>
            </a:r>
          </a:p>
        </p:txBody>
      </p:sp>
      <p:sp>
        <p:nvSpPr>
          <p:cNvPr id="9" name="AutoShape 9"/>
          <p:cNvSpPr/>
          <p:nvPr/>
        </p:nvSpPr>
        <p:spPr>
          <a:xfrm>
            <a:off x="10133745" y="1414844"/>
            <a:ext cx="265409" cy="256412"/>
          </a:xfrm>
          <a:prstGeom prst="rect">
            <a:avLst/>
          </a:prstGeom>
          <a:solidFill>
            <a:srgbClr val="393939"/>
          </a:solidFill>
        </p:spPr>
      </p:sp>
      <p:sp>
        <p:nvSpPr>
          <p:cNvPr id="10" name="AutoShape 10"/>
          <p:cNvSpPr/>
          <p:nvPr/>
        </p:nvSpPr>
        <p:spPr>
          <a:xfrm>
            <a:off x="10133745" y="4395023"/>
            <a:ext cx="265409" cy="256412"/>
          </a:xfrm>
          <a:prstGeom prst="rect">
            <a:avLst/>
          </a:prstGeom>
          <a:solidFill>
            <a:srgbClr val="393939"/>
          </a:solid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676400" y="7111365"/>
            <a:ext cx="11425013" cy="1118235"/>
          </a:xfrm>
          <a:prstGeom prst="rect">
            <a:avLst/>
          </a:prstGeom>
        </p:spPr>
        <p:txBody>
          <a:bodyPr lIns="0" tIns="0" rIns="0" bIns="0" rtlCol="0" anchor="t">
            <a:spAutoFit/>
          </a:bodyPr>
          <a:lstStyle/>
          <a:p>
            <a:pPr>
              <a:lnSpc>
                <a:spcPts val="8730"/>
              </a:lnSpc>
            </a:pPr>
            <a:r>
              <a:rPr lang="en-US" sz="7275">
                <a:solidFill>
                  <a:srgbClr val="FFFFFF"/>
                </a:solidFill>
                <a:latin typeface="Crimson Pro Bold"/>
              </a:rPr>
              <a:t>Activity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381000"/>
            <a:ext cx="18288000" cy="5662227"/>
          </a:xfrm>
          <a:prstGeom prst="rect">
            <a:avLst/>
          </a:prstGeom>
        </p:spPr>
      </p:pic>
      <p:sp>
        <p:nvSpPr>
          <p:cNvPr id="3" name="TextBox 3"/>
          <p:cNvSpPr txBox="1"/>
          <p:nvPr/>
        </p:nvSpPr>
        <p:spPr>
          <a:xfrm>
            <a:off x="1028700" y="6545580"/>
            <a:ext cx="16230600" cy="2712720"/>
          </a:xfrm>
          <a:prstGeom prst="rect">
            <a:avLst/>
          </a:prstGeom>
        </p:spPr>
        <p:txBody>
          <a:bodyPr lIns="0" tIns="0" rIns="0" bIns="0" rtlCol="0" anchor="t">
            <a:spAutoFit/>
          </a:bodyPr>
          <a:lstStyle/>
          <a:p>
            <a:pPr algn="ctr">
              <a:lnSpc>
                <a:spcPts val="6815"/>
              </a:lnSpc>
            </a:pPr>
            <a:r>
              <a:rPr lang="en-US" sz="5679">
                <a:solidFill>
                  <a:srgbClr val="FFFFFF"/>
                </a:solidFill>
                <a:latin typeface="Crimson Pro"/>
              </a:rPr>
              <a:t> These specific industries</a:t>
            </a:r>
            <a:r>
              <a:rPr lang="en-US" sz="900">
                <a:solidFill>
                  <a:srgbClr val="FFFFFF"/>
                </a:solidFill>
                <a:latin typeface="Arimo"/>
              </a:rPr>
              <a:t> tend to be more exposed to kidnapping than others.</a:t>
            </a:r>
          </a:p>
          <a:p>
            <a:pPr algn="ctr">
              <a:lnSpc>
                <a:spcPts val="7655"/>
              </a:lnSpc>
            </a:pPr>
            <a:r>
              <a:rPr lang="en-US" sz="7579">
                <a:solidFill>
                  <a:srgbClr val="FFFFFF"/>
                </a:solidFill>
                <a:latin typeface="Crimson Pro Bold"/>
              </a:rPr>
              <a:t>Tell me why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381000"/>
            <a:ext cx="18288000" cy="5662227"/>
          </a:xfrm>
          <a:prstGeom prst="rect">
            <a:avLst/>
          </a:prstGeom>
        </p:spPr>
      </p:pic>
      <p:sp>
        <p:nvSpPr>
          <p:cNvPr id="3" name="TextBox 3"/>
          <p:cNvSpPr txBox="1"/>
          <p:nvPr/>
        </p:nvSpPr>
        <p:spPr>
          <a:xfrm>
            <a:off x="1028700" y="6545580"/>
            <a:ext cx="16230600" cy="2712720"/>
          </a:xfrm>
          <a:prstGeom prst="rect">
            <a:avLst/>
          </a:prstGeom>
        </p:spPr>
        <p:txBody>
          <a:bodyPr lIns="0" tIns="0" rIns="0" bIns="0" rtlCol="0" anchor="t">
            <a:spAutoFit/>
          </a:bodyPr>
          <a:lstStyle/>
          <a:p>
            <a:pPr algn="ctr">
              <a:lnSpc>
                <a:spcPts val="6815"/>
              </a:lnSpc>
            </a:pPr>
            <a:r>
              <a:rPr lang="en-US" sz="5679">
                <a:solidFill>
                  <a:srgbClr val="FFFFFF"/>
                </a:solidFill>
                <a:latin typeface="Crimson Pro"/>
              </a:rPr>
              <a:t> These specific industries</a:t>
            </a:r>
            <a:r>
              <a:rPr lang="en-US" sz="900">
                <a:solidFill>
                  <a:srgbClr val="FFFFFF"/>
                </a:solidFill>
                <a:latin typeface="Arimo"/>
              </a:rPr>
              <a:t> tend to be more exposed to kidnapping than others.</a:t>
            </a:r>
          </a:p>
          <a:p>
            <a:pPr algn="ctr">
              <a:lnSpc>
                <a:spcPts val="7655"/>
              </a:lnSpc>
            </a:pPr>
            <a:r>
              <a:rPr lang="en-US" sz="7579">
                <a:solidFill>
                  <a:srgbClr val="FFFFFF"/>
                </a:solidFill>
                <a:latin typeface="Crimson Pro Bold"/>
              </a:rPr>
              <a:t>That is why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rgbClr val="DFD4CB"/>
          </a:solidFill>
        </p:spPr>
      </p:sp>
      <p:sp>
        <p:nvSpPr>
          <p:cNvPr id="3" name="TextBox 3"/>
          <p:cNvSpPr txBox="1"/>
          <p:nvPr/>
        </p:nvSpPr>
        <p:spPr>
          <a:xfrm>
            <a:off x="1600200" y="4684395"/>
            <a:ext cx="6189679" cy="965835"/>
          </a:xfrm>
          <a:prstGeom prst="rect">
            <a:avLst/>
          </a:prstGeom>
        </p:spPr>
        <p:txBody>
          <a:bodyPr lIns="0" tIns="0" rIns="0" bIns="0" rtlCol="0" anchor="t">
            <a:spAutoFit/>
          </a:bodyPr>
          <a:lstStyle/>
          <a:p>
            <a:pPr marL="0" lvl="0" indent="0">
              <a:lnSpc>
                <a:spcPts val="7315"/>
              </a:lnSpc>
            </a:pPr>
            <a:r>
              <a:rPr lang="en-US" sz="6650">
                <a:solidFill>
                  <a:srgbClr val="393939"/>
                </a:solidFill>
                <a:latin typeface="Crimson Pro"/>
              </a:rPr>
              <a:t>What for ?</a:t>
            </a:r>
          </a:p>
        </p:txBody>
      </p:sp>
      <p:sp>
        <p:nvSpPr>
          <p:cNvPr id="4" name="TextBox 4"/>
          <p:cNvSpPr txBox="1"/>
          <p:nvPr/>
        </p:nvSpPr>
        <p:spPr>
          <a:xfrm>
            <a:off x="10938803" y="1219200"/>
            <a:ext cx="4587801" cy="571500"/>
          </a:xfrm>
          <a:prstGeom prst="rect">
            <a:avLst/>
          </a:prstGeom>
        </p:spPr>
        <p:txBody>
          <a:bodyPr lIns="0" tIns="0" rIns="0" bIns="0" rtlCol="0" anchor="t">
            <a:spAutoFit/>
          </a:bodyPr>
          <a:lstStyle/>
          <a:p>
            <a:pPr algn="l">
              <a:lnSpc>
                <a:spcPts val="4550"/>
              </a:lnSpc>
              <a:spcBef>
                <a:spcPct val="0"/>
              </a:spcBef>
            </a:pPr>
            <a:r>
              <a:rPr lang="en-US" sz="3249">
                <a:solidFill>
                  <a:srgbClr val="393939"/>
                </a:solidFill>
                <a:latin typeface="Crimson Pro Bold"/>
              </a:rPr>
              <a:t>Kidnapping</a:t>
            </a:r>
          </a:p>
        </p:txBody>
      </p:sp>
      <p:sp>
        <p:nvSpPr>
          <p:cNvPr id="5" name="TextBox 5"/>
          <p:cNvSpPr txBox="1"/>
          <p:nvPr/>
        </p:nvSpPr>
        <p:spPr>
          <a:xfrm>
            <a:off x="10938803" y="1997462"/>
            <a:ext cx="5807001" cy="1527651"/>
          </a:xfrm>
          <a:prstGeom prst="rect">
            <a:avLst/>
          </a:prstGeom>
        </p:spPr>
        <p:txBody>
          <a:bodyPr lIns="0" tIns="0" rIns="0" bIns="0" rtlCol="0" anchor="t">
            <a:spAutoFit/>
          </a:bodyPr>
          <a:lstStyle/>
          <a:p>
            <a:pPr marL="604519" lvl="1" indent="-302260">
              <a:lnSpc>
                <a:spcPts val="3919"/>
              </a:lnSpc>
              <a:buFont typeface="Arial"/>
              <a:buChar char="•"/>
            </a:pPr>
            <a:r>
              <a:rPr lang="en-US" sz="2799">
                <a:solidFill>
                  <a:srgbClr val="393939"/>
                </a:solidFill>
                <a:latin typeface="Crimson Pro"/>
              </a:rPr>
              <a:t>Kidnaps-for-ransom</a:t>
            </a:r>
          </a:p>
          <a:p>
            <a:pPr marL="604519" lvl="1" indent="-302260">
              <a:lnSpc>
                <a:spcPts val="3919"/>
              </a:lnSpc>
              <a:buFont typeface="Arial"/>
              <a:buChar char="•"/>
            </a:pPr>
            <a:r>
              <a:rPr lang="en-US" sz="2799">
                <a:solidFill>
                  <a:srgbClr val="393939"/>
                </a:solidFill>
                <a:latin typeface="Crimson Pro"/>
              </a:rPr>
              <a:t>Express kidnaps</a:t>
            </a:r>
          </a:p>
          <a:p>
            <a:pPr marL="604519" lvl="1" indent="-302260">
              <a:lnSpc>
                <a:spcPts val="3919"/>
              </a:lnSpc>
              <a:buFont typeface="Arial"/>
              <a:buChar char="•"/>
            </a:pPr>
            <a:r>
              <a:rPr lang="en-US" sz="2799">
                <a:solidFill>
                  <a:srgbClr val="393939"/>
                </a:solidFill>
                <a:latin typeface="Crimson Pro"/>
              </a:rPr>
              <a:t>Virtual kidnaps</a:t>
            </a:r>
          </a:p>
        </p:txBody>
      </p:sp>
      <p:sp>
        <p:nvSpPr>
          <p:cNvPr id="6" name="TextBox 6"/>
          <p:cNvSpPr txBox="1"/>
          <p:nvPr/>
        </p:nvSpPr>
        <p:spPr>
          <a:xfrm>
            <a:off x="10938803" y="3951729"/>
            <a:ext cx="5464101" cy="571500"/>
          </a:xfrm>
          <a:prstGeom prst="rect">
            <a:avLst/>
          </a:prstGeom>
        </p:spPr>
        <p:txBody>
          <a:bodyPr lIns="0" tIns="0" rIns="0" bIns="0" rtlCol="0" anchor="t">
            <a:spAutoFit/>
          </a:bodyPr>
          <a:lstStyle/>
          <a:p>
            <a:pPr algn="l">
              <a:lnSpc>
                <a:spcPts val="4550"/>
              </a:lnSpc>
              <a:spcBef>
                <a:spcPct val="0"/>
              </a:spcBef>
            </a:pPr>
            <a:r>
              <a:rPr lang="en-US" sz="3249">
                <a:solidFill>
                  <a:srgbClr val="393939"/>
                </a:solidFill>
                <a:latin typeface="Crimson Pro Bold"/>
              </a:rPr>
              <a:t>Extortion</a:t>
            </a:r>
          </a:p>
        </p:txBody>
      </p:sp>
      <p:sp>
        <p:nvSpPr>
          <p:cNvPr id="7" name="TextBox 7"/>
          <p:cNvSpPr txBox="1"/>
          <p:nvPr/>
        </p:nvSpPr>
        <p:spPr>
          <a:xfrm>
            <a:off x="10938803" y="4762579"/>
            <a:ext cx="4587801" cy="1013777"/>
          </a:xfrm>
          <a:prstGeom prst="rect">
            <a:avLst/>
          </a:prstGeom>
        </p:spPr>
        <p:txBody>
          <a:bodyPr lIns="0" tIns="0" rIns="0" bIns="0" rtlCol="0" anchor="t">
            <a:spAutoFit/>
          </a:bodyPr>
          <a:lstStyle/>
          <a:p>
            <a:pPr marL="604519" lvl="1" indent="-302260">
              <a:lnSpc>
                <a:spcPts val="3919"/>
              </a:lnSpc>
              <a:buFont typeface="Arial"/>
              <a:buChar char="•"/>
            </a:pPr>
            <a:r>
              <a:rPr lang="en-US" sz="2799">
                <a:solidFill>
                  <a:srgbClr val="393939"/>
                </a:solidFill>
                <a:latin typeface="Crimson Pro"/>
              </a:rPr>
              <a:t>Threat to life/property</a:t>
            </a:r>
          </a:p>
          <a:p>
            <a:pPr marL="604520" lvl="1" indent="-302260">
              <a:lnSpc>
                <a:spcPts val="3919"/>
              </a:lnSpc>
              <a:buFont typeface="Arial"/>
              <a:buChar char="•"/>
            </a:pPr>
            <a:r>
              <a:rPr lang="en-US" sz="2799">
                <a:solidFill>
                  <a:srgbClr val="393939"/>
                </a:solidFill>
                <a:latin typeface="Crimson Pro"/>
              </a:rPr>
              <a:t>Cyber-Extorsion</a:t>
            </a:r>
          </a:p>
        </p:txBody>
      </p:sp>
      <p:sp>
        <p:nvSpPr>
          <p:cNvPr id="8" name="AutoShape 8"/>
          <p:cNvSpPr/>
          <p:nvPr/>
        </p:nvSpPr>
        <p:spPr>
          <a:xfrm>
            <a:off x="10133745" y="1414844"/>
            <a:ext cx="265409" cy="256412"/>
          </a:xfrm>
          <a:prstGeom prst="rect">
            <a:avLst/>
          </a:prstGeom>
          <a:solidFill>
            <a:srgbClr val="393939"/>
          </a:solidFill>
        </p:spPr>
      </p:sp>
      <p:sp>
        <p:nvSpPr>
          <p:cNvPr id="9" name="AutoShape 9"/>
          <p:cNvSpPr/>
          <p:nvPr/>
        </p:nvSpPr>
        <p:spPr>
          <a:xfrm>
            <a:off x="10133745" y="4147373"/>
            <a:ext cx="265409" cy="256412"/>
          </a:xfrm>
          <a:prstGeom prst="rect">
            <a:avLst/>
          </a:prstGeom>
          <a:solidFill>
            <a:srgbClr val="393939"/>
          </a:solidFill>
        </p:spPr>
      </p:sp>
      <p:sp>
        <p:nvSpPr>
          <p:cNvPr id="10" name="AutoShape 10"/>
          <p:cNvSpPr/>
          <p:nvPr/>
        </p:nvSpPr>
        <p:spPr>
          <a:xfrm>
            <a:off x="10133745" y="6519098"/>
            <a:ext cx="265409" cy="256412"/>
          </a:xfrm>
          <a:prstGeom prst="rect">
            <a:avLst/>
          </a:prstGeom>
          <a:solidFill>
            <a:srgbClr val="393939"/>
          </a:solidFill>
        </p:spPr>
      </p:sp>
      <p:sp>
        <p:nvSpPr>
          <p:cNvPr id="11" name="TextBox 11"/>
          <p:cNvSpPr txBox="1"/>
          <p:nvPr/>
        </p:nvSpPr>
        <p:spPr>
          <a:xfrm>
            <a:off x="10938803" y="6323454"/>
            <a:ext cx="5464101" cy="571500"/>
          </a:xfrm>
          <a:prstGeom prst="rect">
            <a:avLst/>
          </a:prstGeom>
        </p:spPr>
        <p:txBody>
          <a:bodyPr lIns="0" tIns="0" rIns="0" bIns="0" rtlCol="0" anchor="t">
            <a:spAutoFit/>
          </a:bodyPr>
          <a:lstStyle/>
          <a:p>
            <a:pPr algn="l">
              <a:lnSpc>
                <a:spcPts val="4550"/>
              </a:lnSpc>
              <a:spcBef>
                <a:spcPct val="0"/>
              </a:spcBef>
            </a:pPr>
            <a:r>
              <a:rPr lang="en-US" sz="3249">
                <a:solidFill>
                  <a:srgbClr val="393939"/>
                </a:solidFill>
                <a:latin typeface="Crimson Pro Bold"/>
              </a:rPr>
              <a:t>Illegal Detention</a:t>
            </a:r>
          </a:p>
        </p:txBody>
      </p:sp>
      <p:sp>
        <p:nvSpPr>
          <p:cNvPr id="12" name="TextBox 12"/>
          <p:cNvSpPr txBox="1"/>
          <p:nvPr/>
        </p:nvSpPr>
        <p:spPr>
          <a:xfrm>
            <a:off x="10938803" y="7081520"/>
            <a:ext cx="5159301" cy="1479550"/>
          </a:xfrm>
          <a:prstGeom prst="rect">
            <a:avLst/>
          </a:prstGeom>
        </p:spPr>
        <p:txBody>
          <a:bodyPr lIns="0" tIns="0" rIns="0" bIns="0" rtlCol="0" anchor="t">
            <a:spAutoFit/>
          </a:bodyPr>
          <a:lstStyle/>
          <a:p>
            <a:pPr>
              <a:lnSpc>
                <a:spcPts val="3919"/>
              </a:lnSpc>
            </a:pPr>
            <a:r>
              <a:rPr lang="en-US" sz="2799">
                <a:solidFill>
                  <a:srgbClr val="393939"/>
                </a:solidFill>
                <a:latin typeface="Crimson Pro"/>
              </a:rPr>
              <a:t>Unlawful incarcerations by foreign governments</a:t>
            </a:r>
          </a:p>
          <a:p>
            <a:pPr>
              <a:lnSpc>
                <a:spcPts val="3919"/>
              </a:lnSpc>
            </a:pPr>
            <a:endParaRPr lang="en-US" sz="2799">
              <a:solidFill>
                <a:srgbClr val="393939"/>
              </a:solidFill>
              <a:latin typeface="Crimson Pro"/>
            </a:endParaRPr>
          </a:p>
        </p:txBody>
      </p:sp>
      <p:sp>
        <p:nvSpPr>
          <p:cNvPr id="13" name="TextBox 13"/>
          <p:cNvSpPr txBox="1"/>
          <p:nvPr/>
        </p:nvSpPr>
        <p:spPr>
          <a:xfrm>
            <a:off x="10983949" y="8604314"/>
            <a:ext cx="5464101" cy="571500"/>
          </a:xfrm>
          <a:prstGeom prst="rect">
            <a:avLst/>
          </a:prstGeom>
        </p:spPr>
        <p:txBody>
          <a:bodyPr lIns="0" tIns="0" rIns="0" bIns="0" rtlCol="0" anchor="t">
            <a:spAutoFit/>
          </a:bodyPr>
          <a:lstStyle/>
          <a:p>
            <a:pPr algn="l">
              <a:lnSpc>
                <a:spcPts val="4550"/>
              </a:lnSpc>
              <a:spcBef>
                <a:spcPct val="0"/>
              </a:spcBef>
            </a:pPr>
            <a:r>
              <a:rPr lang="en-US" sz="3249">
                <a:solidFill>
                  <a:srgbClr val="393939"/>
                </a:solidFill>
                <a:latin typeface="Crimson Pro Bold"/>
              </a:rPr>
              <a:t>Hijackings</a:t>
            </a:r>
          </a:p>
        </p:txBody>
      </p:sp>
      <p:sp>
        <p:nvSpPr>
          <p:cNvPr id="14" name="AutoShape 14"/>
          <p:cNvSpPr/>
          <p:nvPr/>
        </p:nvSpPr>
        <p:spPr>
          <a:xfrm>
            <a:off x="10133745" y="8799958"/>
            <a:ext cx="265409" cy="256412"/>
          </a:xfrm>
          <a:prstGeom prst="rect">
            <a:avLst/>
          </a:prstGeom>
          <a:solidFill>
            <a:srgbClr val="393939"/>
          </a:solid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rgbClr val="DFD4CB"/>
          </a:solidFill>
        </p:spPr>
      </p:sp>
      <p:sp>
        <p:nvSpPr>
          <p:cNvPr id="3" name="TextBox 3"/>
          <p:cNvSpPr txBox="1"/>
          <p:nvPr/>
        </p:nvSpPr>
        <p:spPr>
          <a:xfrm>
            <a:off x="1600200" y="4684395"/>
            <a:ext cx="6189679" cy="965835"/>
          </a:xfrm>
          <a:prstGeom prst="rect">
            <a:avLst/>
          </a:prstGeom>
        </p:spPr>
        <p:txBody>
          <a:bodyPr lIns="0" tIns="0" rIns="0" bIns="0" rtlCol="0" anchor="t">
            <a:spAutoFit/>
          </a:bodyPr>
          <a:lstStyle/>
          <a:p>
            <a:pPr marL="0" lvl="0" indent="0">
              <a:lnSpc>
                <a:spcPts val="7315"/>
              </a:lnSpc>
            </a:pPr>
            <a:r>
              <a:rPr lang="en-US" sz="6650">
                <a:solidFill>
                  <a:srgbClr val="393939"/>
                </a:solidFill>
                <a:latin typeface="Crimson Pro"/>
              </a:rPr>
              <a:t>How ?</a:t>
            </a:r>
          </a:p>
        </p:txBody>
      </p:sp>
      <p:sp>
        <p:nvSpPr>
          <p:cNvPr id="4" name="TextBox 4"/>
          <p:cNvSpPr txBox="1"/>
          <p:nvPr/>
        </p:nvSpPr>
        <p:spPr>
          <a:xfrm>
            <a:off x="10938803" y="1219200"/>
            <a:ext cx="4587801" cy="571500"/>
          </a:xfrm>
          <a:prstGeom prst="rect">
            <a:avLst/>
          </a:prstGeom>
        </p:spPr>
        <p:txBody>
          <a:bodyPr lIns="0" tIns="0" rIns="0" bIns="0" rtlCol="0" anchor="t">
            <a:spAutoFit/>
          </a:bodyPr>
          <a:lstStyle/>
          <a:p>
            <a:pPr algn="l">
              <a:lnSpc>
                <a:spcPts val="4550"/>
              </a:lnSpc>
              <a:spcBef>
                <a:spcPct val="0"/>
              </a:spcBef>
            </a:pPr>
            <a:r>
              <a:rPr lang="en-US" sz="3249">
                <a:solidFill>
                  <a:srgbClr val="393939"/>
                </a:solidFill>
                <a:latin typeface="Crimson Pro Bold"/>
              </a:rPr>
              <a:t>Reimbursements</a:t>
            </a:r>
          </a:p>
        </p:txBody>
      </p:sp>
      <p:sp>
        <p:nvSpPr>
          <p:cNvPr id="5" name="TextBox 5"/>
          <p:cNvSpPr txBox="1"/>
          <p:nvPr/>
        </p:nvSpPr>
        <p:spPr>
          <a:xfrm>
            <a:off x="10938803" y="2054612"/>
            <a:ext cx="5807001" cy="1479550"/>
          </a:xfrm>
          <a:prstGeom prst="rect">
            <a:avLst/>
          </a:prstGeom>
        </p:spPr>
        <p:txBody>
          <a:bodyPr lIns="0" tIns="0" rIns="0" bIns="0" rtlCol="0" anchor="t">
            <a:spAutoFit/>
          </a:bodyPr>
          <a:lstStyle/>
          <a:p>
            <a:pPr>
              <a:lnSpc>
                <a:spcPts val="3919"/>
              </a:lnSpc>
            </a:pPr>
            <a:r>
              <a:rPr lang="en-US" sz="2799">
                <a:solidFill>
                  <a:srgbClr val="393939"/>
                </a:solidFill>
                <a:latin typeface="Crimson Pro"/>
              </a:rPr>
              <a:t>Ransom monies – Money paid or lost in transit/delivery</a:t>
            </a:r>
          </a:p>
          <a:p>
            <a:pPr>
              <a:lnSpc>
                <a:spcPts val="3919"/>
              </a:lnSpc>
            </a:pPr>
            <a:endParaRPr lang="en-US" sz="2799">
              <a:solidFill>
                <a:srgbClr val="393939"/>
              </a:solidFill>
              <a:latin typeface="Crimson Pro"/>
            </a:endParaRPr>
          </a:p>
        </p:txBody>
      </p:sp>
      <p:sp>
        <p:nvSpPr>
          <p:cNvPr id="6" name="TextBox 6"/>
          <p:cNvSpPr txBox="1"/>
          <p:nvPr/>
        </p:nvSpPr>
        <p:spPr>
          <a:xfrm>
            <a:off x="10938803" y="3457962"/>
            <a:ext cx="5464101" cy="571500"/>
          </a:xfrm>
          <a:prstGeom prst="rect">
            <a:avLst/>
          </a:prstGeom>
        </p:spPr>
        <p:txBody>
          <a:bodyPr lIns="0" tIns="0" rIns="0" bIns="0" rtlCol="0" anchor="t">
            <a:spAutoFit/>
          </a:bodyPr>
          <a:lstStyle/>
          <a:p>
            <a:pPr algn="l">
              <a:lnSpc>
                <a:spcPts val="4550"/>
              </a:lnSpc>
              <a:spcBef>
                <a:spcPct val="0"/>
              </a:spcBef>
            </a:pPr>
            <a:r>
              <a:rPr lang="en-US" sz="3249">
                <a:solidFill>
                  <a:srgbClr val="393939"/>
                </a:solidFill>
                <a:latin typeface="Crimson Pro Bold"/>
              </a:rPr>
              <a:t>Additional Expenses</a:t>
            </a:r>
          </a:p>
        </p:txBody>
      </p:sp>
      <p:sp>
        <p:nvSpPr>
          <p:cNvPr id="7" name="TextBox 7"/>
          <p:cNvSpPr txBox="1"/>
          <p:nvPr/>
        </p:nvSpPr>
        <p:spPr>
          <a:xfrm>
            <a:off x="10133745" y="8334851"/>
            <a:ext cx="6478709" cy="483870"/>
          </a:xfrm>
          <a:prstGeom prst="rect">
            <a:avLst/>
          </a:prstGeom>
        </p:spPr>
        <p:txBody>
          <a:bodyPr lIns="0" tIns="0" rIns="0" bIns="0" rtlCol="0" anchor="t">
            <a:spAutoFit/>
          </a:bodyPr>
          <a:lstStyle/>
          <a:p>
            <a:pPr marL="0" lvl="0" indent="0">
              <a:lnSpc>
                <a:spcPts val="3919"/>
              </a:lnSpc>
            </a:pPr>
            <a:r>
              <a:rPr lang="en-US" sz="2799">
                <a:solidFill>
                  <a:srgbClr val="393939"/>
                </a:solidFill>
                <a:latin typeface="Crimson Pro"/>
              </a:rPr>
              <a:t>All </a:t>
            </a:r>
            <a:r>
              <a:rPr lang="en-US" sz="2799">
                <a:solidFill>
                  <a:srgbClr val="393939"/>
                </a:solidFill>
                <a:latin typeface="Crimson Pro Bold"/>
              </a:rPr>
              <a:t>Control Risks</a:t>
            </a:r>
            <a:r>
              <a:rPr lang="en-US" sz="2799">
                <a:solidFill>
                  <a:srgbClr val="393939"/>
                </a:solidFill>
                <a:latin typeface="Crimson Pro"/>
              </a:rPr>
              <a:t>' fees and expenses</a:t>
            </a:r>
          </a:p>
        </p:txBody>
      </p:sp>
      <p:sp>
        <p:nvSpPr>
          <p:cNvPr id="8" name="AutoShape 8"/>
          <p:cNvSpPr/>
          <p:nvPr/>
        </p:nvSpPr>
        <p:spPr>
          <a:xfrm>
            <a:off x="10133745" y="1414844"/>
            <a:ext cx="265409" cy="256412"/>
          </a:xfrm>
          <a:prstGeom prst="rect">
            <a:avLst/>
          </a:prstGeom>
          <a:solidFill>
            <a:srgbClr val="393939"/>
          </a:solidFill>
        </p:spPr>
      </p:sp>
      <p:sp>
        <p:nvSpPr>
          <p:cNvPr id="9" name="AutoShape 9"/>
          <p:cNvSpPr/>
          <p:nvPr/>
        </p:nvSpPr>
        <p:spPr>
          <a:xfrm>
            <a:off x="10133745" y="3653606"/>
            <a:ext cx="265409" cy="256412"/>
          </a:xfrm>
          <a:prstGeom prst="rect">
            <a:avLst/>
          </a:prstGeom>
          <a:solidFill>
            <a:srgbClr val="393939"/>
          </a:solidFill>
        </p:spPr>
      </p:sp>
      <p:sp>
        <p:nvSpPr>
          <p:cNvPr id="10" name="TextBox 10"/>
          <p:cNvSpPr txBox="1"/>
          <p:nvPr/>
        </p:nvSpPr>
        <p:spPr>
          <a:xfrm>
            <a:off x="10938803" y="4375150"/>
            <a:ext cx="5807001" cy="4016851"/>
          </a:xfrm>
          <a:prstGeom prst="rect">
            <a:avLst/>
          </a:prstGeom>
        </p:spPr>
        <p:txBody>
          <a:bodyPr lIns="0" tIns="0" rIns="0" bIns="0" rtlCol="0" anchor="t">
            <a:spAutoFit/>
          </a:bodyPr>
          <a:lstStyle/>
          <a:p>
            <a:pPr marL="604519" lvl="1" indent="-302260">
              <a:lnSpc>
                <a:spcPts val="3919"/>
              </a:lnSpc>
              <a:buFont typeface="Arial"/>
              <a:buChar char="•"/>
            </a:pPr>
            <a:r>
              <a:rPr lang="en-US" sz="2799">
                <a:solidFill>
                  <a:srgbClr val="393939"/>
                </a:solidFill>
                <a:latin typeface="Crimson Pro"/>
              </a:rPr>
              <a:t>For the crisis team (negotiators, PR consultants, interpreters, forensic analysts, etc)</a:t>
            </a:r>
          </a:p>
          <a:p>
            <a:pPr marL="604519" lvl="1" indent="-302260">
              <a:lnSpc>
                <a:spcPts val="3919"/>
              </a:lnSpc>
              <a:buFont typeface="Arial"/>
              <a:buChar char="•"/>
            </a:pPr>
            <a:r>
              <a:rPr lang="en-US" sz="2799">
                <a:solidFill>
                  <a:srgbClr val="393939"/>
                </a:solidFill>
                <a:latin typeface="Crimson Pro"/>
              </a:rPr>
              <a:t>Salaries of impacted staff/ family members</a:t>
            </a:r>
          </a:p>
          <a:p>
            <a:pPr marL="604519" lvl="1" indent="-302260">
              <a:lnSpc>
                <a:spcPts val="3919"/>
              </a:lnSpc>
              <a:buFont typeface="Arial"/>
              <a:buChar char="•"/>
            </a:pPr>
            <a:r>
              <a:rPr lang="en-US" sz="2799">
                <a:solidFill>
                  <a:srgbClr val="393939"/>
                </a:solidFill>
                <a:latin typeface="Crimson Pro"/>
              </a:rPr>
              <a:t>Extensions for post incident expenses (medical expenses)</a:t>
            </a:r>
          </a:p>
          <a:p>
            <a:pPr>
              <a:lnSpc>
                <a:spcPts val="3919"/>
              </a:lnSpc>
            </a:pPr>
            <a:endParaRPr lang="en-US" sz="2799">
              <a:solidFill>
                <a:srgbClr val="393939"/>
              </a:solidFill>
              <a:latin typeface="Crimson Pr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999718" y="2032635"/>
            <a:ext cx="15783332" cy="6212205"/>
          </a:xfrm>
          <a:prstGeom prst="rect">
            <a:avLst/>
          </a:prstGeom>
        </p:spPr>
        <p:txBody>
          <a:bodyPr lIns="0" tIns="0" rIns="0" bIns="0" rtlCol="0" anchor="t">
            <a:spAutoFit/>
          </a:bodyPr>
          <a:lstStyle/>
          <a:p>
            <a:pPr>
              <a:lnSpc>
                <a:spcPts val="4440"/>
              </a:lnSpc>
            </a:pPr>
            <a:r>
              <a:rPr lang="en-US" sz="3700">
                <a:solidFill>
                  <a:srgbClr val="393939"/>
                </a:solidFill>
                <a:latin typeface="Crimson Pro"/>
              </a:rPr>
              <a:t>"Since its foundation in </a:t>
            </a:r>
            <a:r>
              <a:rPr lang="en-US" sz="3700">
                <a:solidFill>
                  <a:srgbClr val="393939"/>
                </a:solidFill>
                <a:latin typeface="Crimson Pro Bold"/>
              </a:rPr>
              <a:t>1975</a:t>
            </a:r>
            <a:r>
              <a:rPr lang="en-US" sz="3700">
                <a:solidFill>
                  <a:srgbClr val="393939"/>
                </a:solidFill>
                <a:latin typeface="Crimson Pro"/>
              </a:rPr>
              <a:t>, Control Risks has </a:t>
            </a:r>
            <a:r>
              <a:rPr lang="en-US" sz="3700">
                <a:solidFill>
                  <a:srgbClr val="393939"/>
                </a:solidFill>
                <a:latin typeface="Crimson Pro Bold"/>
              </a:rPr>
              <a:t>advised </a:t>
            </a:r>
            <a:r>
              <a:rPr lang="en-US" sz="100">
                <a:solidFill>
                  <a:srgbClr val="393939"/>
                </a:solidFill>
                <a:latin typeface="Arimo Bold"/>
              </a:rPr>
              <a:t>clients</a:t>
            </a:r>
            <a:r>
              <a:rPr lang="en-US" sz="100">
                <a:solidFill>
                  <a:srgbClr val="393939"/>
                </a:solidFill>
                <a:latin typeface="Arimo"/>
              </a:rPr>
              <a:t> on the resolution of thousands of kidnap and extortion cases, worldwide. </a:t>
            </a:r>
          </a:p>
          <a:p>
            <a:pPr>
              <a:lnSpc>
                <a:spcPts val="4440"/>
              </a:lnSpc>
            </a:pPr>
            <a:endParaRPr lang="en-US" sz="100">
              <a:solidFill>
                <a:srgbClr val="393939"/>
              </a:solidFill>
              <a:latin typeface="Arimo"/>
            </a:endParaRPr>
          </a:p>
          <a:p>
            <a:pPr>
              <a:lnSpc>
                <a:spcPts val="4440"/>
              </a:lnSpc>
            </a:pPr>
            <a:r>
              <a:rPr lang="en-US" sz="100">
                <a:solidFill>
                  <a:srgbClr val="393939"/>
                </a:solidFill>
                <a:latin typeface="Arimo"/>
              </a:rPr>
              <a:t>They have a </a:t>
            </a:r>
            <a:r>
              <a:rPr lang="en-US" sz="100">
                <a:solidFill>
                  <a:srgbClr val="393939"/>
                </a:solidFill>
                <a:latin typeface="Arimo Bold"/>
              </a:rPr>
              <a:t>dedicated team of specialist consultants</a:t>
            </a:r>
            <a:r>
              <a:rPr lang="en-US" sz="100">
                <a:solidFill>
                  <a:srgbClr val="393939"/>
                </a:solidFill>
                <a:latin typeface="Arimo"/>
              </a:rPr>
              <a:t>, available for immediate deployment in response to a crisis anywhere in the world. Control Risks’ fees and </a:t>
            </a:r>
          </a:p>
          <a:p>
            <a:pPr>
              <a:lnSpc>
                <a:spcPts val="4440"/>
              </a:lnSpc>
            </a:pPr>
            <a:r>
              <a:rPr lang="en-US" sz="100">
                <a:solidFill>
                  <a:srgbClr val="393939"/>
                </a:solidFill>
                <a:latin typeface="Arimo"/>
              </a:rPr>
              <a:t>expenses are covered on an </a:t>
            </a:r>
            <a:r>
              <a:rPr lang="en-US" sz="100">
                <a:solidFill>
                  <a:srgbClr val="393939"/>
                </a:solidFill>
                <a:latin typeface="Arimo Bold"/>
              </a:rPr>
              <a:t>unlimited basis</a:t>
            </a:r>
            <a:r>
              <a:rPr lang="en-US" sz="100">
                <a:solidFill>
                  <a:srgbClr val="393939"/>
                </a:solidFill>
                <a:latin typeface="Arimo"/>
              </a:rPr>
              <a:t> </a:t>
            </a:r>
            <a:r>
              <a:rPr lang="en-US" sz="100">
                <a:solidFill>
                  <a:srgbClr val="393939"/>
                </a:solidFill>
                <a:latin typeface="Arimo Italics"/>
              </a:rPr>
              <a:t>(by the policy, giving the policyholder comfort that they will be supported for as long as it takes)</a:t>
            </a:r>
            <a:r>
              <a:rPr lang="en-US" sz="100">
                <a:solidFill>
                  <a:srgbClr val="393939"/>
                </a:solidFill>
                <a:latin typeface="Arimo"/>
              </a:rPr>
              <a:t>. </a:t>
            </a:r>
          </a:p>
          <a:p>
            <a:pPr>
              <a:lnSpc>
                <a:spcPts val="4440"/>
              </a:lnSpc>
            </a:pPr>
            <a:endParaRPr lang="en-US" sz="100">
              <a:solidFill>
                <a:srgbClr val="393939"/>
              </a:solidFill>
              <a:latin typeface="Arimo"/>
            </a:endParaRPr>
          </a:p>
          <a:p>
            <a:pPr>
              <a:lnSpc>
                <a:spcPts val="4440"/>
              </a:lnSpc>
            </a:pPr>
            <a:r>
              <a:rPr lang="en-US" sz="100">
                <a:solidFill>
                  <a:srgbClr val="393939"/>
                </a:solidFill>
                <a:latin typeface="Arimo"/>
              </a:rPr>
              <a:t>In the event of an insured incident occurring, a Control Risks consultant will be deployed to provide </a:t>
            </a:r>
            <a:r>
              <a:rPr lang="en-US" sz="100">
                <a:solidFill>
                  <a:srgbClr val="393939"/>
                </a:solidFill>
                <a:latin typeface="Arimo Bold"/>
              </a:rPr>
              <a:t>advice and assistance </a:t>
            </a:r>
            <a:r>
              <a:rPr lang="en-US" sz="100">
                <a:solidFill>
                  <a:srgbClr val="393939"/>
                </a:solidFill>
                <a:latin typeface="Arimo"/>
              </a:rPr>
              <a:t>around the complex and sensitive </a:t>
            </a:r>
          </a:p>
          <a:p>
            <a:pPr>
              <a:lnSpc>
                <a:spcPts val="4440"/>
              </a:lnSpc>
            </a:pPr>
            <a:r>
              <a:rPr lang="en-US" sz="100">
                <a:solidFill>
                  <a:srgbClr val="393939"/>
                </a:solidFill>
                <a:latin typeface="Arimo"/>
              </a:rPr>
              <a:t>issues that need to be addressed to achieve a </a:t>
            </a:r>
            <a:r>
              <a:rPr lang="en-US" sz="100">
                <a:solidFill>
                  <a:srgbClr val="393939"/>
                </a:solidFill>
                <a:latin typeface="Arimo Bold"/>
              </a:rPr>
              <a:t>safe conclusion</a:t>
            </a:r>
            <a:r>
              <a:rPr lang="en-US" sz="100">
                <a:solidFill>
                  <a:srgbClr val="393939"/>
                </a:solidFill>
                <a:latin typeface="Arimo"/>
              </a:rPr>
              <a:t>."</a:t>
            </a:r>
          </a:p>
        </p:txBody>
      </p:sp>
      <p:sp>
        <p:nvSpPr>
          <p:cNvPr id="3" name="TextBox 3"/>
          <p:cNvSpPr txBox="1"/>
          <p:nvPr/>
        </p:nvSpPr>
        <p:spPr>
          <a:xfrm>
            <a:off x="12195249" y="8694420"/>
            <a:ext cx="4587801" cy="563880"/>
          </a:xfrm>
          <a:prstGeom prst="rect">
            <a:avLst/>
          </a:prstGeom>
        </p:spPr>
        <p:txBody>
          <a:bodyPr lIns="0" tIns="0" rIns="0" bIns="0" rtlCol="0" anchor="t">
            <a:spAutoFit/>
          </a:bodyPr>
          <a:lstStyle/>
          <a:p>
            <a:pPr marL="0" lvl="0" indent="0" algn="r">
              <a:lnSpc>
                <a:spcPts val="4480"/>
              </a:lnSpc>
            </a:pPr>
            <a:r>
              <a:rPr lang="en-US" sz="3200" u="none" spc="64">
                <a:solidFill>
                  <a:srgbClr val="393939"/>
                </a:solidFill>
                <a:latin typeface="Crimson Pro"/>
              </a:rPr>
              <a:t>— Control Riks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944" b="26380"/>
          <a:stretch>
            <a:fillRect/>
          </a:stretch>
        </p:blipFill>
        <p:spPr>
          <a:xfrm>
            <a:off x="1028700" y="1109520"/>
            <a:ext cx="16230600" cy="5591461"/>
          </a:xfrm>
          <a:prstGeom prst="rect">
            <a:avLst/>
          </a:prstGeom>
        </p:spPr>
      </p:pic>
      <p:sp>
        <p:nvSpPr>
          <p:cNvPr id="3" name="TextBox 3"/>
          <p:cNvSpPr txBox="1"/>
          <p:nvPr/>
        </p:nvSpPr>
        <p:spPr>
          <a:xfrm>
            <a:off x="2230097" y="7660801"/>
            <a:ext cx="13827807" cy="1358265"/>
          </a:xfrm>
          <a:prstGeom prst="rect">
            <a:avLst/>
          </a:prstGeom>
        </p:spPr>
        <p:txBody>
          <a:bodyPr lIns="0" tIns="0" rIns="0" bIns="0" rtlCol="0" anchor="t">
            <a:spAutoFit/>
          </a:bodyPr>
          <a:lstStyle/>
          <a:p>
            <a:pPr algn="ctr">
              <a:lnSpc>
                <a:spcPts val="10620"/>
              </a:lnSpc>
            </a:pPr>
            <a:r>
              <a:rPr lang="en-US" sz="8850">
                <a:solidFill>
                  <a:srgbClr val="393939"/>
                </a:solidFill>
                <a:latin typeface="Crimson Pro Bold"/>
              </a:rPr>
              <a:t>The Insurance Policy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2" name="TextBox 2"/>
          <p:cNvSpPr txBox="1"/>
          <p:nvPr/>
        </p:nvSpPr>
        <p:spPr>
          <a:xfrm>
            <a:off x="3286911" y="4220251"/>
            <a:ext cx="11714179" cy="1047750"/>
          </a:xfrm>
          <a:prstGeom prst="rect">
            <a:avLst/>
          </a:prstGeom>
        </p:spPr>
        <p:txBody>
          <a:bodyPr lIns="0" tIns="0" rIns="0" bIns="0" rtlCol="0" anchor="t">
            <a:spAutoFit/>
          </a:bodyPr>
          <a:lstStyle/>
          <a:p>
            <a:pPr marL="0" lvl="0" indent="0" algn="ctr">
              <a:lnSpc>
                <a:spcPts val="7975"/>
              </a:lnSpc>
            </a:pPr>
            <a:r>
              <a:rPr lang="en-US" sz="7250">
                <a:solidFill>
                  <a:srgbClr val="FFFFFF"/>
                </a:solidFill>
                <a:latin typeface="Crimson Pro"/>
              </a:rPr>
              <a:t>How do we define kidnapping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2" name="TextBox 2"/>
          <p:cNvSpPr txBox="1"/>
          <p:nvPr/>
        </p:nvSpPr>
        <p:spPr>
          <a:xfrm>
            <a:off x="1028700" y="4684395"/>
            <a:ext cx="6151579" cy="965835"/>
          </a:xfrm>
          <a:prstGeom prst="rect">
            <a:avLst/>
          </a:prstGeom>
        </p:spPr>
        <p:txBody>
          <a:bodyPr lIns="0" tIns="0" rIns="0" bIns="0" rtlCol="0" anchor="t">
            <a:spAutoFit/>
          </a:bodyPr>
          <a:lstStyle/>
          <a:p>
            <a:pPr marL="0" lvl="0" indent="0">
              <a:lnSpc>
                <a:spcPts val="7315"/>
              </a:lnSpc>
            </a:pPr>
            <a:r>
              <a:rPr lang="en-US" sz="6650">
                <a:solidFill>
                  <a:srgbClr val="FFFFFF"/>
                </a:solidFill>
                <a:latin typeface="Crimson Pro"/>
              </a:rPr>
              <a:t>Key Points</a:t>
            </a:r>
          </a:p>
        </p:txBody>
      </p:sp>
      <p:sp>
        <p:nvSpPr>
          <p:cNvPr id="3" name="TextBox 3"/>
          <p:cNvSpPr txBox="1"/>
          <p:nvPr/>
        </p:nvSpPr>
        <p:spPr>
          <a:xfrm>
            <a:off x="8305800" y="2481352"/>
            <a:ext cx="4054401" cy="504825"/>
          </a:xfrm>
          <a:prstGeom prst="rect">
            <a:avLst/>
          </a:prstGeom>
        </p:spPr>
        <p:txBody>
          <a:bodyPr lIns="0" tIns="0" rIns="0" bIns="0" rtlCol="0" anchor="t">
            <a:spAutoFit/>
          </a:bodyPr>
          <a:lstStyle/>
          <a:p>
            <a:pPr algn="l">
              <a:lnSpc>
                <a:spcPts val="4025"/>
              </a:lnSpc>
              <a:spcBef>
                <a:spcPct val="0"/>
              </a:spcBef>
            </a:pPr>
            <a:r>
              <a:rPr lang="en-US" sz="2874">
                <a:solidFill>
                  <a:srgbClr val="FFFFFF"/>
                </a:solidFill>
                <a:latin typeface="Crimson Pro Bold"/>
              </a:rPr>
              <a:t>Reimbursement Policy</a:t>
            </a:r>
          </a:p>
        </p:txBody>
      </p:sp>
      <p:sp>
        <p:nvSpPr>
          <p:cNvPr id="4" name="TextBox 4"/>
          <p:cNvSpPr txBox="1"/>
          <p:nvPr/>
        </p:nvSpPr>
        <p:spPr>
          <a:xfrm>
            <a:off x="8305800" y="3307239"/>
            <a:ext cx="4054401" cy="1977390"/>
          </a:xfrm>
          <a:prstGeom prst="rect">
            <a:avLst/>
          </a:prstGeom>
        </p:spPr>
        <p:txBody>
          <a:bodyPr lIns="0" tIns="0" rIns="0" bIns="0" rtlCol="0" anchor="t">
            <a:spAutoFit/>
          </a:bodyPr>
          <a:lstStyle/>
          <a:p>
            <a:pPr marL="0" lvl="0" indent="0">
              <a:lnSpc>
                <a:spcPts val="3919"/>
              </a:lnSpc>
            </a:pPr>
            <a:r>
              <a:rPr lang="en-US" sz="2799">
                <a:solidFill>
                  <a:srgbClr val="FFFFFF"/>
                </a:solidFill>
                <a:latin typeface="Crimson Pro"/>
              </a:rPr>
              <a:t>You must have the ability to raise ransom payment and then you will be reimbursed by the insurer.</a:t>
            </a:r>
          </a:p>
        </p:txBody>
      </p:sp>
      <p:sp>
        <p:nvSpPr>
          <p:cNvPr id="5" name="TextBox 5"/>
          <p:cNvSpPr txBox="1"/>
          <p:nvPr/>
        </p:nvSpPr>
        <p:spPr>
          <a:xfrm>
            <a:off x="8305800" y="1412081"/>
            <a:ext cx="4054401" cy="619125"/>
          </a:xfrm>
          <a:prstGeom prst="rect">
            <a:avLst/>
          </a:prstGeom>
        </p:spPr>
        <p:txBody>
          <a:bodyPr lIns="0" tIns="0" rIns="0" bIns="0" rtlCol="0" anchor="t">
            <a:spAutoFit/>
          </a:bodyPr>
          <a:lstStyle/>
          <a:p>
            <a:pPr marL="0" lvl="0" indent="0">
              <a:lnSpc>
                <a:spcPts val="4800"/>
              </a:lnSpc>
            </a:pPr>
            <a:r>
              <a:rPr lang="en-US" sz="4000">
                <a:solidFill>
                  <a:srgbClr val="DFD4CB"/>
                </a:solidFill>
                <a:latin typeface="Crimson Pro"/>
              </a:rPr>
              <a:t>1er</a:t>
            </a:r>
          </a:p>
        </p:txBody>
      </p:sp>
      <p:sp>
        <p:nvSpPr>
          <p:cNvPr id="6" name="TextBox 6"/>
          <p:cNvSpPr txBox="1"/>
          <p:nvPr/>
        </p:nvSpPr>
        <p:spPr>
          <a:xfrm>
            <a:off x="8305800" y="7053352"/>
            <a:ext cx="4054401" cy="504825"/>
          </a:xfrm>
          <a:prstGeom prst="rect">
            <a:avLst/>
          </a:prstGeom>
        </p:spPr>
        <p:txBody>
          <a:bodyPr lIns="0" tIns="0" rIns="0" bIns="0" rtlCol="0" anchor="t">
            <a:spAutoFit/>
          </a:bodyPr>
          <a:lstStyle/>
          <a:p>
            <a:pPr algn="l">
              <a:lnSpc>
                <a:spcPts val="4025"/>
              </a:lnSpc>
              <a:spcBef>
                <a:spcPct val="0"/>
              </a:spcBef>
            </a:pPr>
            <a:r>
              <a:rPr lang="en-US" sz="2874">
                <a:solidFill>
                  <a:srgbClr val="FFFFFF"/>
                </a:solidFill>
                <a:latin typeface="Crimson Pro Bold"/>
              </a:rPr>
              <a:t>Confidentiality</a:t>
            </a:r>
          </a:p>
        </p:txBody>
      </p:sp>
      <p:sp>
        <p:nvSpPr>
          <p:cNvPr id="7" name="TextBox 7"/>
          <p:cNvSpPr txBox="1"/>
          <p:nvPr/>
        </p:nvSpPr>
        <p:spPr>
          <a:xfrm>
            <a:off x="8305800" y="7879239"/>
            <a:ext cx="4054401" cy="981710"/>
          </a:xfrm>
          <a:prstGeom prst="rect">
            <a:avLst/>
          </a:prstGeom>
        </p:spPr>
        <p:txBody>
          <a:bodyPr lIns="0" tIns="0" rIns="0" bIns="0" rtlCol="0" anchor="t">
            <a:spAutoFit/>
          </a:bodyPr>
          <a:lstStyle/>
          <a:p>
            <a:pPr marL="0" lvl="0" indent="0">
              <a:lnSpc>
                <a:spcPts val="3919"/>
              </a:lnSpc>
            </a:pPr>
            <a:r>
              <a:rPr lang="en-US" sz="2799">
                <a:solidFill>
                  <a:srgbClr val="FFFFFF"/>
                </a:solidFill>
                <a:latin typeface="Crimson Pro"/>
              </a:rPr>
              <a:t>You cannot make public the existence of the coverage.</a:t>
            </a:r>
          </a:p>
        </p:txBody>
      </p:sp>
      <p:sp>
        <p:nvSpPr>
          <p:cNvPr id="8" name="TextBox 8"/>
          <p:cNvSpPr txBox="1"/>
          <p:nvPr/>
        </p:nvSpPr>
        <p:spPr>
          <a:xfrm>
            <a:off x="8305800" y="5984081"/>
            <a:ext cx="4054401" cy="619125"/>
          </a:xfrm>
          <a:prstGeom prst="rect">
            <a:avLst/>
          </a:prstGeom>
        </p:spPr>
        <p:txBody>
          <a:bodyPr lIns="0" tIns="0" rIns="0" bIns="0" rtlCol="0" anchor="t">
            <a:spAutoFit/>
          </a:bodyPr>
          <a:lstStyle/>
          <a:p>
            <a:pPr marL="0" lvl="0" indent="0">
              <a:lnSpc>
                <a:spcPts val="4800"/>
              </a:lnSpc>
            </a:pPr>
            <a:r>
              <a:rPr lang="en-US" sz="4000">
                <a:solidFill>
                  <a:srgbClr val="DFD4CB"/>
                </a:solidFill>
                <a:latin typeface="Crimson Pro"/>
              </a:rPr>
              <a:t>03</a:t>
            </a:r>
          </a:p>
        </p:txBody>
      </p:sp>
      <p:sp>
        <p:nvSpPr>
          <p:cNvPr id="9" name="TextBox 9"/>
          <p:cNvSpPr txBox="1"/>
          <p:nvPr/>
        </p:nvSpPr>
        <p:spPr>
          <a:xfrm>
            <a:off x="13204899" y="2481352"/>
            <a:ext cx="4054401" cy="504825"/>
          </a:xfrm>
          <a:prstGeom prst="rect">
            <a:avLst/>
          </a:prstGeom>
        </p:spPr>
        <p:txBody>
          <a:bodyPr lIns="0" tIns="0" rIns="0" bIns="0" rtlCol="0" anchor="t">
            <a:spAutoFit/>
          </a:bodyPr>
          <a:lstStyle/>
          <a:p>
            <a:pPr algn="l">
              <a:lnSpc>
                <a:spcPts val="4025"/>
              </a:lnSpc>
              <a:spcBef>
                <a:spcPct val="0"/>
              </a:spcBef>
            </a:pPr>
            <a:r>
              <a:rPr lang="en-US" sz="2874">
                <a:solidFill>
                  <a:srgbClr val="FFFFFF"/>
                </a:solidFill>
                <a:latin typeface="Crimson Pro Bold"/>
              </a:rPr>
              <a:t>Cost</a:t>
            </a:r>
          </a:p>
        </p:txBody>
      </p:sp>
      <p:sp>
        <p:nvSpPr>
          <p:cNvPr id="10" name="TextBox 10"/>
          <p:cNvSpPr txBox="1"/>
          <p:nvPr/>
        </p:nvSpPr>
        <p:spPr>
          <a:xfrm>
            <a:off x="13204899" y="3307239"/>
            <a:ext cx="4054401" cy="1479550"/>
          </a:xfrm>
          <a:prstGeom prst="rect">
            <a:avLst/>
          </a:prstGeom>
        </p:spPr>
        <p:txBody>
          <a:bodyPr lIns="0" tIns="0" rIns="0" bIns="0" rtlCol="0" anchor="t">
            <a:spAutoFit/>
          </a:bodyPr>
          <a:lstStyle/>
          <a:p>
            <a:pPr marL="0" lvl="0" indent="0">
              <a:lnSpc>
                <a:spcPts val="3919"/>
              </a:lnSpc>
            </a:pPr>
            <a:r>
              <a:rPr lang="en-US" sz="2799">
                <a:solidFill>
                  <a:srgbClr val="FFFFFF"/>
                </a:solidFill>
                <a:latin typeface="Crimson Pro"/>
              </a:rPr>
              <a:t>Annual premiums range from $500 to more than $100,000. </a:t>
            </a:r>
          </a:p>
        </p:txBody>
      </p:sp>
      <p:sp>
        <p:nvSpPr>
          <p:cNvPr id="11" name="TextBox 11"/>
          <p:cNvSpPr txBox="1"/>
          <p:nvPr/>
        </p:nvSpPr>
        <p:spPr>
          <a:xfrm>
            <a:off x="13204899" y="1412081"/>
            <a:ext cx="4054401" cy="619125"/>
          </a:xfrm>
          <a:prstGeom prst="rect">
            <a:avLst/>
          </a:prstGeom>
        </p:spPr>
        <p:txBody>
          <a:bodyPr lIns="0" tIns="0" rIns="0" bIns="0" rtlCol="0" anchor="t">
            <a:spAutoFit/>
          </a:bodyPr>
          <a:lstStyle/>
          <a:p>
            <a:pPr marL="0" lvl="0" indent="0">
              <a:lnSpc>
                <a:spcPts val="4800"/>
              </a:lnSpc>
            </a:pPr>
            <a:r>
              <a:rPr lang="en-US" sz="4000">
                <a:solidFill>
                  <a:srgbClr val="DFD4CB"/>
                </a:solidFill>
                <a:latin typeface="Crimson Pro"/>
              </a:rPr>
              <a:t>02</a:t>
            </a:r>
          </a:p>
        </p:txBody>
      </p:sp>
      <p:sp>
        <p:nvSpPr>
          <p:cNvPr id="12" name="TextBox 12"/>
          <p:cNvSpPr txBox="1"/>
          <p:nvPr/>
        </p:nvSpPr>
        <p:spPr>
          <a:xfrm>
            <a:off x="13204899" y="7053352"/>
            <a:ext cx="4054401" cy="504825"/>
          </a:xfrm>
          <a:prstGeom prst="rect">
            <a:avLst/>
          </a:prstGeom>
        </p:spPr>
        <p:txBody>
          <a:bodyPr lIns="0" tIns="0" rIns="0" bIns="0" rtlCol="0" anchor="t">
            <a:spAutoFit/>
          </a:bodyPr>
          <a:lstStyle/>
          <a:p>
            <a:pPr algn="l">
              <a:lnSpc>
                <a:spcPts val="4025"/>
              </a:lnSpc>
              <a:spcBef>
                <a:spcPct val="0"/>
              </a:spcBef>
            </a:pPr>
            <a:r>
              <a:rPr lang="en-US" sz="2874">
                <a:solidFill>
                  <a:srgbClr val="FFFFFF"/>
                </a:solidFill>
                <a:latin typeface="Crimson Pro Bold"/>
              </a:rPr>
              <a:t>Crisis Management</a:t>
            </a:r>
          </a:p>
        </p:txBody>
      </p:sp>
      <p:sp>
        <p:nvSpPr>
          <p:cNvPr id="13" name="TextBox 13"/>
          <p:cNvSpPr txBox="1"/>
          <p:nvPr/>
        </p:nvSpPr>
        <p:spPr>
          <a:xfrm>
            <a:off x="13204899" y="7879239"/>
            <a:ext cx="4054401" cy="981710"/>
          </a:xfrm>
          <a:prstGeom prst="rect">
            <a:avLst/>
          </a:prstGeom>
        </p:spPr>
        <p:txBody>
          <a:bodyPr lIns="0" tIns="0" rIns="0" bIns="0" rtlCol="0" anchor="t">
            <a:spAutoFit/>
          </a:bodyPr>
          <a:lstStyle/>
          <a:p>
            <a:pPr marL="0" lvl="0" indent="0">
              <a:lnSpc>
                <a:spcPts val="3919"/>
              </a:lnSpc>
            </a:pPr>
            <a:r>
              <a:rPr lang="en-US" sz="2799">
                <a:solidFill>
                  <a:srgbClr val="FFFFFF"/>
                </a:solidFill>
                <a:latin typeface="Crimson Pro"/>
              </a:rPr>
              <a:t>Insurer pays unlimited fees and expenses for it.</a:t>
            </a:r>
          </a:p>
        </p:txBody>
      </p:sp>
      <p:sp>
        <p:nvSpPr>
          <p:cNvPr id="14" name="TextBox 14"/>
          <p:cNvSpPr txBox="1"/>
          <p:nvPr/>
        </p:nvSpPr>
        <p:spPr>
          <a:xfrm>
            <a:off x="13204899" y="5984081"/>
            <a:ext cx="4054401" cy="619125"/>
          </a:xfrm>
          <a:prstGeom prst="rect">
            <a:avLst/>
          </a:prstGeom>
        </p:spPr>
        <p:txBody>
          <a:bodyPr lIns="0" tIns="0" rIns="0" bIns="0" rtlCol="0" anchor="t">
            <a:spAutoFit/>
          </a:bodyPr>
          <a:lstStyle/>
          <a:p>
            <a:pPr marL="0" lvl="0" indent="0">
              <a:lnSpc>
                <a:spcPts val="4800"/>
              </a:lnSpc>
            </a:pPr>
            <a:r>
              <a:rPr lang="en-US" sz="4000">
                <a:solidFill>
                  <a:srgbClr val="DFD4CB"/>
                </a:solidFill>
                <a:latin typeface="Crimson Pro"/>
              </a:rPr>
              <a:t>04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639" r="16756"/>
          <a:stretch>
            <a:fillRect/>
          </a:stretch>
        </p:blipFill>
        <p:spPr>
          <a:xfrm>
            <a:off x="1028700" y="552450"/>
            <a:ext cx="10134600" cy="9182100"/>
          </a:xfrm>
          <a:prstGeom prst="rect">
            <a:avLst/>
          </a:prstGeom>
        </p:spPr>
      </p:pic>
      <p:sp>
        <p:nvSpPr>
          <p:cNvPr id="3" name="TextBox 3"/>
          <p:cNvSpPr txBox="1"/>
          <p:nvPr/>
        </p:nvSpPr>
        <p:spPr>
          <a:xfrm>
            <a:off x="12496800" y="3597910"/>
            <a:ext cx="4238245" cy="3024505"/>
          </a:xfrm>
          <a:prstGeom prst="rect">
            <a:avLst/>
          </a:prstGeom>
        </p:spPr>
        <p:txBody>
          <a:bodyPr lIns="0" tIns="0" rIns="0" bIns="0" rtlCol="0" anchor="t">
            <a:spAutoFit/>
          </a:bodyPr>
          <a:lstStyle/>
          <a:p>
            <a:pPr marL="0" lvl="0" indent="0">
              <a:lnSpc>
                <a:spcPts val="4794"/>
              </a:lnSpc>
            </a:pPr>
            <a:r>
              <a:rPr lang="en-US" sz="3424" spc="68">
                <a:solidFill>
                  <a:srgbClr val="FFFFFF"/>
                </a:solidFill>
                <a:latin typeface="Crimson Pro"/>
              </a:rPr>
              <a:t>As per reports, in presence of a crisis management, the hostage was released safely in </a:t>
            </a:r>
            <a:r>
              <a:rPr lang="en-US" sz="3424" spc="68">
                <a:solidFill>
                  <a:srgbClr val="FFFFFF"/>
                </a:solidFill>
                <a:latin typeface="Crimson Pro Bold"/>
              </a:rPr>
              <a:t>90%</a:t>
            </a:r>
            <a:r>
              <a:rPr lang="en-US" sz="3424" spc="68">
                <a:solidFill>
                  <a:srgbClr val="FFFFFF"/>
                </a:solidFill>
                <a:latin typeface="Crimson Pro"/>
              </a:rPr>
              <a:t> of cases.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2" name="AutoShape 2"/>
          <p:cNvSpPr/>
          <p:nvPr/>
        </p:nvSpPr>
        <p:spPr>
          <a:xfrm>
            <a:off x="10477500" y="2660009"/>
            <a:ext cx="265409" cy="256412"/>
          </a:xfrm>
          <a:prstGeom prst="rect">
            <a:avLst/>
          </a:prstGeom>
          <a:solidFill>
            <a:srgbClr val="393939"/>
          </a:solidFill>
        </p:spPr>
      </p:sp>
      <p:sp>
        <p:nvSpPr>
          <p:cNvPr id="3" name="AutoShape 3"/>
          <p:cNvSpPr/>
          <p:nvPr/>
        </p:nvSpPr>
        <p:spPr>
          <a:xfrm>
            <a:off x="10477500" y="6546209"/>
            <a:ext cx="265409" cy="256412"/>
          </a:xfrm>
          <a:prstGeom prst="rect">
            <a:avLst/>
          </a:prstGeom>
          <a:solidFill>
            <a:srgbClr val="393939"/>
          </a:solidFill>
        </p:spPr>
      </p:sp>
      <p:pic>
        <p:nvPicPr>
          <p:cNvPr id="4" name="Picture 4"/>
          <p:cNvPicPr>
            <a:picLocks noChangeAspect="1"/>
          </p:cNvPicPr>
          <p:nvPr/>
        </p:nvPicPr>
        <p:blipFill>
          <a:blip r:embed="rId2"/>
          <a:srcRect/>
          <a:stretch>
            <a:fillRect/>
          </a:stretch>
        </p:blipFill>
        <p:spPr>
          <a:xfrm>
            <a:off x="11430000" y="0"/>
            <a:ext cx="6858000" cy="10287000"/>
          </a:xfrm>
          <a:prstGeom prst="rect">
            <a:avLst/>
          </a:prstGeom>
        </p:spPr>
      </p:pic>
      <p:sp>
        <p:nvSpPr>
          <p:cNvPr id="5" name="TextBox 5"/>
          <p:cNvSpPr txBox="1"/>
          <p:nvPr/>
        </p:nvSpPr>
        <p:spPr>
          <a:xfrm>
            <a:off x="1028700" y="1076325"/>
            <a:ext cx="7391400" cy="1865630"/>
          </a:xfrm>
          <a:prstGeom prst="rect">
            <a:avLst/>
          </a:prstGeom>
        </p:spPr>
        <p:txBody>
          <a:bodyPr lIns="0" tIns="0" rIns="0" bIns="0" rtlCol="0" anchor="t">
            <a:spAutoFit/>
          </a:bodyPr>
          <a:lstStyle/>
          <a:p>
            <a:pPr marL="0" lvl="0" indent="0">
              <a:lnSpc>
                <a:spcPts val="7204"/>
              </a:lnSpc>
            </a:pPr>
            <a:r>
              <a:rPr lang="en-US" sz="6550">
                <a:solidFill>
                  <a:srgbClr val="FFFFFF"/>
                </a:solidFill>
                <a:latin typeface="Crimson Pro"/>
              </a:rPr>
              <a:t>The importance of confidentiality</a:t>
            </a:r>
          </a:p>
        </p:txBody>
      </p:sp>
      <p:sp>
        <p:nvSpPr>
          <p:cNvPr id="6" name="TextBox 6"/>
          <p:cNvSpPr txBox="1"/>
          <p:nvPr/>
        </p:nvSpPr>
        <p:spPr>
          <a:xfrm>
            <a:off x="1028700" y="5067300"/>
            <a:ext cx="4587801" cy="571500"/>
          </a:xfrm>
          <a:prstGeom prst="rect">
            <a:avLst/>
          </a:prstGeom>
        </p:spPr>
        <p:txBody>
          <a:bodyPr lIns="0" tIns="0" rIns="0" bIns="0" rtlCol="0" anchor="t">
            <a:spAutoFit/>
          </a:bodyPr>
          <a:lstStyle/>
          <a:p>
            <a:pPr algn="l">
              <a:lnSpc>
                <a:spcPts val="4550"/>
              </a:lnSpc>
              <a:spcBef>
                <a:spcPct val="0"/>
              </a:spcBef>
            </a:pPr>
            <a:r>
              <a:rPr lang="en-US" sz="3249">
                <a:solidFill>
                  <a:srgbClr val="FFFFFF"/>
                </a:solidFill>
                <a:latin typeface="Crimson Pro Bold"/>
              </a:rPr>
              <a:t>To avoid fraud</a:t>
            </a:r>
          </a:p>
        </p:txBody>
      </p:sp>
      <p:sp>
        <p:nvSpPr>
          <p:cNvPr id="7" name="TextBox 7"/>
          <p:cNvSpPr txBox="1"/>
          <p:nvPr/>
        </p:nvSpPr>
        <p:spPr>
          <a:xfrm>
            <a:off x="1028700" y="5692705"/>
            <a:ext cx="4587801" cy="981710"/>
          </a:xfrm>
          <a:prstGeom prst="rect">
            <a:avLst/>
          </a:prstGeom>
        </p:spPr>
        <p:txBody>
          <a:bodyPr lIns="0" tIns="0" rIns="0" bIns="0" rtlCol="0" anchor="t">
            <a:spAutoFit/>
          </a:bodyPr>
          <a:lstStyle/>
          <a:p>
            <a:pPr marL="0" lvl="0" indent="0">
              <a:lnSpc>
                <a:spcPts val="3919"/>
              </a:lnSpc>
            </a:pPr>
            <a:r>
              <a:rPr lang="en-US" sz="2799">
                <a:solidFill>
                  <a:srgbClr val="FFFFFF"/>
                </a:solidFill>
                <a:latin typeface="Crimson Pro"/>
              </a:rPr>
              <a:t>Faking your own kidnapping to perceive the insurance money.</a:t>
            </a:r>
          </a:p>
        </p:txBody>
      </p:sp>
      <p:sp>
        <p:nvSpPr>
          <p:cNvPr id="8" name="TextBox 8"/>
          <p:cNvSpPr txBox="1"/>
          <p:nvPr/>
        </p:nvSpPr>
        <p:spPr>
          <a:xfrm>
            <a:off x="6155108" y="5067300"/>
            <a:ext cx="4587801" cy="571500"/>
          </a:xfrm>
          <a:prstGeom prst="rect">
            <a:avLst/>
          </a:prstGeom>
        </p:spPr>
        <p:txBody>
          <a:bodyPr lIns="0" tIns="0" rIns="0" bIns="0" rtlCol="0" anchor="t">
            <a:spAutoFit/>
          </a:bodyPr>
          <a:lstStyle/>
          <a:p>
            <a:pPr algn="l">
              <a:lnSpc>
                <a:spcPts val="4550"/>
              </a:lnSpc>
              <a:spcBef>
                <a:spcPct val="0"/>
              </a:spcBef>
            </a:pPr>
            <a:r>
              <a:rPr lang="en-US" sz="3249">
                <a:solidFill>
                  <a:srgbClr val="FFFFFF"/>
                </a:solidFill>
                <a:latin typeface="Crimson Pro Bold"/>
              </a:rPr>
              <a:t>To protect</a:t>
            </a:r>
          </a:p>
        </p:txBody>
      </p:sp>
      <p:sp>
        <p:nvSpPr>
          <p:cNvPr id="9" name="TextBox 9"/>
          <p:cNvSpPr txBox="1"/>
          <p:nvPr/>
        </p:nvSpPr>
        <p:spPr>
          <a:xfrm>
            <a:off x="6126199" y="5692705"/>
            <a:ext cx="4805515" cy="981710"/>
          </a:xfrm>
          <a:prstGeom prst="rect">
            <a:avLst/>
          </a:prstGeom>
        </p:spPr>
        <p:txBody>
          <a:bodyPr lIns="0" tIns="0" rIns="0" bIns="0" rtlCol="0" anchor="t">
            <a:spAutoFit/>
          </a:bodyPr>
          <a:lstStyle/>
          <a:p>
            <a:pPr marL="0" lvl="0" indent="0">
              <a:lnSpc>
                <a:spcPts val="3919"/>
              </a:lnSpc>
            </a:pPr>
            <a:r>
              <a:rPr lang="en-US" sz="2799">
                <a:solidFill>
                  <a:srgbClr val="FFFFFF"/>
                </a:solidFill>
                <a:latin typeface="Crimson Pro"/>
              </a:rPr>
              <a:t>Publicizing this policy can make you a walking kidnapping target.</a:t>
            </a:r>
          </a:p>
        </p:txBody>
      </p:sp>
      <p:sp>
        <p:nvSpPr>
          <p:cNvPr id="10" name="TextBox 10"/>
          <p:cNvSpPr txBox="1"/>
          <p:nvPr/>
        </p:nvSpPr>
        <p:spPr>
          <a:xfrm>
            <a:off x="1028700" y="7551441"/>
            <a:ext cx="7391400" cy="533400"/>
          </a:xfrm>
          <a:prstGeom prst="rect">
            <a:avLst/>
          </a:prstGeom>
        </p:spPr>
        <p:txBody>
          <a:bodyPr lIns="0" tIns="0" rIns="0" bIns="0" rtlCol="0" anchor="t">
            <a:spAutoFit/>
          </a:bodyPr>
          <a:lstStyle/>
          <a:p>
            <a:pPr marL="0" lvl="0" indent="0">
              <a:lnSpc>
                <a:spcPts val="4200"/>
              </a:lnSpc>
            </a:pPr>
            <a:r>
              <a:rPr lang="en-US" sz="2999">
                <a:solidFill>
                  <a:srgbClr val="FFFFFF"/>
                </a:solidFill>
                <a:latin typeface="Crimson Pro"/>
              </a:rPr>
              <a:t>Divulging this information voids your insurance.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46615"/>
            <a:ext cx="6968444" cy="10452665"/>
          </a:xfrm>
          <a:prstGeom prst="rect">
            <a:avLst/>
          </a:prstGeom>
        </p:spPr>
      </p:pic>
      <p:sp>
        <p:nvSpPr>
          <p:cNvPr id="3" name="TextBox 3"/>
          <p:cNvSpPr txBox="1"/>
          <p:nvPr/>
        </p:nvSpPr>
        <p:spPr>
          <a:xfrm>
            <a:off x="7772400" y="4314825"/>
            <a:ext cx="9486900" cy="1647825"/>
          </a:xfrm>
          <a:prstGeom prst="rect">
            <a:avLst/>
          </a:prstGeom>
        </p:spPr>
        <p:txBody>
          <a:bodyPr lIns="0" tIns="0" rIns="0" bIns="0" rtlCol="0" anchor="t">
            <a:spAutoFit/>
          </a:bodyPr>
          <a:lstStyle/>
          <a:p>
            <a:pPr>
              <a:lnSpc>
                <a:spcPts val="7590"/>
              </a:lnSpc>
            </a:pPr>
            <a:r>
              <a:rPr lang="en-US" sz="6325">
                <a:solidFill>
                  <a:srgbClr val="FFFFFF"/>
                </a:solidFill>
                <a:latin typeface="Crimson Pro Bold"/>
              </a:rPr>
              <a:t>How is K&amp;R Underwritten ?</a:t>
            </a:r>
          </a:p>
          <a:p>
            <a:pPr>
              <a:lnSpc>
                <a:spcPts val="5310"/>
              </a:lnSpc>
            </a:pPr>
            <a:r>
              <a:rPr lang="en-US" sz="4425">
                <a:solidFill>
                  <a:srgbClr val="FFFFFF"/>
                </a:solidFill>
                <a:latin typeface="Crimson Pro"/>
              </a:rPr>
              <a:t>(for the Corporate Policy Form)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46615"/>
            <a:ext cx="6968444" cy="10452665"/>
          </a:xfrm>
          <a:prstGeom prst="rect">
            <a:avLst/>
          </a:prstGeom>
        </p:spPr>
      </p:pic>
      <p:sp>
        <p:nvSpPr>
          <p:cNvPr id="3" name="TextBox 3"/>
          <p:cNvSpPr txBox="1"/>
          <p:nvPr/>
        </p:nvSpPr>
        <p:spPr>
          <a:xfrm>
            <a:off x="8645822" y="1415415"/>
            <a:ext cx="8613478" cy="7437120"/>
          </a:xfrm>
          <a:prstGeom prst="rect">
            <a:avLst/>
          </a:prstGeom>
        </p:spPr>
        <p:txBody>
          <a:bodyPr lIns="0" tIns="0" rIns="0" bIns="0" rtlCol="0" anchor="t">
            <a:spAutoFit/>
          </a:bodyPr>
          <a:lstStyle/>
          <a:p>
            <a:pPr>
              <a:lnSpc>
                <a:spcPts val="5310"/>
              </a:lnSpc>
            </a:pPr>
            <a:r>
              <a:rPr lang="en-US" sz="4425">
                <a:solidFill>
                  <a:srgbClr val="FFFFFF"/>
                </a:solidFill>
                <a:latin typeface="Crimson Pro"/>
              </a:rPr>
              <a:t>Industry</a:t>
            </a:r>
          </a:p>
          <a:p>
            <a:pPr>
              <a:lnSpc>
                <a:spcPts val="5310"/>
              </a:lnSpc>
            </a:pPr>
            <a:r>
              <a:rPr lang="en-US" sz="4425">
                <a:solidFill>
                  <a:srgbClr val="FFFFFF"/>
                </a:solidFill>
                <a:latin typeface="Crimson Pro"/>
              </a:rPr>
              <a:t>Number of insured persons</a:t>
            </a:r>
          </a:p>
          <a:p>
            <a:pPr>
              <a:lnSpc>
                <a:spcPts val="5310"/>
              </a:lnSpc>
            </a:pPr>
            <a:r>
              <a:rPr lang="en-US" sz="4425">
                <a:solidFill>
                  <a:srgbClr val="FFFFFF"/>
                </a:solidFill>
                <a:latin typeface="Crimson Pro"/>
              </a:rPr>
              <a:t>Location of operations</a:t>
            </a:r>
          </a:p>
          <a:p>
            <a:pPr>
              <a:lnSpc>
                <a:spcPts val="5310"/>
              </a:lnSpc>
            </a:pPr>
            <a:r>
              <a:rPr lang="en-US" sz="4425">
                <a:solidFill>
                  <a:srgbClr val="FFFFFF"/>
                </a:solidFill>
                <a:latin typeface="Crimson Pro"/>
              </a:rPr>
              <a:t>Business travel</a:t>
            </a:r>
          </a:p>
          <a:p>
            <a:pPr>
              <a:lnSpc>
                <a:spcPts val="5310"/>
              </a:lnSpc>
            </a:pPr>
            <a:r>
              <a:rPr lang="en-US" sz="4425">
                <a:solidFill>
                  <a:srgbClr val="FFFFFF"/>
                </a:solidFill>
                <a:latin typeface="Crimson Pro"/>
              </a:rPr>
              <a:t>Deployment training</a:t>
            </a:r>
          </a:p>
          <a:p>
            <a:pPr>
              <a:lnSpc>
                <a:spcPts val="5310"/>
              </a:lnSpc>
            </a:pPr>
            <a:r>
              <a:rPr lang="en-US" sz="4425">
                <a:solidFill>
                  <a:srgbClr val="FFFFFF"/>
                </a:solidFill>
                <a:latin typeface="Crimson Pro"/>
              </a:rPr>
              <a:t>Security measures employed during foreign residency</a:t>
            </a:r>
          </a:p>
          <a:p>
            <a:pPr>
              <a:lnSpc>
                <a:spcPts val="5310"/>
              </a:lnSpc>
            </a:pPr>
            <a:r>
              <a:rPr lang="en-US" sz="4425">
                <a:solidFill>
                  <a:srgbClr val="FFFFFF"/>
                </a:solidFill>
                <a:latin typeface="Crimson Pro"/>
              </a:rPr>
              <a:t>Net assets of the organization</a:t>
            </a:r>
          </a:p>
          <a:p>
            <a:pPr>
              <a:lnSpc>
                <a:spcPts val="5310"/>
              </a:lnSpc>
            </a:pPr>
            <a:r>
              <a:rPr lang="en-US" sz="4425">
                <a:solidFill>
                  <a:srgbClr val="FFFFFF"/>
                </a:solidFill>
                <a:latin typeface="Crimson Pro"/>
              </a:rPr>
              <a:t>Prominence of the individual/organization</a:t>
            </a:r>
          </a:p>
          <a:p>
            <a:pPr>
              <a:lnSpc>
                <a:spcPts val="5310"/>
              </a:lnSpc>
            </a:pPr>
            <a:r>
              <a:rPr lang="en-US" sz="4425">
                <a:solidFill>
                  <a:srgbClr val="FFFFFF"/>
                </a:solidFill>
                <a:latin typeface="Crimson Pro"/>
              </a:rPr>
              <a:t>History of prior threats or incidents</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53724" y="1608104"/>
            <a:ext cx="497159" cy="383265"/>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53724" y="2291686"/>
            <a:ext cx="497159" cy="38326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53724" y="2989065"/>
            <a:ext cx="497159" cy="38326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53724" y="3628174"/>
            <a:ext cx="497159" cy="383265"/>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53724" y="4293990"/>
            <a:ext cx="497159" cy="383265"/>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53724" y="4974942"/>
            <a:ext cx="497159" cy="383265"/>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53724" y="6327119"/>
            <a:ext cx="497159" cy="383265"/>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53724" y="7003207"/>
            <a:ext cx="497159" cy="383265"/>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53724" y="8335960"/>
            <a:ext cx="497159" cy="38326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094238" y="334686"/>
            <a:ext cx="4771244" cy="4260628"/>
          </a:xfrm>
          <a:prstGeom prst="rect">
            <a:avLst/>
          </a:prstGeom>
        </p:spPr>
      </p:pic>
      <p:pic>
        <p:nvPicPr>
          <p:cNvPr id="3" name="Picture 3"/>
          <p:cNvPicPr>
            <a:picLocks noChangeAspect="1"/>
          </p:cNvPicPr>
          <p:nvPr/>
        </p:nvPicPr>
        <p:blipFill>
          <a:blip r:embed="rId3"/>
          <a:srcRect/>
          <a:stretch>
            <a:fillRect/>
          </a:stretch>
        </p:blipFill>
        <p:spPr>
          <a:xfrm>
            <a:off x="10198430" y="4648102"/>
            <a:ext cx="8342480" cy="5980984"/>
          </a:xfrm>
          <a:prstGeom prst="rect">
            <a:avLst/>
          </a:prstGeom>
        </p:spPr>
      </p:pic>
      <p:pic>
        <p:nvPicPr>
          <p:cNvPr id="4" name="Picture 4"/>
          <p:cNvPicPr>
            <a:picLocks noChangeAspect="1"/>
          </p:cNvPicPr>
          <p:nvPr/>
        </p:nvPicPr>
        <p:blipFill>
          <a:blip r:embed="rId4"/>
          <a:srcRect/>
          <a:stretch>
            <a:fillRect/>
          </a:stretch>
        </p:blipFill>
        <p:spPr>
          <a:xfrm>
            <a:off x="5185433" y="4745253"/>
            <a:ext cx="4931747" cy="5170931"/>
          </a:xfrm>
          <a:prstGeom prst="rect">
            <a:avLst/>
          </a:prstGeom>
        </p:spPr>
      </p:pic>
      <p:sp>
        <p:nvSpPr>
          <p:cNvPr id="5" name="TextBox 5"/>
          <p:cNvSpPr txBox="1"/>
          <p:nvPr/>
        </p:nvSpPr>
        <p:spPr>
          <a:xfrm>
            <a:off x="1028700" y="6533681"/>
            <a:ext cx="3548326" cy="1654175"/>
          </a:xfrm>
          <a:prstGeom prst="rect">
            <a:avLst/>
          </a:prstGeom>
        </p:spPr>
        <p:txBody>
          <a:bodyPr lIns="0" tIns="0" rIns="0" bIns="0" rtlCol="0" anchor="t">
            <a:spAutoFit/>
          </a:bodyPr>
          <a:lstStyle/>
          <a:p>
            <a:pPr marL="0" lvl="0" indent="0" algn="l">
              <a:lnSpc>
                <a:spcPts val="4374"/>
              </a:lnSpc>
            </a:pPr>
            <a:r>
              <a:rPr lang="en-US" sz="3124" spc="62">
                <a:solidFill>
                  <a:srgbClr val="393939"/>
                </a:solidFill>
                <a:latin typeface="Crimson Pro"/>
              </a:rPr>
              <a:t>Insurance Companies which propose this policy.</a:t>
            </a:r>
          </a:p>
        </p:txBody>
      </p:sp>
      <p:pic>
        <p:nvPicPr>
          <p:cNvPr id="6" name="Picture 6"/>
          <p:cNvPicPr>
            <a:picLocks noChangeAspect="1"/>
          </p:cNvPicPr>
          <p:nvPr/>
        </p:nvPicPr>
        <p:blipFill>
          <a:blip r:embed="rId5"/>
          <a:srcRect/>
          <a:stretch>
            <a:fillRect/>
          </a:stretch>
        </p:blipFill>
        <p:spPr>
          <a:xfrm>
            <a:off x="-183867" y="-177133"/>
            <a:ext cx="12982354" cy="477398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791556" y="2758322"/>
            <a:ext cx="4756603" cy="6746866"/>
          </a:xfrm>
          <a:prstGeom prst="rect">
            <a:avLst/>
          </a:prstGeom>
        </p:spPr>
      </p:pic>
      <p:sp>
        <p:nvSpPr>
          <p:cNvPr id="3" name="TextBox 3"/>
          <p:cNvSpPr txBox="1"/>
          <p:nvPr/>
        </p:nvSpPr>
        <p:spPr>
          <a:xfrm>
            <a:off x="2475512" y="1095375"/>
            <a:ext cx="13336977" cy="1152525"/>
          </a:xfrm>
          <a:prstGeom prst="rect">
            <a:avLst/>
          </a:prstGeom>
        </p:spPr>
        <p:txBody>
          <a:bodyPr lIns="0" tIns="0" rIns="0" bIns="0" rtlCol="0" anchor="t">
            <a:spAutoFit/>
          </a:bodyPr>
          <a:lstStyle/>
          <a:p>
            <a:pPr marL="0" lvl="0" indent="0" algn="ctr">
              <a:lnSpc>
                <a:spcPts val="8800"/>
              </a:lnSpc>
            </a:pPr>
            <a:r>
              <a:rPr lang="en-US" sz="8000">
                <a:solidFill>
                  <a:srgbClr val="393939"/>
                </a:solidFill>
                <a:latin typeface="Crimson Pro"/>
              </a:rPr>
              <a:t>If you are interested...</a:t>
            </a:r>
          </a:p>
        </p:txBody>
      </p:sp>
      <p:sp>
        <p:nvSpPr>
          <p:cNvPr id="4" name="TextBox 4"/>
          <p:cNvSpPr txBox="1"/>
          <p:nvPr/>
        </p:nvSpPr>
        <p:spPr>
          <a:xfrm>
            <a:off x="1028700" y="2805947"/>
            <a:ext cx="6846975" cy="739988"/>
          </a:xfrm>
          <a:prstGeom prst="rect">
            <a:avLst/>
          </a:prstGeom>
        </p:spPr>
        <p:txBody>
          <a:bodyPr lIns="0" tIns="0" rIns="0" bIns="0" rtlCol="0" anchor="t">
            <a:spAutoFit/>
          </a:bodyPr>
          <a:lstStyle/>
          <a:p>
            <a:pPr marL="0" lvl="0" indent="0" algn="ctr">
              <a:lnSpc>
                <a:spcPts val="5684"/>
              </a:lnSpc>
            </a:pPr>
            <a:r>
              <a:rPr lang="en-US" sz="5168">
                <a:solidFill>
                  <a:srgbClr val="393939"/>
                </a:solidFill>
                <a:latin typeface="Crimson Pro"/>
              </a:rPr>
              <a:t>La Rançon (documentary)</a:t>
            </a:r>
          </a:p>
        </p:txBody>
      </p:sp>
      <p:sp>
        <p:nvSpPr>
          <p:cNvPr id="5" name="TextBox 5"/>
          <p:cNvSpPr txBox="1"/>
          <p:nvPr/>
        </p:nvSpPr>
        <p:spPr>
          <a:xfrm>
            <a:off x="1028700" y="3479260"/>
            <a:ext cx="11498580" cy="5779040"/>
          </a:xfrm>
          <a:prstGeom prst="rect">
            <a:avLst/>
          </a:prstGeom>
        </p:spPr>
        <p:txBody>
          <a:bodyPr lIns="0" tIns="0" rIns="0" bIns="0" rtlCol="0" anchor="t">
            <a:spAutoFit/>
          </a:bodyPr>
          <a:lstStyle/>
          <a:p>
            <a:pPr algn="just">
              <a:lnSpc>
                <a:spcPts val="4178"/>
              </a:lnSpc>
            </a:pPr>
            <a:r>
              <a:rPr lang="en-US" sz="2984">
                <a:solidFill>
                  <a:srgbClr val="393939"/>
                </a:solidFill>
                <a:latin typeface="Crimson Pro"/>
              </a:rPr>
              <a:t>Every year, more than 30,000 people are kidnapped around the world. Behind each kidnapping is a ransom demand. And dealing with each demand, a negotiator. With hostage taking on the rise, a secretive and lucrative shadow industry is prospering. Insurance companies now sell "kidnap and ransom" policies which guarantee the services of a professional negotiator and a refund of the ransom in the event a policy holder is abducted. We gain exclusive access to one of the world’s leading kidnap insurers and the top hostage negotiators he works with and follow several cases from beginning to end. A journey to the heart of a secret world where to save a person’s life, you have to bargain with their kidnappers.</a:t>
            </a:r>
          </a:p>
          <a:p>
            <a:pPr algn="just">
              <a:lnSpc>
                <a:spcPts val="3758"/>
              </a:lnSpc>
              <a:spcBef>
                <a:spcPct val="0"/>
              </a:spcBef>
            </a:pPr>
            <a:r>
              <a:rPr lang="en-US" sz="2684">
                <a:solidFill>
                  <a:srgbClr val="393939"/>
                </a:solidFill>
                <a:latin typeface="Crimson Pro"/>
              </a:rPr>
              <a:t>https://boutique.arte.tv/detail/rancon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2475512" y="3956050"/>
            <a:ext cx="13336977" cy="2441576"/>
          </a:xfrm>
          <a:prstGeom prst="rect">
            <a:avLst/>
          </a:prstGeom>
        </p:spPr>
        <p:txBody>
          <a:bodyPr lIns="0" tIns="0" rIns="0" bIns="0" rtlCol="0" anchor="t">
            <a:spAutoFit/>
          </a:bodyPr>
          <a:lstStyle/>
          <a:p>
            <a:pPr algn="ctr">
              <a:lnSpc>
                <a:spcPts val="8800"/>
              </a:lnSpc>
            </a:pPr>
            <a:r>
              <a:rPr lang="en-US" sz="8000">
                <a:solidFill>
                  <a:srgbClr val="393939"/>
                </a:solidFill>
                <a:latin typeface="Crimson Pro"/>
              </a:rPr>
              <a:t>A quick Recap...</a:t>
            </a:r>
          </a:p>
          <a:p>
            <a:pPr algn="ctr">
              <a:lnSpc>
                <a:spcPts val="5720"/>
              </a:lnSpc>
            </a:pPr>
            <a:r>
              <a:rPr lang="en-US" sz="5200">
                <a:solidFill>
                  <a:srgbClr val="393939"/>
                </a:solidFill>
                <a:latin typeface="Crimson Pro"/>
              </a:rPr>
              <a:t>Uncover Kidnap &amp; Ransom Risks | Travelers</a:t>
            </a:r>
          </a:p>
          <a:p>
            <a:pPr marL="0" lvl="0" indent="0" algn="ctr">
              <a:lnSpc>
                <a:spcPts val="4620"/>
              </a:lnSpc>
            </a:pPr>
            <a:r>
              <a:rPr lang="en-US" sz="4200">
                <a:solidFill>
                  <a:srgbClr val="393939"/>
                </a:solidFill>
                <a:latin typeface="Crimson Pro"/>
              </a:rPr>
              <a:t>https://www.youtube.com/watch?v=nVO0WPvs6vw</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97688" y="3086100"/>
            <a:ext cx="4114800" cy="4114800"/>
          </a:xfrm>
          <a:prstGeom prst="rect">
            <a:avLst/>
          </a:prstGeom>
        </p:spPr>
      </p:pic>
      <p:sp>
        <p:nvSpPr>
          <p:cNvPr id="3" name="TextBox 3"/>
          <p:cNvSpPr txBox="1"/>
          <p:nvPr/>
        </p:nvSpPr>
        <p:spPr>
          <a:xfrm>
            <a:off x="2475512" y="4600575"/>
            <a:ext cx="13336977" cy="1152525"/>
          </a:xfrm>
          <a:prstGeom prst="rect">
            <a:avLst/>
          </a:prstGeom>
        </p:spPr>
        <p:txBody>
          <a:bodyPr lIns="0" tIns="0" rIns="0" bIns="0" rtlCol="0" anchor="t">
            <a:spAutoFit/>
          </a:bodyPr>
          <a:lstStyle/>
          <a:p>
            <a:pPr marL="0" lvl="0" indent="0">
              <a:lnSpc>
                <a:spcPts val="8800"/>
              </a:lnSpc>
            </a:pPr>
            <a:r>
              <a:rPr lang="en-US" sz="8000">
                <a:solidFill>
                  <a:srgbClr val="393939"/>
                </a:solidFill>
                <a:latin typeface="Crimson Pro"/>
              </a:rPr>
              <a:t>Time for a Kahoot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rcRect l="8774" t="12959" b="10948"/>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6659642" y="1607185"/>
            <a:ext cx="4968716" cy="5472430"/>
          </a:xfrm>
          <a:prstGeom prst="rect">
            <a:avLst/>
          </a:prstGeom>
        </p:spPr>
        <p:txBody>
          <a:bodyPr lIns="0" tIns="0" rIns="0" bIns="0" rtlCol="0" anchor="t">
            <a:spAutoFit/>
          </a:bodyPr>
          <a:lstStyle/>
          <a:p>
            <a:pPr algn="ctr">
              <a:lnSpc>
                <a:spcPts val="8552"/>
              </a:lnSpc>
            </a:pPr>
            <a:r>
              <a:rPr lang="en-US" sz="7775">
                <a:solidFill>
                  <a:srgbClr val="393939"/>
                </a:solidFill>
                <a:latin typeface="Crimson Pro"/>
              </a:rPr>
              <a:t>THANK</a:t>
            </a:r>
          </a:p>
          <a:p>
            <a:pPr algn="ctr">
              <a:lnSpc>
                <a:spcPts val="8552"/>
              </a:lnSpc>
            </a:pPr>
            <a:r>
              <a:rPr lang="en-US" sz="7775">
                <a:solidFill>
                  <a:srgbClr val="393939"/>
                </a:solidFill>
                <a:latin typeface="Crimson Pro"/>
              </a:rPr>
              <a:t>YOU</a:t>
            </a:r>
          </a:p>
          <a:p>
            <a:pPr algn="ctr">
              <a:lnSpc>
                <a:spcPts val="8552"/>
              </a:lnSpc>
            </a:pPr>
            <a:r>
              <a:rPr lang="en-US" sz="7775">
                <a:solidFill>
                  <a:srgbClr val="393939"/>
                </a:solidFill>
                <a:latin typeface="Crimson Pro"/>
              </a:rPr>
              <a:t>FOR</a:t>
            </a:r>
          </a:p>
          <a:p>
            <a:pPr algn="ctr">
              <a:lnSpc>
                <a:spcPts val="8552"/>
              </a:lnSpc>
            </a:pPr>
            <a:r>
              <a:rPr lang="en-US" sz="7775">
                <a:solidFill>
                  <a:srgbClr val="393939"/>
                </a:solidFill>
                <a:latin typeface="Crimson Pro"/>
              </a:rPr>
              <a:t>YOUR</a:t>
            </a:r>
          </a:p>
          <a:p>
            <a:pPr marL="0" lvl="0" indent="0" algn="ctr">
              <a:lnSpc>
                <a:spcPts val="8552"/>
              </a:lnSpc>
            </a:pPr>
            <a:r>
              <a:rPr lang="en-US" sz="7775">
                <a:solidFill>
                  <a:srgbClr val="393939"/>
                </a:solidFill>
                <a:latin typeface="Crimson Pro"/>
              </a:rPr>
              <a:t>ATTENTION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6666"/>
          <a:stretch>
            <a:fillRect/>
          </a:stretch>
        </p:blipFill>
        <p:spPr>
          <a:xfrm>
            <a:off x="13109787" y="0"/>
            <a:ext cx="5178213" cy="10591800"/>
          </a:xfrm>
          <a:prstGeom prst="rect">
            <a:avLst/>
          </a:prstGeom>
        </p:spPr>
      </p:pic>
      <p:sp>
        <p:nvSpPr>
          <p:cNvPr id="3" name="TextBox 3"/>
          <p:cNvSpPr txBox="1"/>
          <p:nvPr/>
        </p:nvSpPr>
        <p:spPr>
          <a:xfrm>
            <a:off x="1028700" y="2362200"/>
            <a:ext cx="11425013" cy="5553075"/>
          </a:xfrm>
          <a:prstGeom prst="rect">
            <a:avLst/>
          </a:prstGeom>
        </p:spPr>
        <p:txBody>
          <a:bodyPr lIns="0" tIns="0" rIns="0" bIns="0" rtlCol="0" anchor="t">
            <a:spAutoFit/>
          </a:bodyPr>
          <a:lstStyle/>
          <a:p>
            <a:pPr>
              <a:lnSpc>
                <a:spcPts val="8730"/>
              </a:lnSpc>
            </a:pPr>
            <a:r>
              <a:rPr lang="en-US" sz="7275">
                <a:solidFill>
                  <a:srgbClr val="393939"/>
                </a:solidFill>
                <a:latin typeface="Crimson Pro Bold"/>
              </a:rPr>
              <a:t>"The abduction of a person or persons with the intent of their detention in an unknown location until a demand is met."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913"/>
          <a:stretch>
            <a:fillRect/>
          </a:stretch>
        </p:blipFill>
        <p:spPr>
          <a:xfrm>
            <a:off x="1790609" y="3030575"/>
            <a:ext cx="7043174" cy="3806749"/>
          </a:xfrm>
          <a:prstGeom prst="rect">
            <a:avLst/>
          </a:prstGeom>
        </p:spPr>
      </p:pic>
      <p:pic>
        <p:nvPicPr>
          <p:cNvPr id="3" name="Picture 3"/>
          <p:cNvPicPr>
            <a:picLocks noChangeAspect="1"/>
          </p:cNvPicPr>
          <p:nvPr/>
        </p:nvPicPr>
        <p:blipFill>
          <a:blip r:embed="rId3"/>
          <a:srcRect b="19130"/>
          <a:stretch>
            <a:fillRect/>
          </a:stretch>
        </p:blipFill>
        <p:spPr>
          <a:xfrm>
            <a:off x="9483490" y="3030575"/>
            <a:ext cx="7052092" cy="3806749"/>
          </a:xfrm>
          <a:prstGeom prst="rect">
            <a:avLst/>
          </a:prstGeom>
        </p:spPr>
      </p:pic>
      <p:sp>
        <p:nvSpPr>
          <p:cNvPr id="4" name="TextBox 4"/>
          <p:cNvSpPr txBox="1"/>
          <p:nvPr/>
        </p:nvSpPr>
        <p:spPr>
          <a:xfrm>
            <a:off x="3153561" y="1131570"/>
            <a:ext cx="11980879" cy="1070610"/>
          </a:xfrm>
          <a:prstGeom prst="rect">
            <a:avLst/>
          </a:prstGeom>
        </p:spPr>
        <p:txBody>
          <a:bodyPr lIns="0" tIns="0" rIns="0" bIns="0" rtlCol="0" anchor="t">
            <a:spAutoFit/>
          </a:bodyPr>
          <a:lstStyle/>
          <a:p>
            <a:pPr marL="0" lvl="0" indent="0" algn="ctr">
              <a:lnSpc>
                <a:spcPts val="8140"/>
              </a:lnSpc>
            </a:pPr>
            <a:r>
              <a:rPr lang="en-US" sz="7400">
                <a:solidFill>
                  <a:srgbClr val="393939"/>
                </a:solidFill>
                <a:latin typeface="Crimson Pro Bold"/>
              </a:rPr>
              <a:t>Summary</a:t>
            </a:r>
          </a:p>
        </p:txBody>
      </p:sp>
      <p:sp>
        <p:nvSpPr>
          <p:cNvPr id="5" name="TextBox 5"/>
          <p:cNvSpPr txBox="1"/>
          <p:nvPr/>
        </p:nvSpPr>
        <p:spPr>
          <a:xfrm>
            <a:off x="1752417" y="7412092"/>
            <a:ext cx="7081366" cy="584835"/>
          </a:xfrm>
          <a:prstGeom prst="rect">
            <a:avLst/>
          </a:prstGeom>
        </p:spPr>
        <p:txBody>
          <a:bodyPr lIns="0" tIns="0" rIns="0" bIns="0" rtlCol="0" anchor="t">
            <a:spAutoFit/>
          </a:bodyPr>
          <a:lstStyle/>
          <a:p>
            <a:pPr algn="ctr">
              <a:lnSpc>
                <a:spcPts val="4759"/>
              </a:lnSpc>
              <a:spcBef>
                <a:spcPct val="0"/>
              </a:spcBef>
            </a:pPr>
            <a:r>
              <a:rPr lang="en-US" sz="3399">
                <a:solidFill>
                  <a:srgbClr val="393939"/>
                </a:solidFill>
                <a:latin typeface="Crimson Pro Bold"/>
              </a:rPr>
              <a:t>Kidnapping</a:t>
            </a:r>
          </a:p>
        </p:txBody>
      </p:sp>
      <p:sp>
        <p:nvSpPr>
          <p:cNvPr id="6" name="TextBox 6"/>
          <p:cNvSpPr txBox="1"/>
          <p:nvPr/>
        </p:nvSpPr>
        <p:spPr>
          <a:xfrm>
            <a:off x="1752417" y="8250679"/>
            <a:ext cx="7081366" cy="413385"/>
          </a:xfrm>
          <a:prstGeom prst="rect">
            <a:avLst/>
          </a:prstGeom>
        </p:spPr>
        <p:txBody>
          <a:bodyPr lIns="0" tIns="0" rIns="0" bIns="0" rtlCol="0" anchor="t">
            <a:spAutoFit/>
          </a:bodyPr>
          <a:lstStyle/>
          <a:p>
            <a:pPr marL="0" lvl="0" indent="0" algn="ctr">
              <a:lnSpc>
                <a:spcPts val="3359"/>
              </a:lnSpc>
            </a:pPr>
            <a:r>
              <a:rPr lang="en-US" sz="2400">
                <a:solidFill>
                  <a:srgbClr val="393939"/>
                </a:solidFill>
                <a:latin typeface="Crimson Pro"/>
              </a:rPr>
              <a:t>Key numbers...</a:t>
            </a:r>
          </a:p>
        </p:txBody>
      </p:sp>
      <p:sp>
        <p:nvSpPr>
          <p:cNvPr id="7" name="TextBox 7"/>
          <p:cNvSpPr txBox="1"/>
          <p:nvPr/>
        </p:nvSpPr>
        <p:spPr>
          <a:xfrm>
            <a:off x="9454217" y="7412092"/>
            <a:ext cx="7081366" cy="584835"/>
          </a:xfrm>
          <a:prstGeom prst="rect">
            <a:avLst/>
          </a:prstGeom>
        </p:spPr>
        <p:txBody>
          <a:bodyPr lIns="0" tIns="0" rIns="0" bIns="0" rtlCol="0" anchor="t">
            <a:spAutoFit/>
          </a:bodyPr>
          <a:lstStyle/>
          <a:p>
            <a:pPr algn="ctr">
              <a:lnSpc>
                <a:spcPts val="4759"/>
              </a:lnSpc>
              <a:spcBef>
                <a:spcPct val="0"/>
              </a:spcBef>
            </a:pPr>
            <a:r>
              <a:rPr lang="en-US" sz="3399">
                <a:solidFill>
                  <a:srgbClr val="393939"/>
                </a:solidFill>
                <a:latin typeface="Crimson Pro Bold"/>
              </a:rPr>
              <a:t>Kidnap and Ransom Insurance</a:t>
            </a:r>
          </a:p>
        </p:txBody>
      </p:sp>
      <p:sp>
        <p:nvSpPr>
          <p:cNvPr id="8" name="TextBox 8"/>
          <p:cNvSpPr txBox="1"/>
          <p:nvPr/>
        </p:nvSpPr>
        <p:spPr>
          <a:xfrm>
            <a:off x="9454217" y="8250679"/>
            <a:ext cx="7081366" cy="413385"/>
          </a:xfrm>
          <a:prstGeom prst="rect">
            <a:avLst/>
          </a:prstGeom>
        </p:spPr>
        <p:txBody>
          <a:bodyPr lIns="0" tIns="0" rIns="0" bIns="0" rtlCol="0" anchor="t">
            <a:spAutoFit/>
          </a:bodyPr>
          <a:lstStyle/>
          <a:p>
            <a:pPr marL="0" lvl="0" indent="0" algn="ctr">
              <a:lnSpc>
                <a:spcPts val="3359"/>
              </a:lnSpc>
            </a:pPr>
            <a:r>
              <a:rPr lang="en-US" sz="2400">
                <a:solidFill>
                  <a:srgbClr val="393939"/>
                </a:solidFill>
                <a:latin typeface="Crimson Pro"/>
              </a:rPr>
              <a:t>The contract...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806086" y="1403788"/>
            <a:ext cx="6722880" cy="7502284"/>
          </a:xfrm>
          <a:prstGeom prst="rect">
            <a:avLst/>
          </a:prstGeom>
        </p:spPr>
      </p:pic>
      <p:sp>
        <p:nvSpPr>
          <p:cNvPr id="3" name="TextBox 3"/>
          <p:cNvSpPr txBox="1"/>
          <p:nvPr/>
        </p:nvSpPr>
        <p:spPr>
          <a:xfrm>
            <a:off x="9850421" y="3247708"/>
            <a:ext cx="6989779" cy="1907222"/>
          </a:xfrm>
          <a:prstGeom prst="rect">
            <a:avLst/>
          </a:prstGeom>
        </p:spPr>
        <p:txBody>
          <a:bodyPr lIns="0" tIns="0" rIns="0" bIns="0" rtlCol="0" anchor="t">
            <a:spAutoFit/>
          </a:bodyPr>
          <a:lstStyle/>
          <a:p>
            <a:pPr marL="0" lvl="0" indent="0">
              <a:lnSpc>
                <a:spcPts val="7397"/>
              </a:lnSpc>
            </a:pPr>
            <a:r>
              <a:rPr lang="en-US" sz="6725">
                <a:solidFill>
                  <a:srgbClr val="393939"/>
                </a:solidFill>
                <a:latin typeface="Crimson Pro"/>
              </a:rPr>
              <a:t>How many kidnaps-for-ransom a year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806086" y="1403788"/>
            <a:ext cx="6722880" cy="7502284"/>
          </a:xfrm>
          <a:prstGeom prst="rect">
            <a:avLst/>
          </a:prstGeom>
        </p:spPr>
      </p:pic>
      <p:sp>
        <p:nvSpPr>
          <p:cNvPr id="3" name="TextBox 3"/>
          <p:cNvSpPr txBox="1"/>
          <p:nvPr/>
        </p:nvSpPr>
        <p:spPr>
          <a:xfrm>
            <a:off x="9850421" y="3247708"/>
            <a:ext cx="6989779" cy="1907222"/>
          </a:xfrm>
          <a:prstGeom prst="rect">
            <a:avLst/>
          </a:prstGeom>
        </p:spPr>
        <p:txBody>
          <a:bodyPr lIns="0" tIns="0" rIns="0" bIns="0" rtlCol="0" anchor="t">
            <a:spAutoFit/>
          </a:bodyPr>
          <a:lstStyle/>
          <a:p>
            <a:pPr marL="0" lvl="0" indent="0">
              <a:lnSpc>
                <a:spcPts val="7397"/>
              </a:lnSpc>
            </a:pPr>
            <a:r>
              <a:rPr lang="en-US" sz="6725">
                <a:solidFill>
                  <a:srgbClr val="393939"/>
                </a:solidFill>
                <a:latin typeface="Crimson Pro"/>
              </a:rPr>
              <a:t>How many kidnaps-for-ransom a year ?</a:t>
            </a:r>
          </a:p>
        </p:txBody>
      </p:sp>
      <p:sp>
        <p:nvSpPr>
          <p:cNvPr id="4" name="TextBox 4"/>
          <p:cNvSpPr txBox="1"/>
          <p:nvPr/>
        </p:nvSpPr>
        <p:spPr>
          <a:xfrm>
            <a:off x="9850421" y="6031547"/>
            <a:ext cx="4816401" cy="1164590"/>
          </a:xfrm>
          <a:prstGeom prst="rect">
            <a:avLst/>
          </a:prstGeom>
        </p:spPr>
        <p:txBody>
          <a:bodyPr lIns="0" tIns="0" rIns="0" bIns="0" rtlCol="0" anchor="t">
            <a:spAutoFit/>
          </a:bodyPr>
          <a:lstStyle/>
          <a:p>
            <a:pPr marL="690881" lvl="1" indent="-345440">
              <a:lnSpc>
                <a:spcPts val="4480"/>
              </a:lnSpc>
              <a:buFont typeface="Arial"/>
              <a:buChar char="•"/>
            </a:pPr>
            <a:r>
              <a:rPr lang="en-US" sz="3200" spc="64">
                <a:solidFill>
                  <a:srgbClr val="393939"/>
                </a:solidFill>
                <a:latin typeface="Crimson Pro"/>
              </a:rPr>
              <a:t>30,000 cases a year </a:t>
            </a:r>
          </a:p>
          <a:p>
            <a:pPr marL="690880" lvl="1" indent="-345440">
              <a:lnSpc>
                <a:spcPts val="4480"/>
              </a:lnSpc>
              <a:buFont typeface="Arial"/>
              <a:buChar char="•"/>
            </a:pPr>
            <a:r>
              <a:rPr lang="en-US" sz="3200" spc="64">
                <a:solidFill>
                  <a:srgbClr val="393939"/>
                </a:solidFill>
                <a:latin typeface="Crimson Pro"/>
              </a:rPr>
              <a:t>73% of those for money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2563849" y="4688205"/>
            <a:ext cx="14038279" cy="967740"/>
          </a:xfrm>
          <a:prstGeom prst="rect">
            <a:avLst/>
          </a:prstGeom>
        </p:spPr>
        <p:txBody>
          <a:bodyPr lIns="0" tIns="0" rIns="0" bIns="0" rtlCol="0" anchor="t">
            <a:spAutoFit/>
          </a:bodyPr>
          <a:lstStyle/>
          <a:p>
            <a:pPr marL="0" lvl="0" indent="0">
              <a:lnSpc>
                <a:spcPts val="7397"/>
              </a:lnSpc>
            </a:pPr>
            <a:r>
              <a:rPr lang="en-US" sz="6725">
                <a:solidFill>
                  <a:srgbClr val="393939"/>
                </a:solidFill>
                <a:latin typeface="Crimson Pro Bold"/>
              </a:rPr>
              <a:t>80%</a:t>
            </a:r>
            <a:r>
              <a:rPr lang="en-US" sz="6725">
                <a:solidFill>
                  <a:srgbClr val="393939"/>
                </a:solidFill>
                <a:latin typeface="Crimson Pro"/>
              </a:rPr>
              <a:t> of all kidnappings go unreported.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676400" y="7111365"/>
            <a:ext cx="11425013" cy="1118235"/>
          </a:xfrm>
          <a:prstGeom prst="rect">
            <a:avLst/>
          </a:prstGeom>
        </p:spPr>
        <p:txBody>
          <a:bodyPr lIns="0" tIns="0" rIns="0" bIns="0" rtlCol="0" anchor="t">
            <a:spAutoFit/>
          </a:bodyPr>
          <a:lstStyle/>
          <a:p>
            <a:pPr>
              <a:lnSpc>
                <a:spcPts val="8730"/>
              </a:lnSpc>
            </a:pPr>
            <a:r>
              <a:rPr lang="en-US" sz="7275">
                <a:solidFill>
                  <a:srgbClr val="FFFFFF"/>
                </a:solidFill>
                <a:latin typeface="Crimson Pro Bold"/>
              </a:rPr>
              <a:t>Activity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1015</Words>
  <Application>Microsoft Office PowerPoint</Application>
  <PresentationFormat>Personnalisé</PresentationFormat>
  <Paragraphs>163</Paragraphs>
  <Slides>39</Slides>
  <Notes>0</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39</vt:i4>
      </vt:variant>
    </vt:vector>
  </HeadingPairs>
  <TitlesOfParts>
    <vt:vector size="47" baseType="lpstr">
      <vt:lpstr>Arimo Italics</vt:lpstr>
      <vt:lpstr>Crimson Pro Bold</vt:lpstr>
      <vt:lpstr>Arimo Bold</vt:lpstr>
      <vt:lpstr>Crimson Pro</vt:lpstr>
      <vt:lpstr>Calibri</vt:lpstr>
      <vt:lpstr>Arial</vt:lpstr>
      <vt:lpstr>Arimo</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Kidnap &amp; Ransom Insurance</dc:title>
  <cp:lastModifiedBy>Atheapan Thambu</cp:lastModifiedBy>
  <cp:revision>2</cp:revision>
  <dcterms:created xsi:type="dcterms:W3CDTF">2006-08-16T00:00:00Z</dcterms:created>
  <dcterms:modified xsi:type="dcterms:W3CDTF">2021-10-05T20:02:53Z</dcterms:modified>
  <dc:identifier>DAErseMIvUk</dc:identifier>
</cp:coreProperties>
</file>