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7" r:id="rId2"/>
    <p:sldId id="256" r:id="rId3"/>
    <p:sldId id="260" r:id="rId4"/>
    <p:sldId id="261" r:id="rId5"/>
    <p:sldId id="258" r:id="rId6"/>
    <p:sldId id="259" r:id="rId7"/>
    <p:sldId id="262" r:id="rId8"/>
    <p:sldId id="263" r:id="rId9"/>
    <p:sldId id="264" r:id="rId10"/>
    <p:sldId id="265" r:id="rId11"/>
    <p:sldId id="266" r:id="rId12"/>
    <p:sldId id="268" r:id="rId13"/>
    <p:sldId id="269" r:id="rId14"/>
    <p:sldId id="271" r:id="rId15"/>
    <p:sldId id="272" r:id="rId16"/>
    <p:sldId id="273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iCq5lfjraMOvwWL0hCzI2Q==" hashData="V6bl453ob+uiW1utOIokHm6E09yowLG8MAUs6788HB+bCKcS8j7K1rehrSxLcqJkXDwAI7bScSsC5AvTCvvXZ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3" d="100"/>
          <a:sy n="83" d="100"/>
        </p:scale>
        <p:origin x="258" y="13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50B8E-A0AC-48C6-A22B-D937B1BE70CC}" type="datetimeFigureOut">
              <a:rPr lang="fr-FR" smtClean="0"/>
              <a:t>17/06/2019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B13C6-9801-4808-A836-1F10B3F080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794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447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0844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918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89291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446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75074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021020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84848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7335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67888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412237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887309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360081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255254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47078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38004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5FA9-0E32-4FBA-A963-63102E3AE203}" type="datetime1">
              <a:rPr lang="fr-FR" smtClean="0"/>
              <a:t>17/06/2019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866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1FC8B-DF6C-4413-8C6E-2E6AF1D4DB31}" type="datetime1">
              <a:rPr lang="fr-FR" smtClean="0"/>
              <a:t>17/06/2019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888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8C6B6-F3C6-44BF-981B-A1F504BA2385}" type="datetime1">
              <a:rPr lang="fr-FR" smtClean="0"/>
              <a:t>17/06/2019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935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9730-BE7A-4959-9B8A-EA3AE8920D2E}" type="datetime1">
              <a:rPr lang="fr-FR" smtClean="0"/>
              <a:t>17/06/2019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630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0A6E5-B441-470E-9088-F7DE4A349339}" type="datetime1">
              <a:rPr lang="fr-FR" smtClean="0"/>
              <a:t>17/06/2019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771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DDE5-8A05-4A5B-B460-C23C69A06801}" type="datetime1">
              <a:rPr lang="fr-FR" smtClean="0"/>
              <a:t>17/06/2019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118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5558-6794-4815-BB15-FD1C501B0613}" type="datetime1">
              <a:rPr lang="fr-FR" smtClean="0"/>
              <a:t>17/06/2019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51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77CC-79D3-4C89-94C5-4BF28D52469C}" type="datetime1">
              <a:rPr lang="fr-FR" smtClean="0"/>
              <a:t>17/06/2019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714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D949D-C06D-4563-9AED-786A63513D99}" type="datetime1">
              <a:rPr lang="fr-FR" smtClean="0"/>
              <a:t>17/06/2019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070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93DA-06AC-41D2-AB45-5672A1B62B9E}" type="datetime1">
              <a:rPr lang="fr-FR" smtClean="0"/>
              <a:t>17/06/2019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048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BE0-F3DF-4363-8A6A-7287C4D4F30B}" type="datetime1">
              <a:rPr lang="fr-FR" smtClean="0"/>
              <a:t>17/06/2019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67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04A13-AE70-48FC-9554-3B06A57F301B}" type="datetime1">
              <a:rPr lang="fr-FR" smtClean="0"/>
              <a:t>17/06/2019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2421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/>
          <a:srcRect t="8769" r="-140"/>
          <a:stretch/>
        </p:blipFill>
        <p:spPr>
          <a:xfrm>
            <a:off x="596900" y="469900"/>
            <a:ext cx="10997325" cy="5800377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17/06/2019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91363"/>
            <a:ext cx="5834270" cy="4661696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026227" y="1091268"/>
            <a:ext cx="10139543" cy="36317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   </a:t>
            </a:r>
            <a:r>
              <a:rPr lang="fr-FR" sz="60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               </a:t>
            </a:r>
            <a:r>
              <a:rPr lang="fr-FR" sz="115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Bèze </a:t>
            </a:r>
          </a:p>
          <a:p>
            <a:r>
              <a:rPr lang="fr-FR" sz="115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  par </a:t>
            </a:r>
            <a:r>
              <a:rPr lang="fr-FR" sz="115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Lande  N° </a:t>
            </a:r>
            <a:r>
              <a:rPr lang="fr-FR" sz="11500" b="1" dirty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1</a:t>
            </a:r>
            <a:endParaRPr lang="fr-FR" sz="11500" b="1" dirty="0">
              <a:ln>
                <a:solidFill>
                  <a:srgbClr val="FFFF00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033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  <p:sndAc>
          <p:stSnd loop="1">
            <p:snd r:embed="rId3" name="Photos Carlos Alberto Bau .. 22 02 2011_001.wav"/>
          </p:stSnd>
        </p:sndAc>
      </p:transition>
    </mc:Choice>
    <mc:Fallback>
      <p:transition spd="slow" advTm="13000">
        <p:fade/>
        <p:sndAc>
          <p:stSnd loop="1">
            <p:snd r:embed="rId3" name="Photos Carlos Alberto Bau .. 22 02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6720" r="2697" b="6329"/>
          <a:stretch/>
        </p:blipFill>
        <p:spPr>
          <a:xfrm>
            <a:off x="495301" y="596900"/>
            <a:ext cx="11112500" cy="5664199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300740" y="310390"/>
            <a:ext cx="11590520" cy="6228522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rgbClr val="FF0000"/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17/06/2019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</a:t>
            </a:fld>
            <a:endParaRPr lang="fr-FR" sz="1400" b="1" dirty="0"/>
          </a:p>
        </p:txBody>
      </p:sp>
    </p:spTree>
    <p:extLst>
      <p:ext uri="{BB962C8B-B14F-4D97-AF65-F5344CB8AC3E}">
        <p14:creationId xmlns:p14="http://schemas.microsoft.com/office/powerpoint/2010/main" val="2629450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17/06/2019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3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1732" y="685562"/>
            <a:ext cx="4328535" cy="5486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4778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17/06/2019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4</a:t>
            </a:fld>
            <a:endParaRPr lang="fr-FR" sz="1400" b="1" dirty="0"/>
          </a:p>
        </p:txBody>
      </p:sp>
      <p:sp>
        <p:nvSpPr>
          <p:cNvPr id="3" name="Rectangle 2"/>
          <p:cNvSpPr/>
          <p:nvPr/>
        </p:nvSpPr>
        <p:spPr>
          <a:xfrm>
            <a:off x="838200" y="606550"/>
            <a:ext cx="106426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>
                <a:latin typeface="Brush Script MT" panose="03060802040406070304" pitchFamily="66" charset="0"/>
              </a:rPr>
              <a:t>Bèze est une commune française située dans le département de la Côte-d'Or et la région Bourgogne-Franche-Comté, à 30 km au nord-est de Dijon Bèze, qui vient du latin fons </a:t>
            </a:r>
            <a:r>
              <a:rPr lang="fr-FR" sz="3600" b="1" dirty="0" err="1">
                <a:latin typeface="Brush Script MT" panose="03060802040406070304" pitchFamily="66" charset="0"/>
              </a:rPr>
              <a:t>besua</a:t>
            </a:r>
            <a:r>
              <a:rPr lang="fr-FR" sz="3600" b="1" dirty="0">
                <a:latin typeface="Brush Script MT" panose="03060802040406070304" pitchFamily="66" charset="0"/>
              </a:rPr>
              <a:t>, doit son nom à sa situation près de la source d’une rivière éponyme, la Bèze. Ce lieu était appelé par les celtes BEZV, ou BEDW, ce qui signifie « source » ou « rivière à sa naissance »1. Aucune trace d'occupation celtique n'a été retrouvée sur le territoire de la commune, cependant ceux-ci étaient très présents dans le secteur, notamment à Mirebeau-sur-Bèze (8 km), où un sanctuaire a été découvert lors de fouilles préventives2 et des tumulus à Lux3 (4 km) avant la pose d'un nouveau gazoduc.</a:t>
            </a:r>
          </a:p>
        </p:txBody>
      </p:sp>
    </p:spTree>
    <p:extLst>
      <p:ext uri="{BB962C8B-B14F-4D97-AF65-F5344CB8AC3E}">
        <p14:creationId xmlns:p14="http://schemas.microsoft.com/office/powerpoint/2010/main" val="1771448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17/06/2019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5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555" b="8333"/>
          <a:stretch/>
        </p:blipFill>
        <p:spPr>
          <a:xfrm>
            <a:off x="3057524" y="651400"/>
            <a:ext cx="6076951" cy="560165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6096000" y="3083284"/>
            <a:ext cx="78188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>
                <a:solidFill>
                  <a:srgbClr val="FF0000"/>
                </a:solidFill>
              </a:rPr>
              <a:t>Bèze</a:t>
            </a:r>
          </a:p>
        </p:txBody>
      </p:sp>
    </p:spTree>
    <p:extLst>
      <p:ext uri="{BB962C8B-B14F-4D97-AF65-F5344CB8AC3E}">
        <p14:creationId xmlns:p14="http://schemas.microsoft.com/office/powerpoint/2010/main" val="3171966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17/06/2019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6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81300" y="611801"/>
            <a:ext cx="6642100" cy="56236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80532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17/06/2019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7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0888" y="624839"/>
            <a:ext cx="10552911" cy="56282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38116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17/06/2019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8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8889" r="-417" b="9444"/>
          <a:stretch/>
        </p:blipFill>
        <p:spPr>
          <a:xfrm>
            <a:off x="1524000" y="609600"/>
            <a:ext cx="9182100" cy="56007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5446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17/06/2019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9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9075" r="63" b="9444"/>
          <a:stretch/>
        </p:blipFill>
        <p:spPr>
          <a:xfrm>
            <a:off x="933236" y="622300"/>
            <a:ext cx="10318964" cy="5588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27734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17/06/2019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10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59911" y="634999"/>
            <a:ext cx="8427089" cy="56180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89796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17/06/2019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11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7701" y="624788"/>
            <a:ext cx="8305800" cy="56429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85904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17/06/2019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12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0889" y="622301"/>
            <a:ext cx="10557672" cy="56307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28918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416" t="84" r="5416"/>
          <a:stretch/>
        </p:blipFill>
        <p:spPr>
          <a:xfrm>
            <a:off x="635000" y="508000"/>
            <a:ext cx="10896600" cy="5846948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17/06/2019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13</a:t>
            </a:fld>
            <a:endParaRPr lang="fr-FR" sz="1400" b="1" dirty="0"/>
          </a:p>
        </p:txBody>
      </p:sp>
    </p:spTree>
    <p:extLst>
      <p:ext uri="{BB962C8B-B14F-4D97-AF65-F5344CB8AC3E}">
        <p14:creationId xmlns:p14="http://schemas.microsoft.com/office/powerpoint/2010/main" val="2833184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17/06/2019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14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14362" y="639594"/>
            <a:ext cx="8510738" cy="56134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2214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17/06/2019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15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416" b="9074"/>
          <a:stretch/>
        </p:blipFill>
        <p:spPr>
          <a:xfrm>
            <a:off x="1968500" y="646966"/>
            <a:ext cx="8255000" cy="56060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922878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/>
          <a:srcRect t="8769" r="-140"/>
          <a:stretch/>
        </p:blipFill>
        <p:spPr>
          <a:xfrm>
            <a:off x="596900" y="634684"/>
            <a:ext cx="10997325" cy="5635593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401" y="33233"/>
            <a:ext cx="12121404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17/06/2019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91363"/>
            <a:ext cx="5834270" cy="4661696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16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026227" y="1091268"/>
            <a:ext cx="10139543" cy="36317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   </a:t>
            </a:r>
            <a:r>
              <a:rPr lang="fr-FR" sz="60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               </a:t>
            </a:r>
            <a:r>
              <a:rPr lang="fr-FR" sz="115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Bèze </a:t>
            </a:r>
          </a:p>
          <a:p>
            <a:r>
              <a:rPr lang="fr-FR" sz="115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     par </a:t>
            </a:r>
            <a:r>
              <a:rPr lang="fr-FR" sz="115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Lande  </a:t>
            </a:r>
            <a:endParaRPr lang="fr-FR" sz="11500" b="1" dirty="0">
              <a:ln>
                <a:solidFill>
                  <a:srgbClr val="FFFF00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8891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92</TotalTime>
  <Words>403</Words>
  <Application>Microsoft Office PowerPoint</Application>
  <PresentationFormat>Grand écran</PresentationFormat>
  <Paragraphs>86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18</cp:revision>
  <dcterms:created xsi:type="dcterms:W3CDTF">2019-02-01T14:09:57Z</dcterms:created>
  <dcterms:modified xsi:type="dcterms:W3CDTF">2019-06-17T19:51:48Z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