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0"/>
  </p:notesMasterIdLst>
  <p:sldIdLst>
    <p:sldId id="258" r:id="rId2"/>
    <p:sldId id="276" r:id="rId3"/>
    <p:sldId id="277" r:id="rId4"/>
    <p:sldId id="278" r:id="rId5"/>
    <p:sldId id="279" r:id="rId6"/>
    <p:sldId id="280" r:id="rId7"/>
    <p:sldId id="281" r:id="rId8"/>
    <p:sldId id="282" r:id="rId9"/>
    <p:sldId id="283" r:id="rId10"/>
    <p:sldId id="284" r:id="rId11"/>
    <p:sldId id="285" r:id="rId12"/>
    <p:sldId id="286" r:id="rId13"/>
    <p:sldId id="287" r:id="rId14"/>
    <p:sldId id="289" r:id="rId15"/>
    <p:sldId id="290" r:id="rId16"/>
    <p:sldId id="291" r:id="rId17"/>
    <p:sldId id="288" r:id="rId18"/>
    <p:sldId id="275" r:id="rId1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kqu4/Jm/GpXs+/4dFwZEpA==" hashData="JP9RZAdpa8CkJNHPxy4CsYZ0Q4BSGvZrMqQI7ZZ9kBHEkbZMYtkDUSv2trPDOosIXumIM4ed/QMfrYPnLR+pO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58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17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3F41F97-50C8-4D05-BB54-E3C3E4BEAE0C}" type="datetimeFigureOut">
              <a:rPr lang="fr-FR" smtClean="0"/>
              <a:t>02/11/2020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7253CDA-E93B-42F5-872B-43E12A6AAA5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01330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511987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599790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8945944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013442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832791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979495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3171397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5461980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1526740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592198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800079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529625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23259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186863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270509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5917958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1742707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33299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402733-A9B5-4797-B0CD-2F87229E5744}" type="datetime1">
              <a:rPr lang="fr-FR" smtClean="0"/>
              <a:t>02/11/2020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08987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8E848-2A52-4F7D-B568-D811E1229146}" type="datetime1">
              <a:rPr lang="fr-FR" smtClean="0"/>
              <a:t>02/11/2020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143600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9B430B-F96B-49D7-A252-5D5E8D7C8076}" type="datetime1">
              <a:rPr lang="fr-FR" smtClean="0"/>
              <a:t>02/11/2020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0588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3FE1E8-704E-4D64-83DF-86402079242E}" type="datetime1">
              <a:rPr lang="fr-FR" smtClean="0"/>
              <a:t>02/11/2020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16760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01B4AF-DC2B-4285-B631-CEC868050885}" type="datetime1">
              <a:rPr lang="fr-FR" smtClean="0"/>
              <a:t>02/11/2020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17337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8E641-5FFD-41CD-85AB-B29951BDF89C}" type="datetime1">
              <a:rPr lang="fr-FR" smtClean="0"/>
              <a:t>02/11/2020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541944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56EAB0-B273-420B-B39E-E84438C4B83E}" type="datetime1">
              <a:rPr lang="fr-FR" smtClean="0"/>
              <a:t>02/11/2020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9663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3CED1-EC1A-417E-ACA1-D50D7641CFC2}" type="datetime1">
              <a:rPr lang="fr-FR" smtClean="0"/>
              <a:t>02/11/2020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89837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021455-1BBF-49CC-A26F-957B30399246}" type="datetime1">
              <a:rPr lang="fr-FR" smtClean="0"/>
              <a:t>02/11/2020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61735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56A81-626D-4BA5-A369-0ED6437696BF}" type="datetime1">
              <a:rPr lang="fr-FR" smtClean="0"/>
              <a:t>02/11/2020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18634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05C90D-EB87-4B18-8580-C837BB6F221A}" type="datetime1">
              <a:rPr lang="fr-FR" smtClean="0"/>
              <a:t>02/11/2020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19332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2">
                <a:lumMod val="50000"/>
              </a:schemeClr>
            </a:gs>
            <a:gs pos="89000">
              <a:srgbClr val="C00000"/>
            </a:gs>
            <a:gs pos="100000">
              <a:srgbClr val="7030A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F53E5B-FA6C-4A16-8274-7CD8A1C25814}" type="datetime1">
              <a:rPr lang="fr-FR" smtClean="0"/>
              <a:t>02/11/2020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91413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02/11/2020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97293" y="1079102"/>
            <a:ext cx="9779598" cy="4699797"/>
          </a:xfrm>
          <a:prstGeom prst="rect">
            <a:avLst/>
          </a:prstGeom>
          <a:effectLst>
            <a:glow rad="228600">
              <a:schemeClr val="accent6">
                <a:satMod val="175000"/>
                <a:alpha val="40000"/>
              </a:schemeClr>
            </a:glow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708420" y="4391802"/>
            <a:ext cx="8775159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</a:t>
            </a:r>
            <a:r>
              <a:rPr lang="fr-FR" sz="4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hotos de trains à vapeur</a:t>
            </a:r>
          </a:p>
          <a:p>
            <a:r>
              <a:rPr lang="fr-FR" sz="4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 </a:t>
            </a:r>
            <a:r>
              <a:rPr lang="fr-FR" sz="4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              </a:t>
            </a:r>
            <a:r>
              <a:rPr lang="fr-FR" sz="4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N°5</a:t>
            </a:r>
            <a:endParaRPr lang="fr-FR" sz="4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74477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  <p:sndAc>
          <p:stSnd loop="1">
            <p:snd r:embed="rId3" name="audio3.wav"/>
          </p:stSnd>
        </p:sndAc>
      </p:transition>
    </mc:Choice>
    <mc:Fallback>
      <p:transition spd="slow" advTm="16000">
        <p:wedge/>
        <p:sndAc>
          <p:stSnd loop="1">
            <p:snd r:embed="rId3" name="audio3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02/11/2020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277470" y="982177"/>
            <a:ext cx="9859383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  <a:latin typeface="Magneto" panose="04030805050802020D02" pitchFamily="82" charset="0"/>
              </a:rPr>
              <a:t>La locomotive à vapeur est inventée en 1804 par Richard Trevithick au Royaume-Uni. La traction à la vapeur reste le type de traction le plus couramment utilisé, de la naissance du chemin de fer jusque dans les années 1950</a:t>
            </a:r>
            <a:r>
              <a:rPr lang="fr-FR" sz="24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.</a:t>
            </a:r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  <a:p>
            <a:r>
              <a:rPr lang="fr-FR" sz="2400" b="1" dirty="0">
                <a:solidFill>
                  <a:schemeClr val="bg1"/>
                </a:solidFill>
                <a:latin typeface="Magneto" panose="04030805050802020D02" pitchFamily="82" charset="0"/>
              </a:rPr>
              <a:t>Les machines à vapeur sont ensuite progressivement puis totalement remplacées par les machines diesel et électriques. La dernière locomotive à vapeur est construite en France en 1953, et le 29 mars 1974, la locomotive 141 R 420 assure le dernier convoi de marchandises en France entre la gare de </a:t>
            </a:r>
            <a:r>
              <a:rPr lang="fr-FR" sz="2400" b="1" dirty="0" err="1">
                <a:solidFill>
                  <a:schemeClr val="bg1"/>
                </a:solidFill>
                <a:latin typeface="Magneto" panose="04030805050802020D02" pitchFamily="82" charset="0"/>
              </a:rPr>
              <a:t>Béning</a:t>
            </a:r>
            <a:r>
              <a:rPr lang="fr-FR" sz="2400" b="1" dirty="0">
                <a:solidFill>
                  <a:schemeClr val="bg1"/>
                </a:solidFill>
                <a:latin typeface="Magneto" panose="04030805050802020D02" pitchFamily="82" charset="0"/>
              </a:rPr>
              <a:t> et celle de Sarreguemines</a:t>
            </a:r>
            <a:r>
              <a:rPr lang="fr-FR" sz="24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.</a:t>
            </a:r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  <a:p>
            <a:r>
              <a:rPr lang="fr-FR" sz="2400" b="1" dirty="0">
                <a:solidFill>
                  <a:schemeClr val="bg1"/>
                </a:solidFill>
                <a:latin typeface="Magneto" panose="04030805050802020D02" pitchFamily="82" charset="0"/>
              </a:rPr>
              <a:t>Aujourd’hui, les locomotives à vapeur roulent toujours, dans le cadre de trains touristiques.</a:t>
            </a:r>
          </a:p>
        </p:txBody>
      </p:sp>
    </p:spTree>
    <p:extLst>
      <p:ext uri="{BB962C8B-B14F-4D97-AF65-F5344CB8AC3E}">
        <p14:creationId xmlns:p14="http://schemas.microsoft.com/office/powerpoint/2010/main" val="19262805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02/11/2020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53235" y="1089772"/>
            <a:ext cx="7529456" cy="470591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940184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02/11/2020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r="158" b="3135"/>
          <a:stretch/>
        </p:blipFill>
        <p:spPr>
          <a:xfrm>
            <a:off x="1737520" y="1078137"/>
            <a:ext cx="8716960" cy="47017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662124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02/11/2020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31459" y="1095151"/>
            <a:ext cx="6355368" cy="468708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68722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02/11/2020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85246" y="1092573"/>
            <a:ext cx="6225989" cy="466949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520406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02/11/2020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21423" y="1074943"/>
            <a:ext cx="5567083" cy="469299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475231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02/11/2020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20471" y="1073503"/>
            <a:ext cx="7315200" cy="473269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241855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02/11/2020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62321" y="1089213"/>
            <a:ext cx="9867358" cy="466612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512440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02/11/2020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74258" y="1089937"/>
            <a:ext cx="7140389" cy="474665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45315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02/11/2020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35840" y="1088654"/>
            <a:ext cx="7920319" cy="468069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565326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02/11/2020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51529" y="1096056"/>
            <a:ext cx="7826189" cy="470360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457957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02/11/2020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75966" y="1083888"/>
            <a:ext cx="6831106" cy="469638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676829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02/11/2020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13646" y="1074322"/>
            <a:ext cx="8969189" cy="470700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888213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02/11/2020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54941" y="1079024"/>
            <a:ext cx="7066766" cy="468976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549757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02/11/2020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16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90029" y="1095936"/>
            <a:ext cx="7011941" cy="466612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92458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02/11/2020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17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03009" y="1082193"/>
            <a:ext cx="6185981" cy="469361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335702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02/11/2020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18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97293" y="1079102"/>
            <a:ext cx="9779598" cy="4699797"/>
          </a:xfrm>
          <a:prstGeom prst="rect">
            <a:avLst/>
          </a:prstGeom>
          <a:effectLst>
            <a:glow rad="228600">
              <a:schemeClr val="accent6">
                <a:satMod val="175000"/>
                <a:alpha val="40000"/>
              </a:schemeClr>
            </a:glow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708420" y="4540659"/>
            <a:ext cx="8775159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</a:t>
            </a:r>
            <a:r>
              <a:rPr lang="fr-FR" sz="4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hotos de trains à vapeur</a:t>
            </a:r>
            <a:endParaRPr lang="fr-FR" sz="4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38299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89</TotalTime>
  <Words>236</Words>
  <Application>Microsoft Office PowerPoint</Application>
  <PresentationFormat>Grand écran</PresentationFormat>
  <Paragraphs>78</Paragraphs>
  <Slides>18</Slides>
  <Notes>18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18</vt:i4>
      </vt:variant>
    </vt:vector>
  </HeadingPairs>
  <TitlesOfParts>
    <vt:vector size="23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16</cp:revision>
  <dcterms:created xsi:type="dcterms:W3CDTF">2020-10-28T18:29:18Z</dcterms:created>
  <dcterms:modified xsi:type="dcterms:W3CDTF">2020-11-02T17:10:39Z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