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7" r:id="rId2"/>
    <p:sldId id="256" r:id="rId3"/>
    <p:sldId id="258" r:id="rId4"/>
    <p:sldId id="259" r:id="rId5"/>
    <p:sldId id="260" r:id="rId6"/>
    <p:sldId id="261" r:id="rId7"/>
    <p:sldId id="262" r:id="rId8"/>
    <p:sldId id="265" r:id="rId9"/>
    <p:sldId id="264" r:id="rId10"/>
    <p:sldId id="263" r:id="rId11"/>
    <p:sldId id="266" r:id="rId12"/>
    <p:sldId id="267" r:id="rId13"/>
    <p:sldId id="268" r:id="rId14"/>
    <p:sldId id="269" r:id="rId15"/>
    <p:sldId id="270" r:id="rId16"/>
    <p:sldId id="271" r:id="rId17"/>
    <p:sldId id="272" r:id="rId18"/>
    <p:sldId id="273" r:id="rId19"/>
    <p:sldId id="274" r:id="rId20"/>
    <p:sldId id="276" r:id="rId21"/>
    <p:sldId id="275" r:id="rId22"/>
    <p:sldId id="277" r:id="rId23"/>
    <p:sldId id="278" r:id="rId24"/>
    <p:sldId id="279"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YxeB5pl1RTN+ySotQKDkA==" hashData="QYXoJx7OifB4JuiTJlb6i01vOtrmeLKneR066DXhGtOEZ51udv5X03OLSnDWs/aheU0OBBx9myWnSIN9NGTLx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50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05/01/2019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0976256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1827176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165637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33923168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22156459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9547453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341058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6819928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1340992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32773099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33588195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12607299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20659074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2217415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13253787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18</a:t>
            </a:fld>
            <a:endParaRPr lang="fr-FR"/>
          </a:p>
        </p:txBody>
      </p:sp>
    </p:spTree>
    <p:extLst>
      <p:ext uri="{BB962C8B-B14F-4D97-AF65-F5344CB8AC3E}">
        <p14:creationId xmlns:p14="http://schemas.microsoft.com/office/powerpoint/2010/main" val="41029268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19</a:t>
            </a:fld>
            <a:endParaRPr lang="fr-FR"/>
          </a:p>
        </p:txBody>
      </p:sp>
    </p:spTree>
    <p:extLst>
      <p:ext uri="{BB962C8B-B14F-4D97-AF65-F5344CB8AC3E}">
        <p14:creationId xmlns:p14="http://schemas.microsoft.com/office/powerpoint/2010/main" val="13472752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20</a:t>
            </a:fld>
            <a:endParaRPr lang="fr-FR"/>
          </a:p>
        </p:txBody>
      </p:sp>
    </p:spTree>
    <p:extLst>
      <p:ext uri="{BB962C8B-B14F-4D97-AF65-F5344CB8AC3E}">
        <p14:creationId xmlns:p14="http://schemas.microsoft.com/office/powerpoint/2010/main" val="21224406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21</a:t>
            </a:fld>
            <a:endParaRPr lang="fr-FR"/>
          </a:p>
        </p:txBody>
      </p:sp>
    </p:spTree>
    <p:extLst>
      <p:ext uri="{BB962C8B-B14F-4D97-AF65-F5344CB8AC3E}">
        <p14:creationId xmlns:p14="http://schemas.microsoft.com/office/powerpoint/2010/main" val="12840024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22</a:t>
            </a:fld>
            <a:endParaRPr lang="fr-FR"/>
          </a:p>
        </p:txBody>
      </p:sp>
    </p:spTree>
    <p:extLst>
      <p:ext uri="{BB962C8B-B14F-4D97-AF65-F5344CB8AC3E}">
        <p14:creationId xmlns:p14="http://schemas.microsoft.com/office/powerpoint/2010/main" val="11170708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23</a:t>
            </a:fld>
            <a:endParaRPr lang="fr-FR"/>
          </a:p>
        </p:txBody>
      </p:sp>
    </p:spTree>
    <p:extLst>
      <p:ext uri="{BB962C8B-B14F-4D97-AF65-F5344CB8AC3E}">
        <p14:creationId xmlns:p14="http://schemas.microsoft.com/office/powerpoint/2010/main" val="91368483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24</a:t>
            </a:fld>
            <a:endParaRPr lang="fr-FR"/>
          </a:p>
        </p:txBody>
      </p:sp>
    </p:spTree>
    <p:extLst>
      <p:ext uri="{BB962C8B-B14F-4D97-AF65-F5344CB8AC3E}">
        <p14:creationId xmlns:p14="http://schemas.microsoft.com/office/powerpoint/2010/main" val="30062161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05/01/2019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05/01/2019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05/01/2019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05/01/2019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05/01/2019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05/01/2019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05/01/2019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947121" y="1753709"/>
            <a:ext cx="10297755" cy="3416320"/>
          </a:xfrm>
          <a:prstGeom prst="rect">
            <a:avLst/>
          </a:prstGeom>
        </p:spPr>
        <p:txBody>
          <a:bodyPr wrap="none">
            <a:spAutoFit/>
          </a:bodyPr>
          <a:lstStyle/>
          <a:p>
            <a:r>
              <a:rPr lang="fr-FR" sz="7200" b="1" dirty="0" smtClean="0"/>
              <a:t>  Les </a:t>
            </a:r>
            <a:r>
              <a:rPr lang="fr-FR" sz="7200" b="1" dirty="0"/>
              <a:t>10 albums </a:t>
            </a:r>
            <a:r>
              <a:rPr lang="fr-FR" sz="7200" b="1" dirty="0" smtClean="0"/>
              <a:t>musicaux</a:t>
            </a:r>
          </a:p>
          <a:p>
            <a:r>
              <a:rPr lang="fr-FR" sz="7200" b="1" dirty="0" smtClean="0"/>
              <a:t> </a:t>
            </a:r>
            <a:r>
              <a:rPr lang="fr-FR" sz="7200" b="1" dirty="0"/>
              <a:t>les plus attendus en </a:t>
            </a:r>
            <a:r>
              <a:rPr lang="fr-FR" sz="7200" b="1" dirty="0" smtClean="0"/>
              <a:t>2019 </a:t>
            </a:r>
          </a:p>
          <a:p>
            <a:r>
              <a:rPr lang="fr-FR" sz="7200" b="1" dirty="0" smtClean="0"/>
              <a:t>              par Lande</a:t>
            </a:r>
            <a:endParaRPr lang="fr-FR" sz="72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sndAc>
          <p:stSnd loop="1">
            <p:snd r:embed="rId3" name="479474_gilles_mercier_001.wav"/>
          </p:stSnd>
        </p:sndAc>
      </p:transition>
    </mc:Choice>
    <mc:Fallback>
      <p:transition spd="slow" advTm="7000">
        <p:fade/>
        <p:sndAc>
          <p:stSnd loop="1">
            <p:snd r:embed="rId3" name="479474_gilles_mercier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pic>
        <p:nvPicPr>
          <p:cNvPr id="2" name="Image 1"/>
          <p:cNvPicPr>
            <a:picLocks noChangeAspect="1"/>
          </p:cNvPicPr>
          <p:nvPr/>
        </p:nvPicPr>
        <p:blipFill>
          <a:blip r:embed="rId3"/>
          <a:stretch>
            <a:fillRect/>
          </a:stretch>
        </p:blipFill>
        <p:spPr>
          <a:xfrm>
            <a:off x="1560025" y="418554"/>
            <a:ext cx="9071949" cy="6043519"/>
          </a:xfrm>
          <a:prstGeom prst="rect">
            <a:avLst/>
          </a:prstGeom>
          <a:effectLst>
            <a:softEdge rad="127000"/>
          </a:effectLst>
        </p:spPr>
      </p:pic>
    </p:spTree>
    <p:extLst>
      <p:ext uri="{BB962C8B-B14F-4D97-AF65-F5344CB8AC3E}">
        <p14:creationId xmlns:p14="http://schemas.microsoft.com/office/powerpoint/2010/main" val="9433961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2" name="Rectangle 1"/>
          <p:cNvSpPr/>
          <p:nvPr/>
        </p:nvSpPr>
        <p:spPr>
          <a:xfrm>
            <a:off x="1424607" y="658999"/>
            <a:ext cx="9342782" cy="5509200"/>
          </a:xfrm>
          <a:prstGeom prst="rect">
            <a:avLst/>
          </a:prstGeom>
        </p:spPr>
        <p:txBody>
          <a:bodyPr wrap="square">
            <a:spAutoFit/>
          </a:bodyPr>
          <a:lstStyle/>
          <a:p>
            <a:r>
              <a:rPr lang="fr-FR" sz="4400" b="1" dirty="0"/>
              <a:t>Cette nouvelle année est d’ores et déjà chargée en sorties d’albums. De grandes stars, féminines surtout, ont prévu de faire leur retour, qu’elles se nomment </a:t>
            </a:r>
            <a:r>
              <a:rPr lang="fr-FR" sz="4400" b="1" dirty="0" err="1"/>
              <a:t>Adele</a:t>
            </a:r>
            <a:r>
              <a:rPr lang="fr-FR" sz="4400" b="1" dirty="0"/>
              <a:t>, Rihanna ou encore </a:t>
            </a:r>
            <a:r>
              <a:rPr lang="fr-FR" sz="4400" b="1" dirty="0" err="1"/>
              <a:t>Dido</a:t>
            </a:r>
            <a:r>
              <a:rPr lang="fr-FR" sz="4400" b="1" dirty="0"/>
              <a:t>. Du rap au rock, de la pop à la techno, voici dix sorties qui suscitent bien des espoirs.</a:t>
            </a:r>
          </a:p>
        </p:txBody>
      </p:sp>
    </p:spTree>
    <p:extLst>
      <p:ext uri="{BB962C8B-B14F-4D97-AF65-F5344CB8AC3E}">
        <p14:creationId xmlns:p14="http://schemas.microsoft.com/office/powerpoint/2010/main" val="31903236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2" name="Image 1"/>
          <p:cNvPicPr>
            <a:picLocks noChangeAspect="1"/>
          </p:cNvPicPr>
          <p:nvPr/>
        </p:nvPicPr>
        <p:blipFill>
          <a:blip r:embed="rId3"/>
          <a:stretch>
            <a:fillRect/>
          </a:stretch>
        </p:blipFill>
        <p:spPr>
          <a:xfrm>
            <a:off x="1639538" y="524493"/>
            <a:ext cx="8912923" cy="5937580"/>
          </a:xfrm>
          <a:prstGeom prst="rect">
            <a:avLst/>
          </a:prstGeom>
          <a:effectLst>
            <a:softEdge rad="127000"/>
          </a:effectLst>
        </p:spPr>
      </p:pic>
      <p:sp>
        <p:nvSpPr>
          <p:cNvPr id="3" name="Rectangle 2"/>
          <p:cNvSpPr/>
          <p:nvPr/>
        </p:nvSpPr>
        <p:spPr>
          <a:xfrm>
            <a:off x="5200959" y="5045869"/>
            <a:ext cx="2183611" cy="1323439"/>
          </a:xfrm>
          <a:prstGeom prst="rect">
            <a:avLst/>
          </a:prstGeom>
        </p:spPr>
        <p:txBody>
          <a:bodyPr wrap="none">
            <a:spAutoFit/>
          </a:bodyPr>
          <a:lstStyle/>
          <a:p>
            <a:r>
              <a:rPr lang="fr-FR" sz="8000" b="1" dirty="0" err="1"/>
              <a:t>Dido</a:t>
            </a:r>
            <a:endParaRPr lang="fr-FR" sz="8000" b="1" dirty="0"/>
          </a:p>
        </p:txBody>
      </p:sp>
    </p:spTree>
    <p:extLst>
      <p:ext uri="{BB962C8B-B14F-4D97-AF65-F5344CB8AC3E}">
        <p14:creationId xmlns:p14="http://schemas.microsoft.com/office/powerpoint/2010/main" val="34165825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2" name="Rectangle 1"/>
          <p:cNvSpPr/>
          <p:nvPr/>
        </p:nvSpPr>
        <p:spPr>
          <a:xfrm>
            <a:off x="735494" y="782109"/>
            <a:ext cx="10721008" cy="5262979"/>
          </a:xfrm>
          <a:prstGeom prst="rect">
            <a:avLst/>
          </a:prstGeom>
        </p:spPr>
        <p:txBody>
          <a:bodyPr wrap="square">
            <a:spAutoFit/>
          </a:bodyPr>
          <a:lstStyle/>
          <a:p>
            <a:r>
              <a:rPr lang="fr-FR" sz="2800" b="1" dirty="0" err="1"/>
              <a:t>Here</a:t>
            </a:r>
            <a:r>
              <a:rPr lang="fr-FR" sz="2800" b="1" dirty="0"/>
              <a:t> </a:t>
            </a:r>
            <a:r>
              <a:rPr lang="fr-FR" sz="2800" b="1" dirty="0" err="1"/>
              <a:t>With</a:t>
            </a:r>
            <a:r>
              <a:rPr lang="fr-FR" sz="2800" b="1" dirty="0"/>
              <a:t> Me, White Flag, </a:t>
            </a:r>
            <a:r>
              <a:rPr lang="fr-FR" sz="2800" b="1" dirty="0" err="1"/>
              <a:t>Thank</a:t>
            </a:r>
            <a:r>
              <a:rPr lang="fr-FR" sz="2800" b="1" dirty="0"/>
              <a:t> You… Entre 2001 et 2003, la chanteuse anglaise </a:t>
            </a:r>
            <a:r>
              <a:rPr lang="fr-FR" sz="2800" b="1" dirty="0" err="1"/>
              <a:t>Dido</a:t>
            </a:r>
            <a:r>
              <a:rPr lang="fr-FR" sz="2800" b="1" dirty="0"/>
              <a:t> était au top des ventes. Révélée quelques mois avant la sortie de son premier album grâce à son duo avec le rappeur </a:t>
            </a:r>
            <a:r>
              <a:rPr lang="fr-FR" sz="2800" b="1" dirty="0" err="1"/>
              <a:t>Eminem</a:t>
            </a:r>
            <a:r>
              <a:rPr lang="fr-FR" sz="2800" b="1" dirty="0"/>
              <a:t> sur le titre Stan, la native de Londres a ensuite a marqué tout une génération, inondant les spots de publicité, les génériques de séries (notamment Roswell), et a engendré des tournées triomphales. Alors certes, en France, on l’a un petit peu perdue de vue après son second album. Mais son troisième, </a:t>
            </a:r>
            <a:r>
              <a:rPr lang="fr-FR" sz="2800" b="1" dirty="0" err="1"/>
              <a:t>Safe</a:t>
            </a:r>
            <a:r>
              <a:rPr lang="fr-FR" sz="2800" b="1" dirty="0"/>
              <a:t> Trip Home en 2008, puis son dernier en date, Girl </a:t>
            </a:r>
            <a:r>
              <a:rPr lang="fr-FR" sz="2800" b="1" dirty="0" err="1"/>
              <a:t>Who</a:t>
            </a:r>
            <a:r>
              <a:rPr lang="fr-FR" sz="2800" b="1" dirty="0"/>
              <a:t> </a:t>
            </a:r>
            <a:r>
              <a:rPr lang="fr-FR" sz="2800" b="1" dirty="0" err="1"/>
              <a:t>Got</a:t>
            </a:r>
            <a:r>
              <a:rPr lang="fr-FR" sz="2800" b="1" dirty="0"/>
              <a:t> </a:t>
            </a:r>
            <a:r>
              <a:rPr lang="fr-FR" sz="2800" b="1" dirty="0" err="1"/>
              <a:t>Away</a:t>
            </a:r>
            <a:r>
              <a:rPr lang="fr-FR" sz="2800" b="1" dirty="0"/>
              <a:t> en 2013, ont cartonné outre-Manche. Cette année, </a:t>
            </a:r>
            <a:r>
              <a:rPr lang="fr-FR" sz="2800" b="1" dirty="0" err="1"/>
              <a:t>Dido</a:t>
            </a:r>
            <a:r>
              <a:rPr lang="fr-FR" sz="2800" b="1" dirty="0"/>
              <a:t> revient avec un album prévu pour mars et intitulé </a:t>
            </a:r>
            <a:r>
              <a:rPr lang="fr-FR" sz="2800" b="1" dirty="0" err="1"/>
              <a:t>Still</a:t>
            </a:r>
            <a:r>
              <a:rPr lang="fr-FR" sz="2800" b="1" dirty="0"/>
              <a:t> On </a:t>
            </a:r>
            <a:r>
              <a:rPr lang="fr-FR" sz="2800" b="1" dirty="0" err="1"/>
              <a:t>My</a:t>
            </a:r>
            <a:r>
              <a:rPr lang="fr-FR" sz="2800" b="1" dirty="0"/>
              <a:t> </a:t>
            </a:r>
            <a:r>
              <a:rPr lang="fr-FR" sz="2800" b="1" dirty="0" err="1"/>
              <a:t>Mind</a:t>
            </a:r>
            <a:r>
              <a:rPr lang="fr-FR" sz="2800" b="1" dirty="0"/>
              <a:t>, et surtout avec une tournée, elle qui s’est tenue éloignée des scènes durant quinze ans.</a:t>
            </a:r>
          </a:p>
        </p:txBody>
      </p:sp>
    </p:spTree>
    <p:extLst>
      <p:ext uri="{BB962C8B-B14F-4D97-AF65-F5344CB8AC3E}">
        <p14:creationId xmlns:p14="http://schemas.microsoft.com/office/powerpoint/2010/main" val="36336391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3" name="Image 2"/>
          <p:cNvPicPr>
            <a:picLocks noChangeAspect="1"/>
          </p:cNvPicPr>
          <p:nvPr/>
        </p:nvPicPr>
        <p:blipFill>
          <a:blip r:embed="rId3"/>
          <a:stretch>
            <a:fillRect/>
          </a:stretch>
        </p:blipFill>
        <p:spPr>
          <a:xfrm>
            <a:off x="1563688" y="386542"/>
            <a:ext cx="9104312" cy="6058505"/>
          </a:xfrm>
          <a:prstGeom prst="rect">
            <a:avLst/>
          </a:prstGeom>
          <a:effectLst>
            <a:softEdge rad="127000"/>
          </a:effectLst>
        </p:spPr>
      </p:pic>
      <p:sp>
        <p:nvSpPr>
          <p:cNvPr id="2" name="Rectangle 1"/>
          <p:cNvSpPr/>
          <p:nvPr/>
        </p:nvSpPr>
        <p:spPr>
          <a:xfrm>
            <a:off x="1721415" y="478432"/>
            <a:ext cx="3173561" cy="769441"/>
          </a:xfrm>
          <a:prstGeom prst="rect">
            <a:avLst/>
          </a:prstGeom>
        </p:spPr>
        <p:txBody>
          <a:bodyPr wrap="none">
            <a:spAutoFit/>
          </a:bodyPr>
          <a:lstStyle/>
          <a:p>
            <a:r>
              <a:rPr lang="fr-FR" sz="4400" b="1" dirty="0"/>
              <a:t>Lana Del Rey</a:t>
            </a:r>
          </a:p>
        </p:txBody>
      </p:sp>
    </p:spTree>
    <p:extLst>
      <p:ext uri="{BB962C8B-B14F-4D97-AF65-F5344CB8AC3E}">
        <p14:creationId xmlns:p14="http://schemas.microsoft.com/office/powerpoint/2010/main" val="20069641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2" name="Rectangle 1"/>
          <p:cNvSpPr/>
          <p:nvPr/>
        </p:nvSpPr>
        <p:spPr>
          <a:xfrm>
            <a:off x="1093302" y="1678869"/>
            <a:ext cx="10005392" cy="3539430"/>
          </a:xfrm>
          <a:prstGeom prst="rect">
            <a:avLst/>
          </a:prstGeom>
        </p:spPr>
        <p:txBody>
          <a:bodyPr wrap="square">
            <a:spAutoFit/>
          </a:bodyPr>
          <a:lstStyle/>
          <a:p>
            <a:r>
              <a:rPr lang="fr-FR" sz="2800" b="1" dirty="0"/>
              <a:t>En septembre dernier, Lana Del Rey publiait un nouveau titre de 10 minutes, </a:t>
            </a:r>
            <a:r>
              <a:rPr lang="fr-FR" sz="2800" b="1" dirty="0" err="1"/>
              <a:t>Venice</a:t>
            </a:r>
            <a:r>
              <a:rPr lang="fr-FR" sz="2800" b="1" dirty="0"/>
              <a:t> </a:t>
            </a:r>
            <a:r>
              <a:rPr lang="fr-FR" sz="2800" b="1" dirty="0" err="1"/>
              <a:t>Bitch</a:t>
            </a:r>
            <a:r>
              <a:rPr lang="fr-FR" sz="2800" b="1" dirty="0"/>
              <a:t>. Une façon d’annoncer son prochain projet prévu pour 2019, Norman </a:t>
            </a:r>
            <a:r>
              <a:rPr lang="fr-FR" sz="2800" b="1" dirty="0" err="1"/>
              <a:t>Fucking</a:t>
            </a:r>
            <a:r>
              <a:rPr lang="fr-FR" sz="2800" b="1" dirty="0"/>
              <a:t> Rockwell, son septième album. C’est en 2012 que la New-Yorkaise explose aux yeux du monde avec un titre phare, </a:t>
            </a:r>
            <a:r>
              <a:rPr lang="fr-FR" sz="2800" b="1" dirty="0" err="1"/>
              <a:t>Video</a:t>
            </a:r>
            <a:r>
              <a:rPr lang="fr-FR" sz="2800" b="1" dirty="0"/>
              <a:t> </a:t>
            </a:r>
            <a:r>
              <a:rPr lang="fr-FR" sz="2800" b="1" dirty="0" err="1"/>
              <a:t>Games</a:t>
            </a:r>
            <a:r>
              <a:rPr lang="fr-FR" sz="2800" b="1" dirty="0"/>
              <a:t>. Énigmatique, captivante, parfois irritante, Lana Del Rey est parvenue à conquérir un public extrêmement large, qui attend de pied ferme cette nouvelle sortie.</a:t>
            </a:r>
          </a:p>
        </p:txBody>
      </p:sp>
    </p:spTree>
    <p:extLst>
      <p:ext uri="{BB962C8B-B14F-4D97-AF65-F5344CB8AC3E}">
        <p14:creationId xmlns:p14="http://schemas.microsoft.com/office/powerpoint/2010/main" val="15514905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2" name="Image 1"/>
          <p:cNvPicPr>
            <a:picLocks noChangeAspect="1"/>
          </p:cNvPicPr>
          <p:nvPr/>
        </p:nvPicPr>
        <p:blipFill>
          <a:blip r:embed="rId3"/>
          <a:stretch>
            <a:fillRect/>
          </a:stretch>
        </p:blipFill>
        <p:spPr>
          <a:xfrm>
            <a:off x="1524000" y="448272"/>
            <a:ext cx="9051235" cy="6023185"/>
          </a:xfrm>
          <a:prstGeom prst="rect">
            <a:avLst/>
          </a:prstGeom>
          <a:effectLst>
            <a:softEdge rad="127000"/>
          </a:effectLst>
        </p:spPr>
      </p:pic>
      <p:sp>
        <p:nvSpPr>
          <p:cNvPr id="3" name="Rectangle 2"/>
          <p:cNvSpPr/>
          <p:nvPr/>
        </p:nvSpPr>
        <p:spPr>
          <a:xfrm>
            <a:off x="2105430" y="832438"/>
            <a:ext cx="997389" cy="707886"/>
          </a:xfrm>
          <a:prstGeom prst="rect">
            <a:avLst/>
          </a:prstGeom>
        </p:spPr>
        <p:txBody>
          <a:bodyPr wrap="none">
            <a:spAutoFit/>
          </a:bodyPr>
          <a:lstStyle/>
          <a:p>
            <a:r>
              <a:rPr lang="fr-FR" sz="4000" dirty="0">
                <a:ln>
                  <a:solidFill>
                    <a:sysClr val="windowText" lastClr="000000"/>
                  </a:solidFill>
                </a:ln>
              </a:rPr>
              <a:t>PNL</a:t>
            </a:r>
          </a:p>
        </p:txBody>
      </p:sp>
    </p:spTree>
    <p:extLst>
      <p:ext uri="{BB962C8B-B14F-4D97-AF65-F5344CB8AC3E}">
        <p14:creationId xmlns:p14="http://schemas.microsoft.com/office/powerpoint/2010/main" val="26042265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2" name="Rectangle 1"/>
          <p:cNvSpPr/>
          <p:nvPr/>
        </p:nvSpPr>
        <p:spPr>
          <a:xfrm>
            <a:off x="1045419" y="1348483"/>
            <a:ext cx="9939130" cy="4401205"/>
          </a:xfrm>
          <a:prstGeom prst="rect">
            <a:avLst/>
          </a:prstGeom>
        </p:spPr>
        <p:txBody>
          <a:bodyPr wrap="square">
            <a:spAutoFit/>
          </a:bodyPr>
          <a:lstStyle/>
          <a:p>
            <a:r>
              <a:rPr lang="fr-FR" sz="2800" b="1" dirty="0"/>
              <a:t>Le rap est la musique qui vend le plus actuellement en France, et de loin. Et au sein de ce genre, il y a un groupe qui fascine (comme il divise) plus que les autres : PNL. Les deux frères de </a:t>
            </a:r>
            <a:r>
              <a:rPr lang="fr-FR" sz="2800" b="1" dirty="0" err="1"/>
              <a:t>Corbeil-Essonne</a:t>
            </a:r>
            <a:r>
              <a:rPr lang="fr-FR" sz="2800" b="1" dirty="0"/>
              <a:t> sortiront vraisemblablement leur nouvel album au cours du premier trimestre 2019. Mais rien n’est moins sûr, tant le duo a pris l’habitude de surprendre et de faire attendre ses fans. En attendant, ces derniers peuvent écouter en boucle les deux singles sortis courant 2018, À l’ammoniaque et 91’s, annonciateurs du projet le plus attendu du rap français cette année.</a:t>
            </a:r>
          </a:p>
        </p:txBody>
      </p:sp>
    </p:spTree>
    <p:extLst>
      <p:ext uri="{BB962C8B-B14F-4D97-AF65-F5344CB8AC3E}">
        <p14:creationId xmlns:p14="http://schemas.microsoft.com/office/powerpoint/2010/main" val="7323961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3" name="Image 2"/>
          <p:cNvPicPr>
            <a:picLocks noChangeAspect="1"/>
          </p:cNvPicPr>
          <p:nvPr/>
        </p:nvPicPr>
        <p:blipFill>
          <a:blip r:embed="rId3"/>
          <a:stretch>
            <a:fillRect/>
          </a:stretch>
        </p:blipFill>
        <p:spPr>
          <a:xfrm>
            <a:off x="1632912" y="515665"/>
            <a:ext cx="8926175" cy="5946408"/>
          </a:xfrm>
          <a:prstGeom prst="rect">
            <a:avLst/>
          </a:prstGeom>
          <a:effectLst>
            <a:softEdge rad="127000"/>
          </a:effectLst>
        </p:spPr>
      </p:pic>
      <p:sp>
        <p:nvSpPr>
          <p:cNvPr id="8" name="Rectangle 7"/>
          <p:cNvSpPr/>
          <p:nvPr/>
        </p:nvSpPr>
        <p:spPr>
          <a:xfrm>
            <a:off x="1935512" y="686664"/>
            <a:ext cx="1167307" cy="584775"/>
          </a:xfrm>
          <a:prstGeom prst="rect">
            <a:avLst/>
          </a:prstGeom>
        </p:spPr>
        <p:txBody>
          <a:bodyPr wrap="none">
            <a:spAutoFit/>
          </a:bodyPr>
          <a:lstStyle/>
          <a:p>
            <a:r>
              <a:rPr lang="fr-FR" sz="3200" b="1" dirty="0" err="1"/>
              <a:t>Adele</a:t>
            </a:r>
            <a:endParaRPr lang="fr-FR" sz="3200" b="1" dirty="0"/>
          </a:p>
        </p:txBody>
      </p:sp>
    </p:spTree>
    <p:extLst>
      <p:ext uri="{BB962C8B-B14F-4D97-AF65-F5344CB8AC3E}">
        <p14:creationId xmlns:p14="http://schemas.microsoft.com/office/powerpoint/2010/main" val="12976177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sp>
        <p:nvSpPr>
          <p:cNvPr id="2" name="Rectangle 1"/>
          <p:cNvSpPr/>
          <p:nvPr/>
        </p:nvSpPr>
        <p:spPr>
          <a:xfrm>
            <a:off x="1099930" y="1580055"/>
            <a:ext cx="9992139" cy="3970318"/>
          </a:xfrm>
          <a:prstGeom prst="rect">
            <a:avLst/>
          </a:prstGeom>
        </p:spPr>
        <p:txBody>
          <a:bodyPr wrap="square">
            <a:spAutoFit/>
          </a:bodyPr>
          <a:lstStyle/>
          <a:p>
            <a:r>
              <a:rPr lang="fr-FR" sz="2800" b="1" dirty="0"/>
              <a:t>Son album 21, sorti en 2011, est le plus vendu du XXIe siècle. Rien d’étonnant alors à ce que chaque sortie d’</a:t>
            </a:r>
            <a:r>
              <a:rPr lang="fr-FR" sz="2800" b="1" dirty="0" err="1"/>
              <a:t>Adele</a:t>
            </a:r>
            <a:r>
              <a:rPr lang="fr-FR" sz="2800" b="1" dirty="0"/>
              <a:t> soit un événement. En 2015, elle parvenait à maintenir sa gigantesque popularité grâce à 25, contenant notamment les titres Hello et </a:t>
            </a:r>
            <a:r>
              <a:rPr lang="fr-FR" sz="2800" b="1" dirty="0" err="1"/>
              <a:t>When</a:t>
            </a:r>
            <a:r>
              <a:rPr lang="fr-FR" sz="2800" b="1" dirty="0"/>
              <a:t> </a:t>
            </a:r>
            <a:r>
              <a:rPr lang="fr-FR" sz="2800" b="1" dirty="0" err="1"/>
              <a:t>We</a:t>
            </a:r>
            <a:r>
              <a:rPr lang="fr-FR" sz="2800" b="1" dirty="0"/>
              <a:t> </a:t>
            </a:r>
            <a:r>
              <a:rPr lang="fr-FR" sz="2800" b="1" dirty="0" err="1"/>
              <a:t>Were</a:t>
            </a:r>
            <a:r>
              <a:rPr lang="fr-FR" sz="2800" b="1" dirty="0"/>
              <a:t> Young. Puisqu’il lui faut visiblement quatre ans pour sortir un projet, la logique voudrait que le prochain soit prévu pour 2019. La star anglaise n’a pour le moment rien annoncé, mais les bookmakers sont déjà en train de lancer les paris sur la date de sortie.</a:t>
            </a:r>
          </a:p>
        </p:txBody>
      </p:sp>
    </p:spTree>
    <p:extLst>
      <p:ext uri="{BB962C8B-B14F-4D97-AF65-F5344CB8AC3E}">
        <p14:creationId xmlns:p14="http://schemas.microsoft.com/office/powerpoint/2010/main" val="568453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3" name="Image 2"/>
          <p:cNvPicPr>
            <a:picLocks noChangeAspect="1"/>
          </p:cNvPicPr>
          <p:nvPr/>
        </p:nvPicPr>
        <p:blipFill>
          <a:blip r:embed="rId3"/>
          <a:stretch>
            <a:fillRect/>
          </a:stretch>
        </p:blipFill>
        <p:spPr>
          <a:xfrm>
            <a:off x="2809167" y="365125"/>
            <a:ext cx="6472445" cy="6472445"/>
          </a:xfrm>
          <a:prstGeom prst="rect">
            <a:avLst/>
          </a:prstGeom>
          <a:effectLst>
            <a:softEdge rad="127000"/>
          </a:effectLst>
        </p:spPr>
      </p:pic>
      <p:sp>
        <p:nvSpPr>
          <p:cNvPr id="2" name="Rectangle 1"/>
          <p:cNvSpPr/>
          <p:nvPr/>
        </p:nvSpPr>
        <p:spPr>
          <a:xfrm>
            <a:off x="3388439" y="6092741"/>
            <a:ext cx="1460015" cy="584775"/>
          </a:xfrm>
          <a:prstGeom prst="rect">
            <a:avLst/>
          </a:prstGeom>
        </p:spPr>
        <p:txBody>
          <a:bodyPr wrap="none">
            <a:spAutoFit/>
          </a:bodyPr>
          <a:lstStyle/>
          <a:p>
            <a:r>
              <a:rPr lang="fr-FR" sz="3200" b="1" dirty="0" err="1"/>
              <a:t>Weezer</a:t>
            </a:r>
            <a:endParaRPr lang="fr-FR" sz="3200" b="1" dirty="0"/>
          </a:p>
        </p:txBody>
      </p:sp>
    </p:spTree>
    <p:extLst>
      <p:ext uri="{BB962C8B-B14F-4D97-AF65-F5344CB8AC3E}">
        <p14:creationId xmlns:p14="http://schemas.microsoft.com/office/powerpoint/2010/main" val="17614353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sp>
        <p:nvSpPr>
          <p:cNvPr id="2" name="Rectangle 1"/>
          <p:cNvSpPr/>
          <p:nvPr/>
        </p:nvSpPr>
        <p:spPr>
          <a:xfrm>
            <a:off x="2891960" y="1428440"/>
            <a:ext cx="6455619" cy="3970318"/>
          </a:xfrm>
          <a:prstGeom prst="rect">
            <a:avLst/>
          </a:prstGeom>
        </p:spPr>
        <p:txBody>
          <a:bodyPr wrap="square">
            <a:spAutoFit/>
          </a:bodyPr>
          <a:lstStyle/>
          <a:p>
            <a:r>
              <a:rPr lang="fr-FR" sz="2800" b="1" dirty="0"/>
              <a:t>25 années de carrière, ça se fête. Le groupe américain </a:t>
            </a:r>
            <a:r>
              <a:rPr lang="fr-FR" sz="2800" b="1" dirty="0" err="1"/>
              <a:t>Weezer</a:t>
            </a:r>
            <a:r>
              <a:rPr lang="fr-FR" sz="2800" b="1" dirty="0"/>
              <a:t>, notamment connu pour son hit Island In The Sun en 2001, sortira son nouvel album le 1er mars. Sobrement appelé </a:t>
            </a:r>
            <a:r>
              <a:rPr lang="fr-FR" sz="2800" b="1" dirty="0" err="1"/>
              <a:t>Weezer</a:t>
            </a:r>
            <a:r>
              <a:rPr lang="fr-FR" sz="2800" b="1" dirty="0"/>
              <a:t>, mais déjà surnommé Black Album en raison de la couleur de sa pochette, on sait déjà qu’il contiendra le single </a:t>
            </a:r>
            <a:r>
              <a:rPr lang="fr-FR" sz="2800" b="1" dirty="0" err="1"/>
              <a:t>Can’t</a:t>
            </a:r>
            <a:r>
              <a:rPr lang="fr-FR" sz="2800" b="1" dirty="0"/>
              <a:t> Knock The </a:t>
            </a:r>
            <a:r>
              <a:rPr lang="fr-FR" sz="2800" b="1" dirty="0" err="1"/>
              <a:t>Hustle</a:t>
            </a:r>
            <a:r>
              <a:rPr lang="fr-FR" sz="2800" b="1" dirty="0"/>
              <a:t>, sorti le 11 octobre 2018.</a:t>
            </a:r>
          </a:p>
        </p:txBody>
      </p:sp>
    </p:spTree>
    <p:extLst>
      <p:ext uri="{BB962C8B-B14F-4D97-AF65-F5344CB8AC3E}">
        <p14:creationId xmlns:p14="http://schemas.microsoft.com/office/powerpoint/2010/main" val="10681468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a:blip r:embed="rId3"/>
          <a:stretch>
            <a:fillRect/>
          </a:stretch>
        </p:blipFill>
        <p:spPr>
          <a:xfrm>
            <a:off x="1553071" y="376518"/>
            <a:ext cx="9114929" cy="6085555"/>
          </a:xfrm>
          <a:prstGeom prst="rect">
            <a:avLst/>
          </a:prstGeom>
          <a:effectLst>
            <a:softEdge rad="127000"/>
          </a:effectLst>
        </p:spPr>
      </p:pic>
      <p:sp>
        <p:nvSpPr>
          <p:cNvPr id="3" name="Rectangle 2"/>
          <p:cNvSpPr/>
          <p:nvPr/>
        </p:nvSpPr>
        <p:spPr>
          <a:xfrm>
            <a:off x="1863792" y="653074"/>
            <a:ext cx="1758815" cy="646331"/>
          </a:xfrm>
          <a:prstGeom prst="rect">
            <a:avLst/>
          </a:prstGeom>
        </p:spPr>
        <p:txBody>
          <a:bodyPr wrap="none">
            <a:spAutoFit/>
          </a:bodyPr>
          <a:lstStyle/>
          <a:p>
            <a:r>
              <a:rPr lang="fr-FR" sz="3600" b="1" dirty="0"/>
              <a:t>Rihanna</a:t>
            </a:r>
          </a:p>
        </p:txBody>
      </p:sp>
    </p:spTree>
    <p:extLst>
      <p:ext uri="{BB962C8B-B14F-4D97-AF65-F5344CB8AC3E}">
        <p14:creationId xmlns:p14="http://schemas.microsoft.com/office/powerpoint/2010/main" val="4186742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sp>
        <p:nvSpPr>
          <p:cNvPr id="2" name="Rectangle 1"/>
          <p:cNvSpPr/>
          <p:nvPr/>
        </p:nvSpPr>
        <p:spPr>
          <a:xfrm>
            <a:off x="1736034" y="1643884"/>
            <a:ext cx="8719931" cy="3539430"/>
          </a:xfrm>
          <a:prstGeom prst="rect">
            <a:avLst/>
          </a:prstGeom>
        </p:spPr>
        <p:txBody>
          <a:bodyPr wrap="square">
            <a:spAutoFit/>
          </a:bodyPr>
          <a:lstStyle/>
          <a:p>
            <a:r>
              <a:rPr lang="fr-FR" sz="2800" b="1" dirty="0"/>
              <a:t>Décidément, l’année 2019 devrait être celle des chanteuses stars. Rihanna a laissé ses fans saliver depuis son dernier album, Anti, datant de 2016, mais a prévu de revenir très vite avec R9, son nouveau projet. Là non plus, aucune date n’a été annoncée, mais son producteur Kurt </a:t>
            </a:r>
            <a:r>
              <a:rPr lang="fr-FR" sz="2800" b="1" dirty="0" err="1"/>
              <a:t>Harrell</a:t>
            </a:r>
            <a:r>
              <a:rPr lang="fr-FR" sz="2800" b="1" dirty="0"/>
              <a:t> l’affirme déjà sur les réseaux sociaux : « Il sera incroyable, c’est tout ce que je peux dire pour le moment. »</a:t>
            </a:r>
          </a:p>
        </p:txBody>
      </p:sp>
    </p:spTree>
    <p:extLst>
      <p:ext uri="{BB962C8B-B14F-4D97-AF65-F5344CB8AC3E}">
        <p14:creationId xmlns:p14="http://schemas.microsoft.com/office/powerpoint/2010/main" val="5970442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8" name="Image 7"/>
          <p:cNvPicPr>
            <a:picLocks noChangeAspect="1"/>
          </p:cNvPicPr>
          <p:nvPr/>
        </p:nvPicPr>
        <p:blipFill>
          <a:blip r:embed="rId3"/>
          <a:stretch>
            <a:fillRect/>
          </a:stretch>
        </p:blipFill>
        <p:spPr>
          <a:xfrm>
            <a:off x="697852" y="353785"/>
            <a:ext cx="10871296" cy="6108287"/>
          </a:xfrm>
          <a:prstGeom prst="rect">
            <a:avLst/>
          </a:prstGeom>
          <a:effectLst>
            <a:softEdge rad="127000"/>
          </a:effectLst>
        </p:spPr>
      </p:pic>
      <p:sp>
        <p:nvSpPr>
          <p:cNvPr id="9" name="Rectangle 8"/>
          <p:cNvSpPr/>
          <p:nvPr/>
        </p:nvSpPr>
        <p:spPr>
          <a:xfrm>
            <a:off x="920085" y="630341"/>
            <a:ext cx="3208955" cy="646331"/>
          </a:xfrm>
          <a:prstGeom prst="rect">
            <a:avLst/>
          </a:prstGeom>
        </p:spPr>
        <p:txBody>
          <a:bodyPr wrap="none">
            <a:spAutoFit/>
          </a:bodyPr>
          <a:lstStyle/>
          <a:p>
            <a:r>
              <a:rPr lang="fr-FR" sz="3600" b="1" dirty="0" err="1"/>
              <a:t>Backstreet</a:t>
            </a:r>
            <a:r>
              <a:rPr lang="fr-FR" sz="3600" b="1" dirty="0"/>
              <a:t> Boys</a:t>
            </a:r>
          </a:p>
        </p:txBody>
      </p:sp>
    </p:spTree>
    <p:extLst>
      <p:ext uri="{BB962C8B-B14F-4D97-AF65-F5344CB8AC3E}">
        <p14:creationId xmlns:p14="http://schemas.microsoft.com/office/powerpoint/2010/main" val="36007166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sp>
        <p:nvSpPr>
          <p:cNvPr id="2" name="Rectangle 1"/>
          <p:cNvSpPr/>
          <p:nvPr/>
        </p:nvSpPr>
        <p:spPr>
          <a:xfrm>
            <a:off x="1239078" y="1032538"/>
            <a:ext cx="9713843" cy="4832092"/>
          </a:xfrm>
          <a:prstGeom prst="rect">
            <a:avLst/>
          </a:prstGeom>
        </p:spPr>
        <p:txBody>
          <a:bodyPr wrap="square">
            <a:spAutoFit/>
          </a:bodyPr>
          <a:lstStyle/>
          <a:p>
            <a:r>
              <a:rPr lang="fr-FR" sz="2800" b="1" dirty="0"/>
              <a:t>Le 25 janvier 2019 est une date que les nostalgiques de la grande époque des boys bands peuvent entourer en rouge sur leur agenda. Les </a:t>
            </a:r>
            <a:r>
              <a:rPr lang="fr-FR" sz="2800" b="1" dirty="0" err="1"/>
              <a:t>Backstreet</a:t>
            </a:r>
            <a:r>
              <a:rPr lang="fr-FR" sz="2800" b="1" dirty="0"/>
              <a:t> Boys reviennent avec un nouvel album, DNA, contenant les trois singles sortis en 2018, dont le premier en date, </a:t>
            </a:r>
            <a:r>
              <a:rPr lang="fr-FR" sz="2800" b="1" dirty="0" err="1"/>
              <a:t>Don’t</a:t>
            </a:r>
            <a:r>
              <a:rPr lang="fr-FR" sz="2800" b="1" dirty="0"/>
              <a:t> Go </a:t>
            </a:r>
            <a:r>
              <a:rPr lang="fr-FR" sz="2800" b="1" dirty="0" err="1"/>
              <a:t>Breaking</a:t>
            </a:r>
            <a:r>
              <a:rPr lang="fr-FR" sz="2800" b="1" dirty="0"/>
              <a:t> </a:t>
            </a:r>
            <a:r>
              <a:rPr lang="fr-FR" sz="2800" b="1" dirty="0" err="1"/>
              <a:t>My</a:t>
            </a:r>
            <a:r>
              <a:rPr lang="fr-FR" sz="2800" b="1" dirty="0"/>
              <a:t> </a:t>
            </a:r>
            <a:r>
              <a:rPr lang="fr-FR" sz="2800" b="1" dirty="0" err="1"/>
              <a:t>Heart</a:t>
            </a:r>
            <a:r>
              <a:rPr lang="fr-FR" sz="2800" b="1" dirty="0"/>
              <a:t>, présenté en mai. Une énorme tournée est d’ailleurs prévue. Elle sera la plus chère de l’histoire du groupe fondé en 1995 et comptant à son actif des tubes mondiaux tels que </a:t>
            </a:r>
            <a:r>
              <a:rPr lang="fr-FR" sz="2800" b="1" dirty="0" err="1"/>
              <a:t>Quit</a:t>
            </a:r>
            <a:r>
              <a:rPr lang="fr-FR" sz="2800" b="1" dirty="0"/>
              <a:t> </a:t>
            </a:r>
            <a:r>
              <a:rPr lang="fr-FR" sz="2800" b="1" dirty="0" err="1"/>
              <a:t>Playing</a:t>
            </a:r>
            <a:r>
              <a:rPr lang="fr-FR" sz="2800" b="1" dirty="0"/>
              <a:t> </a:t>
            </a:r>
            <a:r>
              <a:rPr lang="fr-FR" sz="2800" b="1" dirty="0" err="1"/>
              <a:t>Games</a:t>
            </a:r>
            <a:r>
              <a:rPr lang="fr-FR" sz="2800" b="1" dirty="0"/>
              <a:t>, </a:t>
            </a:r>
            <a:r>
              <a:rPr lang="fr-FR" sz="2800" b="1" dirty="0" err="1"/>
              <a:t>Everybody</a:t>
            </a:r>
            <a:r>
              <a:rPr lang="fr-FR" sz="2800" b="1" dirty="0"/>
              <a:t> ou encore I </a:t>
            </a:r>
            <a:r>
              <a:rPr lang="fr-FR" sz="2800" b="1" dirty="0" err="1"/>
              <a:t>Want</a:t>
            </a:r>
            <a:r>
              <a:rPr lang="fr-FR" sz="2800" b="1" dirty="0"/>
              <a:t> It That </a:t>
            </a:r>
            <a:r>
              <a:rPr lang="fr-FR" sz="2800" b="1" dirty="0" err="1"/>
              <a:t>Way</a:t>
            </a:r>
            <a:r>
              <a:rPr lang="fr-FR" sz="2800" b="1" dirty="0"/>
              <a:t>. Avec 130 millions d’albums vendus durant leur carrière, ils peuvent espérer faire grimper ce chiffre en 2019.</a:t>
            </a:r>
          </a:p>
        </p:txBody>
      </p:sp>
    </p:spTree>
    <p:extLst>
      <p:ext uri="{BB962C8B-B14F-4D97-AF65-F5344CB8AC3E}">
        <p14:creationId xmlns:p14="http://schemas.microsoft.com/office/powerpoint/2010/main" val="8008153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18</a:t>
            </a:fld>
            <a:endParaRPr lang="fr-FR" sz="1600" b="1" dirty="0"/>
          </a:p>
        </p:txBody>
      </p:sp>
      <p:pic>
        <p:nvPicPr>
          <p:cNvPr id="2" name="Image 1"/>
          <p:cNvPicPr>
            <a:picLocks noChangeAspect="1"/>
          </p:cNvPicPr>
          <p:nvPr/>
        </p:nvPicPr>
        <p:blipFill>
          <a:blip r:embed="rId3"/>
          <a:stretch>
            <a:fillRect/>
          </a:stretch>
        </p:blipFill>
        <p:spPr>
          <a:xfrm>
            <a:off x="1500388" y="387097"/>
            <a:ext cx="9191219" cy="6122974"/>
          </a:xfrm>
          <a:prstGeom prst="rect">
            <a:avLst/>
          </a:prstGeom>
          <a:effectLst>
            <a:softEdge rad="127000"/>
          </a:effectLst>
        </p:spPr>
      </p:pic>
      <p:sp>
        <p:nvSpPr>
          <p:cNvPr id="3" name="Rectangle 2"/>
          <p:cNvSpPr/>
          <p:nvPr/>
        </p:nvSpPr>
        <p:spPr>
          <a:xfrm>
            <a:off x="1810863" y="698638"/>
            <a:ext cx="2583912" cy="646331"/>
          </a:xfrm>
          <a:prstGeom prst="rect">
            <a:avLst/>
          </a:prstGeom>
        </p:spPr>
        <p:txBody>
          <a:bodyPr wrap="none">
            <a:spAutoFit/>
          </a:bodyPr>
          <a:lstStyle/>
          <a:p>
            <a:r>
              <a:rPr lang="fr-FR" sz="3600" b="1" dirty="0"/>
              <a:t>The </a:t>
            </a:r>
            <a:r>
              <a:rPr lang="fr-FR" sz="3600" b="1" dirty="0" err="1"/>
              <a:t>Weeknd</a:t>
            </a:r>
            <a:endParaRPr lang="fr-FR" sz="3600" b="1" dirty="0"/>
          </a:p>
        </p:txBody>
      </p:sp>
    </p:spTree>
    <p:extLst>
      <p:ext uri="{BB962C8B-B14F-4D97-AF65-F5344CB8AC3E}">
        <p14:creationId xmlns:p14="http://schemas.microsoft.com/office/powerpoint/2010/main" val="39269168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19</a:t>
            </a:fld>
            <a:endParaRPr lang="fr-FR" sz="1600" b="1" dirty="0"/>
          </a:p>
        </p:txBody>
      </p:sp>
      <p:sp>
        <p:nvSpPr>
          <p:cNvPr id="2" name="Rectangle 1"/>
          <p:cNvSpPr/>
          <p:nvPr/>
        </p:nvSpPr>
        <p:spPr>
          <a:xfrm>
            <a:off x="1815547" y="1463425"/>
            <a:ext cx="8560905" cy="3970318"/>
          </a:xfrm>
          <a:prstGeom prst="rect">
            <a:avLst/>
          </a:prstGeom>
        </p:spPr>
        <p:txBody>
          <a:bodyPr wrap="square">
            <a:spAutoFit/>
          </a:bodyPr>
          <a:lstStyle/>
          <a:p>
            <a:r>
              <a:rPr lang="fr-FR" sz="2800" b="1" dirty="0"/>
              <a:t>En 2016, l’album </a:t>
            </a:r>
            <a:r>
              <a:rPr lang="fr-FR" sz="2800" b="1" dirty="0" err="1"/>
              <a:t>Starboy</a:t>
            </a:r>
            <a:r>
              <a:rPr lang="fr-FR" sz="2800" b="1" dirty="0"/>
              <a:t> du chanteur américain The </a:t>
            </a:r>
            <a:r>
              <a:rPr lang="fr-FR" sz="2800" b="1" dirty="0" err="1"/>
              <a:t>Weeknd</a:t>
            </a:r>
            <a:r>
              <a:rPr lang="fr-FR" sz="2800" b="1" dirty="0"/>
              <a:t> finissait de faire de lui l’une des plus grandes stars de la pop internationale actuelle. Le </a:t>
            </a:r>
            <a:r>
              <a:rPr lang="fr-FR" sz="2800" b="1" dirty="0" err="1"/>
              <a:t>boyfriend</a:t>
            </a:r>
            <a:r>
              <a:rPr lang="fr-FR" sz="2800" b="1" dirty="0"/>
              <a:t> du top-modèle Bella </a:t>
            </a:r>
            <a:r>
              <a:rPr lang="fr-FR" sz="2800" b="1" dirty="0" err="1"/>
              <a:t>Hadid</a:t>
            </a:r>
            <a:r>
              <a:rPr lang="fr-FR" sz="2800" b="1" dirty="0"/>
              <a:t> a écumé les salles du monde entier, dont l’</a:t>
            </a:r>
            <a:r>
              <a:rPr lang="fr-FR" sz="2800" b="1" dirty="0" err="1"/>
              <a:t>AccorHotel</a:t>
            </a:r>
            <a:r>
              <a:rPr lang="fr-FR" sz="2800" b="1" dirty="0"/>
              <a:t> </a:t>
            </a:r>
            <a:r>
              <a:rPr lang="fr-FR" sz="2800" b="1" dirty="0" err="1"/>
              <a:t>Arena</a:t>
            </a:r>
            <a:r>
              <a:rPr lang="fr-FR" sz="2800" b="1" dirty="0"/>
              <a:t> de Paris, qui affichait complet. Pas de date en prévision, mais le chanteur explique que « cela fait des années qu’[il n’a] pas été aussi inspiré ». Encore un peu de patience, donc, c’est pour bientôt.</a:t>
            </a:r>
          </a:p>
        </p:txBody>
      </p:sp>
    </p:spTree>
    <p:extLst>
      <p:ext uri="{BB962C8B-B14F-4D97-AF65-F5344CB8AC3E}">
        <p14:creationId xmlns:p14="http://schemas.microsoft.com/office/powerpoint/2010/main" val="11393922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20</a:t>
            </a:fld>
            <a:endParaRPr lang="fr-FR" sz="1600" b="1" dirty="0"/>
          </a:p>
        </p:txBody>
      </p:sp>
      <p:pic>
        <p:nvPicPr>
          <p:cNvPr id="2" name="Image 1"/>
          <p:cNvPicPr>
            <a:picLocks noChangeAspect="1"/>
          </p:cNvPicPr>
          <p:nvPr/>
        </p:nvPicPr>
        <p:blipFill>
          <a:blip r:embed="rId3"/>
          <a:stretch>
            <a:fillRect/>
          </a:stretch>
        </p:blipFill>
        <p:spPr>
          <a:xfrm>
            <a:off x="1038368" y="365125"/>
            <a:ext cx="10115259" cy="6071790"/>
          </a:xfrm>
          <a:prstGeom prst="rect">
            <a:avLst/>
          </a:prstGeom>
          <a:effectLst>
            <a:softEdge rad="127000"/>
          </a:effectLst>
        </p:spPr>
      </p:pic>
      <p:sp>
        <p:nvSpPr>
          <p:cNvPr id="3" name="Rectangle 2"/>
          <p:cNvSpPr/>
          <p:nvPr/>
        </p:nvSpPr>
        <p:spPr>
          <a:xfrm>
            <a:off x="1166192" y="641681"/>
            <a:ext cx="6096000" cy="707886"/>
          </a:xfrm>
          <a:prstGeom prst="rect">
            <a:avLst/>
          </a:prstGeom>
        </p:spPr>
        <p:txBody>
          <a:bodyPr>
            <a:spAutoFit/>
          </a:bodyPr>
          <a:lstStyle/>
          <a:p>
            <a:r>
              <a:rPr lang="fr-FR" sz="4000" b="1" dirty="0" err="1" smtClean="0">
                <a:ln>
                  <a:solidFill>
                    <a:sysClr val="windowText" lastClr="000000"/>
                  </a:solidFill>
                </a:ln>
              </a:rPr>
              <a:t>Gesaffelstein</a:t>
            </a:r>
            <a:endParaRPr lang="fr-FR" sz="4000" b="1" dirty="0">
              <a:ln>
                <a:solidFill>
                  <a:sysClr val="windowText" lastClr="000000"/>
                </a:solidFill>
              </a:ln>
            </a:endParaRPr>
          </a:p>
        </p:txBody>
      </p:sp>
    </p:spTree>
    <p:extLst>
      <p:ext uri="{BB962C8B-B14F-4D97-AF65-F5344CB8AC3E}">
        <p14:creationId xmlns:p14="http://schemas.microsoft.com/office/powerpoint/2010/main" val="37374173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21</a:t>
            </a:fld>
            <a:endParaRPr lang="fr-FR" sz="1600" b="1" dirty="0"/>
          </a:p>
        </p:txBody>
      </p:sp>
      <p:sp>
        <p:nvSpPr>
          <p:cNvPr id="2" name="Rectangle 1"/>
          <p:cNvSpPr/>
          <p:nvPr/>
        </p:nvSpPr>
        <p:spPr>
          <a:xfrm>
            <a:off x="1371598" y="1159026"/>
            <a:ext cx="9448800" cy="4247317"/>
          </a:xfrm>
          <a:prstGeom prst="rect">
            <a:avLst/>
          </a:prstGeom>
        </p:spPr>
        <p:txBody>
          <a:bodyPr wrap="square">
            <a:spAutoFit/>
          </a:bodyPr>
          <a:lstStyle/>
          <a:p>
            <a:endParaRPr lang="fr-FR" dirty="0"/>
          </a:p>
          <a:p>
            <a:r>
              <a:rPr lang="fr-FR" sz="2800" b="1" dirty="0"/>
              <a:t>Cela fait cinq ans que le producteur de techno lyonnais </a:t>
            </a:r>
            <a:r>
              <a:rPr lang="fr-FR" sz="2800" b="1" dirty="0" err="1"/>
              <a:t>Gesaffelstein</a:t>
            </a:r>
            <a:r>
              <a:rPr lang="fr-FR" sz="2800" b="1" dirty="0"/>
              <a:t> n’a pas sorti d’album. En 2013, son projet Aleph le propulsait comme le musicien électronique français à suivre. Mais depuis, le bonhomme s’est fait rare. 2019 sera l’année de son retour, puisqu’il a annoncé la sortie imminente de </a:t>
            </a:r>
            <a:r>
              <a:rPr lang="fr-FR" sz="2800" b="1" dirty="0" err="1"/>
              <a:t>Hyperion</a:t>
            </a:r>
            <a:r>
              <a:rPr lang="fr-FR" sz="2800" b="1" dirty="0"/>
              <a:t>, son second effort, dont le premier single, Reset, est déjà paru. Espérons qu’il soit aussi noir et violent que celui qu’il l’a révélé. En tout cas, vous risquez bien d’entendre sa techno résonner dans les festivals de l’été 2019</a:t>
            </a:r>
          </a:p>
        </p:txBody>
      </p:sp>
    </p:spTree>
    <p:extLst>
      <p:ext uri="{BB962C8B-B14F-4D97-AF65-F5344CB8AC3E}">
        <p14:creationId xmlns:p14="http://schemas.microsoft.com/office/powerpoint/2010/main" val="35243040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22</a:t>
            </a:fld>
            <a:endParaRPr lang="fr-FR" sz="1600" b="1" dirty="0"/>
          </a:p>
        </p:txBody>
      </p:sp>
      <p:pic>
        <p:nvPicPr>
          <p:cNvPr id="2" name="Image 1"/>
          <p:cNvPicPr>
            <a:picLocks noChangeAspect="1"/>
          </p:cNvPicPr>
          <p:nvPr/>
        </p:nvPicPr>
        <p:blipFill>
          <a:blip r:embed="rId3"/>
          <a:stretch>
            <a:fillRect/>
          </a:stretch>
        </p:blipFill>
        <p:spPr>
          <a:xfrm>
            <a:off x="1543042" y="365584"/>
            <a:ext cx="9151462" cy="6096489"/>
          </a:xfrm>
          <a:prstGeom prst="rect">
            <a:avLst/>
          </a:prstGeom>
          <a:effectLst>
            <a:softEdge rad="127000"/>
          </a:effectLst>
        </p:spPr>
      </p:pic>
      <p:sp>
        <p:nvSpPr>
          <p:cNvPr id="3" name="Rectangle 2"/>
          <p:cNvSpPr/>
          <p:nvPr/>
        </p:nvSpPr>
        <p:spPr>
          <a:xfrm>
            <a:off x="1045419" y="453694"/>
            <a:ext cx="2423099" cy="646331"/>
          </a:xfrm>
          <a:prstGeom prst="rect">
            <a:avLst/>
          </a:prstGeom>
        </p:spPr>
        <p:txBody>
          <a:bodyPr wrap="none">
            <a:spAutoFit/>
          </a:bodyPr>
          <a:lstStyle/>
          <a:p>
            <a:r>
              <a:rPr lang="fr-FR" sz="3600" b="1" dirty="0"/>
              <a:t>Kanye West</a:t>
            </a:r>
          </a:p>
        </p:txBody>
      </p:sp>
    </p:spTree>
    <p:extLst>
      <p:ext uri="{BB962C8B-B14F-4D97-AF65-F5344CB8AC3E}">
        <p14:creationId xmlns:p14="http://schemas.microsoft.com/office/powerpoint/2010/main" val="18999008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23</a:t>
            </a:fld>
            <a:endParaRPr lang="fr-FR" sz="1600" b="1" dirty="0"/>
          </a:p>
        </p:txBody>
      </p:sp>
      <p:sp>
        <p:nvSpPr>
          <p:cNvPr id="2" name="Rectangle 1"/>
          <p:cNvSpPr/>
          <p:nvPr/>
        </p:nvSpPr>
        <p:spPr>
          <a:xfrm>
            <a:off x="1429405" y="1212996"/>
            <a:ext cx="9289774" cy="4401205"/>
          </a:xfrm>
          <a:prstGeom prst="rect">
            <a:avLst/>
          </a:prstGeom>
        </p:spPr>
        <p:txBody>
          <a:bodyPr wrap="square">
            <a:spAutoFit/>
          </a:bodyPr>
          <a:lstStyle/>
          <a:p>
            <a:r>
              <a:rPr lang="fr-FR" sz="2800" b="1" dirty="0"/>
              <a:t>En 2018, Kanye West a frappé un très grand coup : le rappeur est parvenu à sortir cinq albums produits par ses soins en cinq semaines. Le sien, nommé </a:t>
            </a:r>
            <a:r>
              <a:rPr lang="fr-FR" sz="2800" b="1" dirty="0" err="1"/>
              <a:t>Ye</a:t>
            </a:r>
            <a:r>
              <a:rPr lang="fr-FR" sz="2800" b="1" dirty="0"/>
              <a:t>, mais aussi ceux de </a:t>
            </a:r>
            <a:r>
              <a:rPr lang="fr-FR" sz="2800" b="1" dirty="0" err="1"/>
              <a:t>Pusha</a:t>
            </a:r>
            <a:r>
              <a:rPr lang="fr-FR" sz="2800" b="1" dirty="0"/>
              <a:t> T, </a:t>
            </a:r>
            <a:r>
              <a:rPr lang="fr-FR" sz="2800" b="1" dirty="0" err="1"/>
              <a:t>Teyana</a:t>
            </a:r>
            <a:r>
              <a:rPr lang="fr-FR" sz="2800" b="1" dirty="0"/>
              <a:t> Taylor, </a:t>
            </a:r>
            <a:r>
              <a:rPr lang="fr-FR" sz="2800" b="1" dirty="0" err="1"/>
              <a:t>Nas</a:t>
            </a:r>
            <a:r>
              <a:rPr lang="fr-FR" sz="2800" b="1" dirty="0"/>
              <a:t>, et un autre en duo avec Kid </a:t>
            </a:r>
            <a:r>
              <a:rPr lang="fr-FR" sz="2800" b="1" dirty="0" err="1"/>
              <a:t>Cudi</a:t>
            </a:r>
            <a:r>
              <a:rPr lang="fr-FR" sz="2800" b="1" dirty="0"/>
              <a:t>. Le tour de force est balèze, mais à peine remis, le musicien bipolaire acoquiné à Donald </a:t>
            </a:r>
            <a:r>
              <a:rPr lang="fr-FR" sz="2800" b="1" dirty="0" err="1"/>
              <a:t>Trump</a:t>
            </a:r>
            <a:r>
              <a:rPr lang="fr-FR" sz="2800" b="1" dirty="0"/>
              <a:t> a annoncé la parution d’un autre album pour le 31 décembre, en faisant la dernière grosse sortie musicale de l’année. Seulement, le rappeur est imprévisible et a décidé de reporter cette date. L’album devrait s’appeler </a:t>
            </a:r>
            <a:r>
              <a:rPr lang="fr-FR" sz="2800" b="1" dirty="0" err="1"/>
              <a:t>Yandhi</a:t>
            </a:r>
            <a:r>
              <a:rPr lang="fr-FR" sz="2800" b="1" dirty="0"/>
              <a:t>, mais avec lui, rien n’est jamais sûr.</a:t>
            </a:r>
          </a:p>
        </p:txBody>
      </p:sp>
    </p:spTree>
    <p:extLst>
      <p:ext uri="{BB962C8B-B14F-4D97-AF65-F5344CB8AC3E}">
        <p14:creationId xmlns:p14="http://schemas.microsoft.com/office/powerpoint/2010/main" val="36023912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24</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947121" y="1247981"/>
            <a:ext cx="10297755" cy="4524315"/>
          </a:xfrm>
          <a:prstGeom prst="rect">
            <a:avLst/>
          </a:prstGeom>
        </p:spPr>
        <p:txBody>
          <a:bodyPr wrap="none">
            <a:spAutoFit/>
          </a:bodyPr>
          <a:lstStyle/>
          <a:p>
            <a:r>
              <a:rPr lang="fr-FR" sz="7200" b="1" dirty="0" smtClean="0"/>
              <a:t>                  C’était</a:t>
            </a:r>
          </a:p>
          <a:p>
            <a:r>
              <a:rPr lang="fr-FR" sz="7200" b="1" dirty="0" smtClean="0"/>
              <a:t>Les </a:t>
            </a:r>
            <a:r>
              <a:rPr lang="fr-FR" sz="7200" b="1" dirty="0"/>
              <a:t>10 albums </a:t>
            </a:r>
            <a:r>
              <a:rPr lang="fr-FR" sz="7200" b="1" dirty="0" smtClean="0"/>
              <a:t>musicaux</a:t>
            </a:r>
          </a:p>
          <a:p>
            <a:r>
              <a:rPr lang="fr-FR" sz="7200" b="1" dirty="0" smtClean="0"/>
              <a:t> </a:t>
            </a:r>
            <a:r>
              <a:rPr lang="fr-FR" sz="7200" b="1" dirty="0"/>
              <a:t>les plus attendus en </a:t>
            </a:r>
            <a:r>
              <a:rPr lang="fr-FR" sz="7200" b="1" dirty="0" smtClean="0"/>
              <a:t>2019 </a:t>
            </a:r>
          </a:p>
          <a:p>
            <a:r>
              <a:rPr lang="fr-FR" sz="7200" b="1" dirty="0" smtClean="0"/>
              <a:t>              par Lande</a:t>
            </a:r>
            <a:endParaRPr lang="fr-FR" sz="7200" b="1" dirty="0"/>
          </a:p>
        </p:txBody>
      </p:sp>
    </p:spTree>
    <p:extLst>
      <p:ext uri="{BB962C8B-B14F-4D97-AF65-F5344CB8AC3E}">
        <p14:creationId xmlns:p14="http://schemas.microsoft.com/office/powerpoint/2010/main" val="2186924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3">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3">
                                            <p:txEl>
                                              <p:pRg st="3" end="3"/>
                                            </p:txEl>
                                          </p:spTgt>
                                        </p:tgtEl>
                                        <p:attrNameLst>
                                          <p:attrName>ppt_w</p:attrName>
                                        </p:attrNameLst>
                                      </p:cBhvr>
                                    </p:anim>
                                    <p:anim by="(#ppt_w*0.50)" calcmode="lin" valueType="num">
                                      <p:cBhvr>
                                        <p:cTn id="65" dur="500" decel="50000" autoRev="1" fill="hold">
                                          <p:stCondLst>
                                            <p:cond delay="0"/>
                                          </p:stCondLst>
                                        </p:cTn>
                                        <p:tgtEl>
                                          <p:spTgt spid="3">
                                            <p:txEl>
                                              <p:pRg st="3" end="3"/>
                                            </p:txEl>
                                          </p:spTgt>
                                        </p:tgtEl>
                                        <p:attrNameLst>
                                          <p:attrName>ppt_x</p:attrName>
                                        </p:attrNameLst>
                                      </p:cBhvr>
                                    </p:anim>
                                    <p:anim from="(-#ppt_h/2)" to="(#ppt_y)" calcmode="lin" valueType="num">
                                      <p:cBhvr>
                                        <p:cTn id="66" dur="1000" fill="hold">
                                          <p:stCondLst>
                                            <p:cond delay="0"/>
                                          </p:stCondLst>
                                        </p:cTn>
                                        <p:tgtEl>
                                          <p:spTgt spid="3">
                                            <p:txEl>
                                              <p:pRg st="3" end="3"/>
                                            </p:txEl>
                                          </p:spTgt>
                                        </p:tgtEl>
                                        <p:attrNameLst>
                                          <p:attrName>ppt_y</p:attrName>
                                        </p:attrNameLst>
                                      </p:cBhvr>
                                    </p:anim>
                                    <p:animRot by="21600000">
                                      <p:cBhvr>
                                        <p:cTn id="67" dur="1000" fill="hold">
                                          <p:stCondLst>
                                            <p:cond delay="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52</TotalTime>
  <Words>1557</Words>
  <Application>Microsoft Office PowerPoint</Application>
  <PresentationFormat>Grand écran</PresentationFormat>
  <Paragraphs>149</Paragraphs>
  <Slides>24</Slides>
  <Notes>24</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24</vt:i4>
      </vt:variant>
    </vt:vector>
  </HeadingPairs>
  <TitlesOfParts>
    <vt:vector size="28"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9</cp:revision>
  <dcterms:created xsi:type="dcterms:W3CDTF">2019-01-01T15:07:43Z</dcterms:created>
  <dcterms:modified xsi:type="dcterms:W3CDTF">2019-01-05T19:49:44Z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