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57" r:id="rId2"/>
    <p:sldId id="258" r:id="rId3"/>
    <p:sldId id="267" r:id="rId4"/>
    <p:sldId id="260" r:id="rId5"/>
    <p:sldId id="261" r:id="rId6"/>
    <p:sldId id="262" r:id="rId7"/>
    <p:sldId id="271" r:id="rId8"/>
    <p:sldId id="263" r:id="rId9"/>
    <p:sldId id="264" r:id="rId10"/>
    <p:sldId id="270" r:id="rId11"/>
    <p:sldId id="265" r:id="rId12"/>
    <p:sldId id="266" r:id="rId13"/>
    <p:sldId id="273" r:id="rId14"/>
    <p:sldId id="274" r:id="rId15"/>
    <p:sldId id="275" r:id="rId16"/>
    <p:sldId id="276" r:id="rId17"/>
    <p:sldId id="277" r:id="rId18"/>
    <p:sldId id="269" r:id="rId19"/>
    <p:sldId id="268" r:id="rId20"/>
    <p:sldId id="272" r:id="rId2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QpqpIt/+iewfUPpVXyPL1Q==" hashData="WwIApiob7xwzCT9M/9bbvfrIdbuc784cqggpbxV5/KE6uQ6PdbH9UUEoBoFG7VqJmkkrEswKVrnbuZE2nDd6x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88421" autoAdjust="0"/>
  </p:normalViewPr>
  <p:slideViewPr>
    <p:cSldViewPr snapToGrid="0" showGuides="1">
      <p:cViewPr varScale="1">
        <p:scale>
          <a:sx n="58" d="100"/>
          <a:sy n="58" d="100"/>
        </p:scale>
        <p:origin x="90" y="25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A1907A8-5F82-4F7F-A0C4-0EB423230326}" type="datetimeFigureOut">
              <a:rPr lang="fr-FR" smtClean="0"/>
              <a:t>22/05/2021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5A608E4-6063-47C5-BC5A-C7D85BBB0C34}" type="slidenum">
              <a:rPr lang="fr-FR" smtClean="0"/>
              <a:t>‹N°›</a:t>
            </a:fld>
            <a:endParaRPr lang="fr-FR"/>
          </a:p>
        </p:txBody>
      </p:sp>
    </p:spTree>
    <p:extLst>
      <p:ext uri="{BB962C8B-B14F-4D97-AF65-F5344CB8AC3E}">
        <p14:creationId xmlns:p14="http://schemas.microsoft.com/office/powerpoint/2010/main" val="6368952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a:t>
            </a:fld>
            <a:endParaRPr lang="fr-FR"/>
          </a:p>
        </p:txBody>
      </p:sp>
    </p:spTree>
    <p:extLst>
      <p:ext uri="{BB962C8B-B14F-4D97-AF65-F5344CB8AC3E}">
        <p14:creationId xmlns:p14="http://schemas.microsoft.com/office/powerpoint/2010/main" val="16770613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2</a:t>
            </a:fld>
            <a:endParaRPr lang="fr-FR"/>
          </a:p>
        </p:txBody>
      </p:sp>
    </p:spTree>
    <p:extLst>
      <p:ext uri="{BB962C8B-B14F-4D97-AF65-F5344CB8AC3E}">
        <p14:creationId xmlns:p14="http://schemas.microsoft.com/office/powerpoint/2010/main" val="34438621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3</a:t>
            </a:fld>
            <a:endParaRPr lang="fr-FR"/>
          </a:p>
        </p:txBody>
      </p:sp>
    </p:spTree>
    <p:extLst>
      <p:ext uri="{BB962C8B-B14F-4D97-AF65-F5344CB8AC3E}">
        <p14:creationId xmlns:p14="http://schemas.microsoft.com/office/powerpoint/2010/main" val="34039216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4</a:t>
            </a:fld>
            <a:endParaRPr lang="fr-FR"/>
          </a:p>
        </p:txBody>
      </p:sp>
    </p:spTree>
    <p:extLst>
      <p:ext uri="{BB962C8B-B14F-4D97-AF65-F5344CB8AC3E}">
        <p14:creationId xmlns:p14="http://schemas.microsoft.com/office/powerpoint/2010/main" val="132535473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5</a:t>
            </a:fld>
            <a:endParaRPr lang="fr-FR"/>
          </a:p>
        </p:txBody>
      </p:sp>
    </p:spTree>
    <p:extLst>
      <p:ext uri="{BB962C8B-B14F-4D97-AF65-F5344CB8AC3E}">
        <p14:creationId xmlns:p14="http://schemas.microsoft.com/office/powerpoint/2010/main" val="39232966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6</a:t>
            </a:fld>
            <a:endParaRPr lang="fr-FR"/>
          </a:p>
        </p:txBody>
      </p:sp>
    </p:spTree>
    <p:extLst>
      <p:ext uri="{BB962C8B-B14F-4D97-AF65-F5344CB8AC3E}">
        <p14:creationId xmlns:p14="http://schemas.microsoft.com/office/powerpoint/2010/main" val="37473340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7</a:t>
            </a:fld>
            <a:endParaRPr lang="fr-FR"/>
          </a:p>
        </p:txBody>
      </p:sp>
    </p:spTree>
    <p:extLst>
      <p:ext uri="{BB962C8B-B14F-4D97-AF65-F5344CB8AC3E}">
        <p14:creationId xmlns:p14="http://schemas.microsoft.com/office/powerpoint/2010/main" val="22947769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8</a:t>
            </a:fld>
            <a:endParaRPr lang="fr-FR"/>
          </a:p>
        </p:txBody>
      </p:sp>
    </p:spTree>
    <p:extLst>
      <p:ext uri="{BB962C8B-B14F-4D97-AF65-F5344CB8AC3E}">
        <p14:creationId xmlns:p14="http://schemas.microsoft.com/office/powerpoint/2010/main" val="42330440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9</a:t>
            </a:fld>
            <a:endParaRPr lang="fr-FR"/>
          </a:p>
        </p:txBody>
      </p:sp>
    </p:spTree>
    <p:extLst>
      <p:ext uri="{BB962C8B-B14F-4D97-AF65-F5344CB8AC3E}">
        <p14:creationId xmlns:p14="http://schemas.microsoft.com/office/powerpoint/2010/main" val="42439087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10</a:t>
            </a:fld>
            <a:endParaRPr lang="fr-FR"/>
          </a:p>
        </p:txBody>
      </p:sp>
    </p:spTree>
    <p:extLst>
      <p:ext uri="{BB962C8B-B14F-4D97-AF65-F5344CB8AC3E}">
        <p14:creationId xmlns:p14="http://schemas.microsoft.com/office/powerpoint/2010/main" val="275328993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11</a:t>
            </a:fld>
            <a:endParaRPr lang="fr-FR"/>
          </a:p>
        </p:txBody>
      </p:sp>
    </p:spTree>
    <p:extLst>
      <p:ext uri="{BB962C8B-B14F-4D97-AF65-F5344CB8AC3E}">
        <p14:creationId xmlns:p14="http://schemas.microsoft.com/office/powerpoint/2010/main" val="68507262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12</a:t>
            </a:fld>
            <a:endParaRPr lang="fr-FR"/>
          </a:p>
        </p:txBody>
      </p:sp>
    </p:spTree>
    <p:extLst>
      <p:ext uri="{BB962C8B-B14F-4D97-AF65-F5344CB8AC3E}">
        <p14:creationId xmlns:p14="http://schemas.microsoft.com/office/powerpoint/2010/main" val="20581015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13</a:t>
            </a:fld>
            <a:endParaRPr lang="fr-FR"/>
          </a:p>
        </p:txBody>
      </p:sp>
    </p:spTree>
    <p:extLst>
      <p:ext uri="{BB962C8B-B14F-4D97-AF65-F5344CB8AC3E}">
        <p14:creationId xmlns:p14="http://schemas.microsoft.com/office/powerpoint/2010/main" val="8315782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14</a:t>
            </a:fld>
            <a:endParaRPr lang="fr-FR"/>
          </a:p>
        </p:txBody>
      </p:sp>
    </p:spTree>
    <p:extLst>
      <p:ext uri="{BB962C8B-B14F-4D97-AF65-F5344CB8AC3E}">
        <p14:creationId xmlns:p14="http://schemas.microsoft.com/office/powerpoint/2010/main" val="41190887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15</a:t>
            </a:fld>
            <a:endParaRPr lang="fr-FR"/>
          </a:p>
        </p:txBody>
      </p:sp>
    </p:spTree>
    <p:extLst>
      <p:ext uri="{BB962C8B-B14F-4D97-AF65-F5344CB8AC3E}">
        <p14:creationId xmlns:p14="http://schemas.microsoft.com/office/powerpoint/2010/main" val="331946311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16</a:t>
            </a:fld>
            <a:endParaRPr lang="fr-FR"/>
          </a:p>
        </p:txBody>
      </p:sp>
    </p:spTree>
    <p:extLst>
      <p:ext uri="{BB962C8B-B14F-4D97-AF65-F5344CB8AC3E}">
        <p14:creationId xmlns:p14="http://schemas.microsoft.com/office/powerpoint/2010/main" val="415736853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17</a:t>
            </a:fld>
            <a:endParaRPr lang="fr-FR"/>
          </a:p>
        </p:txBody>
      </p:sp>
    </p:spTree>
    <p:extLst>
      <p:ext uri="{BB962C8B-B14F-4D97-AF65-F5344CB8AC3E}">
        <p14:creationId xmlns:p14="http://schemas.microsoft.com/office/powerpoint/2010/main" val="110412879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18</a:t>
            </a:fld>
            <a:endParaRPr lang="fr-FR"/>
          </a:p>
        </p:txBody>
      </p:sp>
    </p:spTree>
    <p:extLst>
      <p:ext uri="{BB962C8B-B14F-4D97-AF65-F5344CB8AC3E}">
        <p14:creationId xmlns:p14="http://schemas.microsoft.com/office/powerpoint/2010/main" val="175437542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19</a:t>
            </a:fld>
            <a:endParaRPr lang="fr-FR"/>
          </a:p>
        </p:txBody>
      </p:sp>
    </p:spTree>
    <p:extLst>
      <p:ext uri="{BB962C8B-B14F-4D97-AF65-F5344CB8AC3E}">
        <p14:creationId xmlns:p14="http://schemas.microsoft.com/office/powerpoint/2010/main" val="120717976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20</a:t>
            </a:fld>
            <a:endParaRPr lang="fr-FR"/>
          </a:p>
        </p:txBody>
      </p:sp>
    </p:spTree>
    <p:extLst>
      <p:ext uri="{BB962C8B-B14F-4D97-AF65-F5344CB8AC3E}">
        <p14:creationId xmlns:p14="http://schemas.microsoft.com/office/powerpoint/2010/main" val="20006418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5149285B-D7A5-4659-8AAC-72D6836652A9}" type="datetime1">
              <a:rPr lang="fr-FR" smtClean="0"/>
              <a:t>22/05/2021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151038313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946CB6C-9B73-4D96-A1AE-55F285DFDD66}" type="datetime1">
              <a:rPr lang="fr-FR" smtClean="0"/>
              <a:t>22/05/2021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668359569"/>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27029291-5FF5-490A-996F-DD59ADE3E67E}" type="datetime1">
              <a:rPr lang="fr-FR" smtClean="0"/>
              <a:t>22/05/2021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400841541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C45AD455-A2BA-43BF-ACE9-41914F0D51D5}" type="datetime1">
              <a:rPr lang="fr-FR" smtClean="0"/>
              <a:t>22/05/2021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2681295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668EF22E-D276-4BC1-A252-CA96F284C82F}" type="datetime1">
              <a:rPr lang="fr-FR" smtClean="0"/>
              <a:t>22/05/2021</a:t>
            </a:fld>
            <a:endParaRPr lang="fr-FR"/>
          </a:p>
        </p:txBody>
      </p:sp>
      <p:sp>
        <p:nvSpPr>
          <p:cNvPr id="8" name="Espace réservé du pied de page 7"/>
          <p:cNvSpPr>
            <a:spLocks noGrp="1"/>
          </p:cNvSpPr>
          <p:nvPr>
            <p:ph type="ftr" sz="quarter" idx="11"/>
          </p:nvPr>
        </p:nvSpPr>
        <p:spPr/>
        <p:txBody>
          <a:bodyPr/>
          <a:lstStyle/>
          <a:p>
            <a:r>
              <a:rPr lang="fr-FR" smtClean="0"/>
              <a:t>PPS    Lande    2021</a:t>
            </a:r>
            <a:endParaRPr lang="fr-FR"/>
          </a:p>
        </p:txBody>
      </p:sp>
      <p:sp>
        <p:nvSpPr>
          <p:cNvPr id="9" name="Espace réservé du numéro de diapositive 8"/>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151383748"/>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E0E3FE98-5665-4125-A6F7-52CE860C3014}" type="datetime1">
              <a:rPr lang="fr-FR" smtClean="0"/>
              <a:t>22/05/2021</a:t>
            </a:fld>
            <a:endParaRPr lang="fr-FR"/>
          </a:p>
        </p:txBody>
      </p:sp>
      <p:sp>
        <p:nvSpPr>
          <p:cNvPr id="4" name="Espace réservé du pied de page 3"/>
          <p:cNvSpPr>
            <a:spLocks noGrp="1"/>
          </p:cNvSpPr>
          <p:nvPr>
            <p:ph type="ftr" sz="quarter" idx="11"/>
          </p:nvPr>
        </p:nvSpPr>
        <p:spPr/>
        <p:txBody>
          <a:bodyPr/>
          <a:lstStyle/>
          <a:p>
            <a:r>
              <a:rPr lang="fr-FR" smtClean="0"/>
              <a:t>PPS    Lande    2021</a:t>
            </a:r>
            <a:endParaRPr lang="fr-FR"/>
          </a:p>
        </p:txBody>
      </p:sp>
      <p:sp>
        <p:nvSpPr>
          <p:cNvPr id="5" name="Espace réservé du numéro de diapositive 4"/>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572207434"/>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3CFC9D68-20ED-4365-998C-FE35ED13C9B8}" type="datetime1">
              <a:rPr lang="fr-FR" smtClean="0"/>
              <a:t>22/05/2021</a:t>
            </a:fld>
            <a:endParaRPr lang="fr-FR"/>
          </a:p>
        </p:txBody>
      </p:sp>
      <p:sp>
        <p:nvSpPr>
          <p:cNvPr id="3" name="Espace réservé du pied de page 2"/>
          <p:cNvSpPr>
            <a:spLocks noGrp="1"/>
          </p:cNvSpPr>
          <p:nvPr>
            <p:ph type="ftr" sz="quarter" idx="11"/>
          </p:nvPr>
        </p:nvSpPr>
        <p:spPr/>
        <p:txBody>
          <a:bodyPr/>
          <a:lstStyle/>
          <a:p>
            <a:r>
              <a:rPr lang="fr-FR" smtClean="0"/>
              <a:t>PPS    Lande    2021</a:t>
            </a:r>
            <a:endParaRPr lang="fr-FR"/>
          </a:p>
        </p:txBody>
      </p:sp>
      <p:sp>
        <p:nvSpPr>
          <p:cNvPr id="4" name="Espace réservé du numéro de diapositive 3"/>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1622634354"/>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A42E0558-01AD-4E04-9C2F-26147C777BF4}" type="datetime1">
              <a:rPr lang="fr-FR" smtClean="0"/>
              <a:t>22/05/2021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80132025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7F5F230B-F9DB-4BF3-995C-6181AA59B8B2}" type="datetime1">
              <a:rPr lang="fr-FR" smtClean="0"/>
              <a:t>22/05/2021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107462584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6FCFEAA5-BD0C-4A4E-8076-6826DB14CA8C}" type="datetime1">
              <a:rPr lang="fr-FR" smtClean="0"/>
              <a:t>22/05/2021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3298089524"/>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584082C-5EA4-4987-9DEF-E95B4D6FB298}" type="datetime1">
              <a:rPr lang="fr-FR" smtClean="0"/>
              <a:t>22/05/2021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3213595561"/>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E102EC0-0628-4707-9D96-0374B99F27E0}" type="datetime1">
              <a:rPr lang="fr-FR" smtClean="0"/>
              <a:t>22/05/2021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2021</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7F69ED3-D79F-46BA-BF8B-D747CC76DC56}" type="slidenum">
              <a:rPr lang="fr-FR" smtClean="0"/>
              <a:t>‹N°›</a:t>
            </a:fld>
            <a:endParaRPr lang="fr-FR"/>
          </a:p>
        </p:txBody>
      </p:sp>
    </p:spTree>
    <p:extLst>
      <p:ext uri="{BB962C8B-B14F-4D97-AF65-F5344CB8AC3E}">
        <p14:creationId xmlns:p14="http://schemas.microsoft.com/office/powerpoint/2010/main" val="11129315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jpeg"/><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9.jp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10.jp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11.jpg"/><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12.jp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13.jpg"/><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14.jpg"/><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15.jpeg"/><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16.jpeg"/><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17.jpg"/><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18.jpg"/><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18.jpg"/><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19.jpg"/><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xml"/><Relationship Id="rId5" Type="http://schemas.openxmlformats.org/officeDocument/2006/relationships/image" Target="../media/image20.png"/><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1.xml"/><Relationship Id="rId5" Type="http://schemas.openxmlformats.org/officeDocument/2006/relationships/image" Target="../media/image21.png"/><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21347" y="6319836"/>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sp>
        <p:nvSpPr>
          <p:cNvPr id="15" name="Explosion 1 14"/>
          <p:cNvSpPr/>
          <p:nvPr/>
        </p:nvSpPr>
        <p:spPr>
          <a:xfrm>
            <a:off x="2696366" y="1307285"/>
            <a:ext cx="6799267" cy="4260039"/>
          </a:xfrm>
          <a:prstGeom prst="irregularSeal1">
            <a:avLst/>
          </a:prstGeom>
          <a:gradFill>
            <a:gsLst>
              <a:gs pos="97000">
                <a:schemeClr val="bg1"/>
              </a:gs>
              <a:gs pos="57000">
                <a:srgbClr val="FF0000"/>
              </a:gs>
              <a:gs pos="22000">
                <a:schemeClr val="tx1"/>
              </a:gs>
              <a:gs pos="83000">
                <a:schemeClr val="tx1"/>
              </a:gs>
              <a:gs pos="7000">
                <a:schemeClr val="bg2">
                  <a:lumMod val="90000"/>
                </a:schemeClr>
              </a:gs>
            </a:gsLst>
            <a:path path="circle">
              <a:fillToRect l="50000" t="50000" r="50000" b="50000"/>
            </a:path>
          </a:grad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6" name="Image 15"/>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978399" y="2492018"/>
            <a:ext cx="2235200" cy="1676401"/>
          </a:xfrm>
          <a:prstGeom prst="ellipse">
            <a:avLst/>
          </a:prstGeom>
          <a:ln w="190500" cap="rnd">
            <a:solidFill>
              <a:schemeClr val="bg2">
                <a:lumMod val="50000"/>
              </a:schemeClr>
            </a:solidFill>
            <a:prstDash val="solid"/>
          </a:ln>
          <a:effectLst>
            <a:glow rad="228600">
              <a:schemeClr val="accent4">
                <a:satMod val="175000"/>
                <a:alpha val="40000"/>
              </a:schemeClr>
            </a:glow>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17" name="Rectangle 16"/>
          <p:cNvSpPr/>
          <p:nvPr/>
        </p:nvSpPr>
        <p:spPr>
          <a:xfrm>
            <a:off x="4510504" y="2006927"/>
            <a:ext cx="3284382" cy="3374541"/>
          </a:xfrm>
          <a:prstGeom prst="rect">
            <a:avLst/>
          </a:prstGeom>
          <a:noFill/>
        </p:spPr>
        <p:txBody>
          <a:bodyPr wrap="none" lIns="91440" tIns="45720" rIns="91440" bIns="45720">
            <a:prstTxWarp prst="textArchUp">
              <a:avLst/>
            </a:prstTxWarp>
            <a:spAutoFit/>
          </a:bodyPr>
          <a:lstStyle/>
          <a:p>
            <a:pPr algn="ctr"/>
            <a:r>
              <a:rPr lang="fr-FR" sz="5400" b="1" cap="none" spc="50" dirty="0" smtClean="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 Musée à Mulhouse</a:t>
            </a:r>
            <a:endParaRPr lang="fr-FR" sz="5400" b="1" cap="none" spc="50" dirty="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endParaRPr>
          </a:p>
        </p:txBody>
      </p:sp>
      <p:sp>
        <p:nvSpPr>
          <p:cNvPr id="18" name="Rectangle 17"/>
          <p:cNvSpPr/>
          <p:nvPr/>
        </p:nvSpPr>
        <p:spPr>
          <a:xfrm>
            <a:off x="5028082" y="4549419"/>
            <a:ext cx="2113720" cy="1107996"/>
          </a:xfrm>
          <a:prstGeom prst="rect">
            <a:avLst/>
          </a:prstGeom>
          <a:noFill/>
        </p:spPr>
        <p:txBody>
          <a:bodyPr wrap="none" lIns="91440" tIns="45720" rIns="91440" bIns="45720">
            <a:spAutoFit/>
          </a:bodyPr>
          <a:lstStyle/>
          <a:p>
            <a:pPr algn="ctr"/>
            <a:r>
              <a:rPr lang="fr-FR" sz="6600" b="1" spc="50" dirty="0" smtClean="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N°11</a:t>
            </a:r>
            <a:endParaRPr lang="fr-FR" sz="6600" b="1" cap="none" spc="50" dirty="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endParaRPr>
          </a:p>
        </p:txBody>
      </p:sp>
    </p:spTree>
    <p:extLst>
      <p:ext uri="{BB962C8B-B14F-4D97-AF65-F5344CB8AC3E}">
        <p14:creationId xmlns:p14="http://schemas.microsoft.com/office/powerpoint/2010/main" val="300508919"/>
      </p:ext>
    </p:extLst>
  </p:cSld>
  <p:clrMapOvr>
    <a:masterClrMapping/>
  </p:clrMapOvr>
  <mc:AlternateContent xmlns:mc="http://schemas.openxmlformats.org/markup-compatibility/2006">
    <mc:Choice xmlns:p14="http://schemas.microsoft.com/office/powerpoint/2010/main" Requires="p14">
      <p:transition spd="slow" p14:dur="5250" advTm="15000">
        <p:wedge/>
        <p:sndAc>
          <p:stSnd loop="1">
            <p:snd r:embed="rId3" name="Anexo_sem_nome_000041112-2111(1).wav"/>
          </p:stSnd>
        </p:sndAc>
      </p:transition>
    </mc:Choice>
    <mc:Fallback>
      <p:transition spd="slow" advTm="15000">
        <p:wedge/>
        <p:sndAc>
          <p:stSnd loop="1">
            <p:snd r:embed="rId3" name="Anexo_sem_nome_000041112-2111(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grpId="0"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6"/>
                                        </p:tgtEl>
                                        <p:attrNameLst>
                                          <p:attrName>style.visibility</p:attrName>
                                        </p:attrNameLst>
                                      </p:cBhvr>
                                      <p:to>
                                        <p:strVal val="visible"/>
                                      </p:to>
                                    </p:set>
                                    <p:animEffect transition="in" filter="fade">
                                      <p:cBhvr>
                                        <p:cTn id="50" dur="2000"/>
                                        <p:tgtEl>
                                          <p:spTgt spid="16"/>
                                        </p:tgtEl>
                                      </p:cBhvr>
                                    </p:animEffect>
                                    <p:anim calcmode="lin" valueType="num">
                                      <p:cBhvr>
                                        <p:cTn id="51" dur="2000" fill="hold"/>
                                        <p:tgtEl>
                                          <p:spTgt spid="16"/>
                                        </p:tgtEl>
                                        <p:attrNameLst>
                                          <p:attrName>ppt_w</p:attrName>
                                        </p:attrNameLst>
                                      </p:cBhvr>
                                      <p:tavLst>
                                        <p:tav tm="0" fmla="#ppt_w*sin(2.5*pi*$)">
                                          <p:val>
                                            <p:fltVal val="0"/>
                                          </p:val>
                                        </p:tav>
                                        <p:tav tm="100000">
                                          <p:val>
                                            <p:fltVal val="1"/>
                                          </p:val>
                                        </p:tav>
                                      </p:tavLst>
                                    </p:anim>
                                    <p:anim calcmode="lin" valueType="num">
                                      <p:cBhvr>
                                        <p:cTn id="52" dur="2000" fill="hold"/>
                                        <p:tgtEl>
                                          <p:spTgt spid="16"/>
                                        </p:tgtEl>
                                        <p:attrNameLst>
                                          <p:attrName>ppt_h</p:attrName>
                                        </p:attrNameLst>
                                      </p:cBhvr>
                                      <p:tavLst>
                                        <p:tav tm="0">
                                          <p:val>
                                            <p:strVal val="#ppt_h"/>
                                          </p:val>
                                        </p:tav>
                                        <p:tav tm="100000">
                                          <p:val>
                                            <p:strVal val="#ppt_h"/>
                                          </p:val>
                                        </p:tav>
                                      </p:tavLst>
                                    </p:anim>
                                  </p:childTnLst>
                                </p:cTn>
                              </p:par>
                            </p:childTnLst>
                          </p:cTn>
                        </p:par>
                      </p:childTnLst>
                    </p:cTn>
                  </p:par>
                  <p:par>
                    <p:cTn id="53" fill="hold">
                      <p:stCondLst>
                        <p:cond delay="indefinite"/>
                      </p:stCondLst>
                      <p:childTnLst>
                        <p:par>
                          <p:cTn id="54" fill="hold">
                            <p:stCondLst>
                              <p:cond delay="0"/>
                            </p:stCondLst>
                            <p:childTnLst>
                              <p:par>
                                <p:cTn id="55" presetID="45" presetClass="entr" presetSubtype="0" fill="hold" nodeType="clickEffect">
                                  <p:stCondLst>
                                    <p:cond delay="0"/>
                                  </p:stCondLst>
                                  <p:childTnLst>
                                    <p:set>
                                      <p:cBhvr>
                                        <p:cTn id="56" dur="1" fill="hold">
                                          <p:stCondLst>
                                            <p:cond delay="0"/>
                                          </p:stCondLst>
                                        </p:cTn>
                                        <p:tgtEl>
                                          <p:spTgt spid="18">
                                            <p:txEl>
                                              <p:pRg st="0" end="0"/>
                                            </p:txEl>
                                          </p:spTgt>
                                        </p:tgtEl>
                                        <p:attrNameLst>
                                          <p:attrName>style.visibility</p:attrName>
                                        </p:attrNameLst>
                                      </p:cBhvr>
                                      <p:to>
                                        <p:strVal val="visible"/>
                                      </p:to>
                                    </p:set>
                                    <p:animEffect transition="in" filter="fade">
                                      <p:cBhvr>
                                        <p:cTn id="57" dur="2000"/>
                                        <p:tgtEl>
                                          <p:spTgt spid="18">
                                            <p:txEl>
                                              <p:pRg st="0" end="0"/>
                                            </p:txEl>
                                          </p:spTgt>
                                        </p:tgtEl>
                                      </p:cBhvr>
                                    </p:animEffect>
                                    <p:anim calcmode="lin" valueType="num">
                                      <p:cBhvr>
                                        <p:cTn id="58" dur="2000" fill="hold"/>
                                        <p:tgtEl>
                                          <p:spTgt spid="18">
                                            <p:txEl>
                                              <p:pRg st="0" end="0"/>
                                            </p:txEl>
                                          </p:spTgt>
                                        </p:tgtEl>
                                        <p:attrNameLst>
                                          <p:attrName>ppt_w</p:attrName>
                                        </p:attrNameLst>
                                      </p:cBhvr>
                                      <p:tavLst>
                                        <p:tav tm="0" fmla="#ppt_w*sin(2.5*pi*$)">
                                          <p:val>
                                            <p:fltVal val="0"/>
                                          </p:val>
                                        </p:tav>
                                        <p:tav tm="100000">
                                          <p:val>
                                            <p:fltVal val="1"/>
                                          </p:val>
                                        </p:tav>
                                      </p:tavLst>
                                    </p:anim>
                                    <p:anim calcmode="lin" valueType="num">
                                      <p:cBhvr>
                                        <p:cTn id="59" dur="2000" fill="hold"/>
                                        <p:tgtEl>
                                          <p:spTgt spid="18">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60" fill="hold">
                      <p:stCondLst>
                        <p:cond delay="indefinite"/>
                      </p:stCondLst>
                      <p:childTnLst>
                        <p:par>
                          <p:cTn id="61" fill="hold">
                            <p:stCondLst>
                              <p:cond delay="0"/>
                            </p:stCondLst>
                            <p:childTnLst>
                              <p:par>
                                <p:cTn id="62" presetID="38" presetClass="entr" presetSubtype="0" accel="50000" fill="hold" nodeType="clickEffect">
                                  <p:stCondLst>
                                    <p:cond delay="0"/>
                                  </p:stCondLst>
                                  <p:iterate type="lt">
                                    <p:tmPct val="50000"/>
                                  </p:iterate>
                                  <p:childTnLst>
                                    <p:set>
                                      <p:cBhvr>
                                        <p:cTn id="63" dur="1" fill="hold">
                                          <p:stCondLst>
                                            <p:cond delay="0"/>
                                          </p:stCondLst>
                                        </p:cTn>
                                        <p:tgtEl>
                                          <p:spTgt spid="17">
                                            <p:txEl>
                                              <p:pRg st="0" end="0"/>
                                            </p:txEl>
                                          </p:spTgt>
                                        </p:tgtEl>
                                        <p:attrNameLst>
                                          <p:attrName>style.visibility</p:attrName>
                                        </p:attrNameLst>
                                      </p:cBhvr>
                                      <p:to>
                                        <p:strVal val="visible"/>
                                      </p:to>
                                    </p:set>
                                    <p:set>
                                      <p:cBhvr>
                                        <p:cTn id="64" dur="455" fill="hold">
                                          <p:stCondLst>
                                            <p:cond delay="0"/>
                                          </p:stCondLst>
                                        </p:cTn>
                                        <p:tgtEl>
                                          <p:spTgt spid="17">
                                            <p:txEl>
                                              <p:pRg st="0" end="0"/>
                                            </p:txEl>
                                          </p:spTgt>
                                        </p:tgtEl>
                                        <p:attrNameLst>
                                          <p:attrName>style.rotation</p:attrName>
                                        </p:attrNameLst>
                                      </p:cBhvr>
                                      <p:to>
                                        <p:strVal val="-45.0"/>
                                      </p:to>
                                    </p:set>
                                    <p:anim calcmode="lin" valueType="num">
                                      <p:cBhvr>
                                        <p:cTn id="65" dur="455" fill="hold">
                                          <p:stCondLst>
                                            <p:cond delay="455"/>
                                          </p:stCondLst>
                                        </p:cTn>
                                        <p:tgtEl>
                                          <p:spTgt spid="17">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66" dur="455" fill="hold">
                                          <p:stCondLst>
                                            <p:cond delay="0"/>
                                          </p:stCondLst>
                                        </p:cTn>
                                        <p:tgtEl>
                                          <p:spTgt spid="17">
                                            <p:txEl>
                                              <p:pRg st="0" end="0"/>
                                            </p:txEl>
                                          </p:spTgt>
                                        </p:tgtEl>
                                        <p:attrNameLst>
                                          <p:attrName>ppt_y</p:attrName>
                                        </p:attrNameLst>
                                      </p:cBhvr>
                                      <p:tavLst>
                                        <p:tav tm="0">
                                          <p:val>
                                            <p:strVal val="#ppt_y-1"/>
                                          </p:val>
                                        </p:tav>
                                        <p:tav tm="100000">
                                          <p:val>
                                            <p:strVal val="#ppt_y-(0.354*#ppt_w-0.172*#ppt_h)"/>
                                          </p:val>
                                        </p:tav>
                                      </p:tavLst>
                                    </p:anim>
                                    <p:anim calcmode="lin" valueType="num">
                                      <p:cBhvr>
                                        <p:cTn id="67" dur="156" decel="50000" autoRev="1" fill="hold">
                                          <p:stCondLst>
                                            <p:cond delay="455"/>
                                          </p:stCondLst>
                                        </p:cTn>
                                        <p:tgtEl>
                                          <p:spTgt spid="17">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68" dur="136" fill="hold">
                                          <p:stCondLst>
                                            <p:cond delay="864"/>
                                          </p:stCondLst>
                                        </p:cTn>
                                        <p:tgtEl>
                                          <p:spTgt spid="17">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15"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2</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209800" y="1306283"/>
            <a:ext cx="8217233" cy="4310746"/>
          </a:xfrm>
          <a:prstGeom prst="rect">
            <a:avLst/>
          </a:prstGeom>
        </p:spPr>
      </p:pic>
      <p:pic>
        <p:nvPicPr>
          <p:cNvPr id="17" name="Image 16"/>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559675" y="2163970"/>
            <a:ext cx="3072650" cy="2530059"/>
          </a:xfrm>
          <a:prstGeom prst="rect">
            <a:avLst/>
          </a:prstGeom>
        </p:spPr>
      </p:pic>
      <p:sp>
        <p:nvSpPr>
          <p:cNvPr id="16" name="Rectangle 15"/>
          <p:cNvSpPr/>
          <p:nvPr/>
        </p:nvSpPr>
        <p:spPr>
          <a:xfrm>
            <a:off x="1649078" y="3087691"/>
            <a:ext cx="8893845" cy="646331"/>
          </a:xfrm>
          <a:prstGeom prst="rect">
            <a:avLst/>
          </a:prstGeom>
          <a:noFill/>
        </p:spPr>
        <p:txBody>
          <a:bodyPr wrap="none" lIns="91440" tIns="45720" rIns="91440" bIns="45720">
            <a:spAutoFit/>
          </a:bodyPr>
          <a:lstStyle/>
          <a:p>
            <a:pPr algn="ctr"/>
            <a:r>
              <a:rPr lang="fr-FR" sz="3600" b="1" spc="50" dirty="0" smtClean="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Le Musée de la voiture à Mulhouse</a:t>
            </a:r>
            <a:endParaRPr lang="fr-FR" sz="3600" b="1" cap="none" spc="50" dirty="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endParaRPr>
          </a:p>
        </p:txBody>
      </p:sp>
    </p:spTree>
    <p:extLst>
      <p:ext uri="{BB962C8B-B14F-4D97-AF65-F5344CB8AC3E}">
        <p14:creationId xmlns:p14="http://schemas.microsoft.com/office/powerpoint/2010/main" val="35387092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38" presetClass="entr" presetSubtype="0" accel="50000" fill="hold" nodeType="clickEffect">
                                  <p:stCondLst>
                                    <p:cond delay="0"/>
                                  </p:stCondLst>
                                  <p:iterate type="lt">
                                    <p:tmPct val="50000"/>
                                  </p:iterate>
                                  <p:childTnLst>
                                    <p:set>
                                      <p:cBhvr>
                                        <p:cTn id="49" dur="1" fill="hold">
                                          <p:stCondLst>
                                            <p:cond delay="0"/>
                                          </p:stCondLst>
                                        </p:cTn>
                                        <p:tgtEl>
                                          <p:spTgt spid="16">
                                            <p:txEl>
                                              <p:pRg st="0" end="0"/>
                                            </p:txEl>
                                          </p:spTgt>
                                        </p:tgtEl>
                                        <p:attrNameLst>
                                          <p:attrName>style.visibility</p:attrName>
                                        </p:attrNameLst>
                                      </p:cBhvr>
                                      <p:to>
                                        <p:strVal val="visible"/>
                                      </p:to>
                                    </p:set>
                                    <p:set>
                                      <p:cBhvr>
                                        <p:cTn id="50" dur="455" fill="hold">
                                          <p:stCondLst>
                                            <p:cond delay="0"/>
                                          </p:stCondLst>
                                        </p:cTn>
                                        <p:tgtEl>
                                          <p:spTgt spid="16">
                                            <p:txEl>
                                              <p:pRg st="0" end="0"/>
                                            </p:txEl>
                                          </p:spTgt>
                                        </p:tgtEl>
                                        <p:attrNameLst>
                                          <p:attrName>style.rotation</p:attrName>
                                        </p:attrNameLst>
                                      </p:cBhvr>
                                      <p:to>
                                        <p:strVal val="-45.0"/>
                                      </p:to>
                                    </p:set>
                                    <p:anim calcmode="lin" valueType="num">
                                      <p:cBhvr>
                                        <p:cTn id="51" dur="455" fill="hold">
                                          <p:stCondLst>
                                            <p:cond delay="455"/>
                                          </p:stCondLst>
                                        </p:cTn>
                                        <p:tgtEl>
                                          <p:spTgt spid="16">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52" dur="455" fill="hold">
                                          <p:stCondLst>
                                            <p:cond delay="0"/>
                                          </p:stCondLst>
                                        </p:cTn>
                                        <p:tgtEl>
                                          <p:spTgt spid="16">
                                            <p:txEl>
                                              <p:pRg st="0" end="0"/>
                                            </p:txEl>
                                          </p:spTgt>
                                        </p:tgtEl>
                                        <p:attrNameLst>
                                          <p:attrName>ppt_y</p:attrName>
                                        </p:attrNameLst>
                                      </p:cBhvr>
                                      <p:tavLst>
                                        <p:tav tm="0">
                                          <p:val>
                                            <p:strVal val="#ppt_y-1"/>
                                          </p:val>
                                        </p:tav>
                                        <p:tav tm="100000">
                                          <p:val>
                                            <p:strVal val="#ppt_y-(0.354*#ppt_w-0.172*#ppt_h)"/>
                                          </p:val>
                                        </p:tav>
                                      </p:tavLst>
                                    </p:anim>
                                    <p:anim calcmode="lin" valueType="num">
                                      <p:cBhvr>
                                        <p:cTn id="53" dur="156" decel="50000" autoRev="1" fill="hold">
                                          <p:stCondLst>
                                            <p:cond delay="455"/>
                                          </p:stCondLst>
                                        </p:cTn>
                                        <p:tgtEl>
                                          <p:spTgt spid="16">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54" dur="136" fill="hold">
                                          <p:stCondLst>
                                            <p:cond delay="864"/>
                                          </p:stCondLst>
                                        </p:cTn>
                                        <p:tgtEl>
                                          <p:spTgt spid="16">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3</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stretch>
            <a:fillRect/>
          </a:stretch>
        </p:blipFill>
        <p:spPr>
          <a:xfrm>
            <a:off x="2573754" y="1391320"/>
            <a:ext cx="7073518" cy="3961170"/>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540183308"/>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4</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sp>
        <p:nvSpPr>
          <p:cNvPr id="15" name="Rectangle 14"/>
          <p:cNvSpPr/>
          <p:nvPr/>
        </p:nvSpPr>
        <p:spPr>
          <a:xfrm>
            <a:off x="2579580" y="1236702"/>
            <a:ext cx="7359265" cy="4401205"/>
          </a:xfrm>
          <a:prstGeom prst="rect">
            <a:avLst/>
          </a:prstGeom>
        </p:spPr>
        <p:txBody>
          <a:bodyPr wrap="square">
            <a:spAutoFit/>
          </a:bodyPr>
          <a:lstStyle/>
          <a:p>
            <a:r>
              <a:rPr lang="fr-FR" sz="2000" b="1" dirty="0">
                <a:solidFill>
                  <a:srgbClr val="FF0000"/>
                </a:solidFill>
                <a:effectLst>
                  <a:glow rad="228600">
                    <a:schemeClr val="accent4">
                      <a:satMod val="175000"/>
                      <a:alpha val="40000"/>
                    </a:schemeClr>
                  </a:glow>
                </a:effectLst>
                <a:latin typeface="Broadway" panose="04040905080B02020502" pitchFamily="82" charset="0"/>
              </a:rPr>
              <a:t>L'Association du Musée national de l'Automobile </a:t>
            </a:r>
          </a:p>
          <a:p>
            <a:endParaRPr lang="fr-FR" sz="2000" b="1" dirty="0">
              <a:solidFill>
                <a:srgbClr val="FF0000"/>
              </a:solidFill>
              <a:effectLst>
                <a:glow rad="228600">
                  <a:schemeClr val="accent4">
                    <a:satMod val="175000"/>
                    <a:alpha val="40000"/>
                  </a:schemeClr>
                </a:glow>
              </a:effectLst>
              <a:latin typeface="Broadway" panose="04040905080B02020502" pitchFamily="82" charset="0"/>
            </a:endParaRPr>
          </a:p>
          <a:p>
            <a:r>
              <a:rPr lang="fr-FR" sz="2000" b="1" dirty="0">
                <a:solidFill>
                  <a:srgbClr val="FF0000"/>
                </a:solidFill>
                <a:effectLst>
                  <a:glow rad="228600">
                    <a:schemeClr val="accent4">
                      <a:satMod val="175000"/>
                      <a:alpha val="40000"/>
                    </a:schemeClr>
                  </a:glow>
                </a:effectLst>
                <a:latin typeface="Broadway" panose="04040905080B02020502" pitchFamily="82" charset="0"/>
              </a:rPr>
              <a:t>Née dans le contexte exceptionnel de « l’affaire </a:t>
            </a:r>
            <a:r>
              <a:rPr lang="fr-FR" sz="2000" b="1" dirty="0" err="1">
                <a:solidFill>
                  <a:srgbClr val="FF0000"/>
                </a:solidFill>
                <a:effectLst>
                  <a:glow rad="228600">
                    <a:schemeClr val="accent4">
                      <a:satMod val="175000"/>
                      <a:alpha val="40000"/>
                    </a:schemeClr>
                  </a:glow>
                </a:effectLst>
                <a:latin typeface="Broadway" panose="04040905080B02020502" pitchFamily="82" charset="0"/>
              </a:rPr>
              <a:t>Schlumpf</a:t>
            </a:r>
            <a:r>
              <a:rPr lang="fr-FR" sz="2000" b="1" dirty="0">
                <a:solidFill>
                  <a:srgbClr val="FF0000"/>
                </a:solidFill>
                <a:effectLst>
                  <a:glow rad="228600">
                    <a:schemeClr val="accent4">
                      <a:satMod val="175000"/>
                      <a:alpha val="40000"/>
                    </a:schemeClr>
                  </a:glow>
                </a:effectLst>
                <a:latin typeface="Broadway" panose="04040905080B02020502" pitchFamily="82" charset="0"/>
              </a:rPr>
              <a:t> », l’Association du Musée National de l’Automobile avait pour mission de sauver les éléments de la collection </a:t>
            </a:r>
            <a:r>
              <a:rPr lang="fr-FR" sz="2000" b="1" dirty="0" err="1">
                <a:solidFill>
                  <a:srgbClr val="FF0000"/>
                </a:solidFill>
                <a:effectLst>
                  <a:glow rad="228600">
                    <a:schemeClr val="accent4">
                      <a:satMod val="175000"/>
                      <a:alpha val="40000"/>
                    </a:schemeClr>
                  </a:glow>
                </a:effectLst>
                <a:latin typeface="Broadway" panose="04040905080B02020502" pitchFamily="82" charset="0"/>
              </a:rPr>
              <a:t>Schlumpf</a:t>
            </a:r>
            <a:r>
              <a:rPr lang="fr-FR" sz="2000" b="1" dirty="0">
                <a:solidFill>
                  <a:srgbClr val="FF0000"/>
                </a:solidFill>
                <a:effectLst>
                  <a:glow rad="228600">
                    <a:schemeClr val="accent4">
                      <a:satMod val="175000"/>
                      <a:alpha val="40000"/>
                    </a:schemeClr>
                  </a:glow>
                </a:effectLst>
                <a:latin typeface="Broadway" panose="04040905080B02020502" pitchFamily="82" charset="0"/>
              </a:rPr>
              <a:t> et de les garder en Alsace. Elle regroupait alors la Ville de Mulhouse, le Département du Haut-Rhin, la Région Alsace, la Chambre de Commerce et d’Industrie de Mulhouse, l’Automobile Club de France, la Société Panhard et le Comité du Salon de l’Automobile. En 1981, elle achète la collection, les terrains et les bâtiments. Elle veille depuis à la pérennité de ce patrimoine, sa conservation et son enrichissement. </a:t>
            </a:r>
          </a:p>
        </p:txBody>
      </p:sp>
    </p:spTree>
    <p:extLst>
      <p:ext uri="{BB962C8B-B14F-4D97-AF65-F5344CB8AC3E}">
        <p14:creationId xmlns:p14="http://schemas.microsoft.com/office/powerpoint/2010/main" val="3837994049"/>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1" presetClass="entr" presetSubtype="0" fill="hold" nodeType="clickEffect">
                                  <p:stCondLst>
                                    <p:cond delay="0"/>
                                  </p:stCondLst>
                                  <p:iterate type="lt">
                                    <p:tmPct val="10000"/>
                                  </p:iterate>
                                  <p:childTnLst>
                                    <p:set>
                                      <p:cBhvr>
                                        <p:cTn id="42" dur="1" fill="hold">
                                          <p:stCondLst>
                                            <p:cond delay="0"/>
                                          </p:stCondLst>
                                        </p:cTn>
                                        <p:tgtEl>
                                          <p:spTgt spid="15">
                                            <p:txEl>
                                              <p:pRg st="0" end="0"/>
                                            </p:txEl>
                                          </p:spTgt>
                                        </p:tgtEl>
                                        <p:attrNameLst>
                                          <p:attrName>style.visibility</p:attrName>
                                        </p:attrNameLst>
                                      </p:cBhvr>
                                      <p:to>
                                        <p:strVal val="visible"/>
                                      </p:to>
                                    </p:set>
                                    <p:anim calcmode="lin" valueType="num">
                                      <p:cBhvr>
                                        <p:cTn id="43" dur="500" fill="hold"/>
                                        <p:tgtEl>
                                          <p:spTgt spid="1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44" dur="500" fill="hold"/>
                                        <p:tgtEl>
                                          <p:spTgt spid="15">
                                            <p:txEl>
                                              <p:pRg st="0" end="0"/>
                                            </p:txEl>
                                          </p:spTgt>
                                        </p:tgtEl>
                                        <p:attrNameLst>
                                          <p:attrName>ppt_y</p:attrName>
                                        </p:attrNameLst>
                                      </p:cBhvr>
                                      <p:tavLst>
                                        <p:tav tm="0">
                                          <p:val>
                                            <p:strVal val="#ppt_y"/>
                                          </p:val>
                                        </p:tav>
                                        <p:tav tm="100000">
                                          <p:val>
                                            <p:strVal val="#ppt_y"/>
                                          </p:val>
                                        </p:tav>
                                      </p:tavLst>
                                    </p:anim>
                                    <p:anim calcmode="lin" valueType="num">
                                      <p:cBhvr>
                                        <p:cTn id="45" dur="500" fill="hold"/>
                                        <p:tgtEl>
                                          <p:spTgt spid="1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6" dur="500" fill="hold"/>
                                        <p:tgtEl>
                                          <p:spTgt spid="1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7" dur="500" tmFilter="0,0; .5, 1; 1, 1"/>
                                        <p:tgtEl>
                                          <p:spTgt spid="15">
                                            <p:txEl>
                                              <p:pRg st="0" end="0"/>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41" presetClass="entr" presetSubtype="0" fill="hold" nodeType="clickEffect">
                                  <p:stCondLst>
                                    <p:cond delay="0"/>
                                  </p:stCondLst>
                                  <p:iterate type="lt">
                                    <p:tmPct val="10000"/>
                                  </p:iterate>
                                  <p:childTnLst>
                                    <p:set>
                                      <p:cBhvr>
                                        <p:cTn id="51" dur="1" fill="hold">
                                          <p:stCondLst>
                                            <p:cond delay="0"/>
                                          </p:stCondLst>
                                        </p:cTn>
                                        <p:tgtEl>
                                          <p:spTgt spid="15">
                                            <p:txEl>
                                              <p:pRg st="2" end="2"/>
                                            </p:txEl>
                                          </p:spTgt>
                                        </p:tgtEl>
                                        <p:attrNameLst>
                                          <p:attrName>style.visibility</p:attrName>
                                        </p:attrNameLst>
                                      </p:cBhvr>
                                      <p:to>
                                        <p:strVal val="visible"/>
                                      </p:to>
                                    </p:set>
                                    <p:anim calcmode="lin" valueType="num">
                                      <p:cBhvr>
                                        <p:cTn id="52" dur="500" fill="hold"/>
                                        <p:tgtEl>
                                          <p:spTgt spid="15">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53" dur="500" fill="hold"/>
                                        <p:tgtEl>
                                          <p:spTgt spid="15">
                                            <p:txEl>
                                              <p:pRg st="2" end="2"/>
                                            </p:txEl>
                                          </p:spTgt>
                                        </p:tgtEl>
                                        <p:attrNameLst>
                                          <p:attrName>ppt_y</p:attrName>
                                        </p:attrNameLst>
                                      </p:cBhvr>
                                      <p:tavLst>
                                        <p:tav tm="0">
                                          <p:val>
                                            <p:strVal val="#ppt_y"/>
                                          </p:val>
                                        </p:tav>
                                        <p:tav tm="100000">
                                          <p:val>
                                            <p:strVal val="#ppt_y"/>
                                          </p:val>
                                        </p:tav>
                                      </p:tavLst>
                                    </p:anim>
                                    <p:anim calcmode="lin" valueType="num">
                                      <p:cBhvr>
                                        <p:cTn id="54" dur="500" fill="hold"/>
                                        <p:tgtEl>
                                          <p:spTgt spid="15">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55" dur="500" fill="hold"/>
                                        <p:tgtEl>
                                          <p:spTgt spid="15">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56" dur="500" tmFilter="0,0; .5, 1; 1, 1"/>
                                        <p:tgtEl>
                                          <p:spTgt spid="1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5</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09406" y="1383578"/>
            <a:ext cx="6153546" cy="4103941"/>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7" name="Image 16"/>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038600" y="2113613"/>
            <a:ext cx="4114800" cy="2743200"/>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47008720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7"/>
                                        </p:tgtEl>
                                        <p:attrNameLst>
                                          <p:attrName>style.visibility</p:attrName>
                                        </p:attrNameLst>
                                      </p:cBhvr>
                                      <p:to>
                                        <p:strVal val="visible"/>
                                      </p:to>
                                    </p:set>
                                    <p:animEffect transition="in" filter="fade">
                                      <p:cBhvr>
                                        <p:cTn id="50" dur="2000"/>
                                        <p:tgtEl>
                                          <p:spTgt spid="17"/>
                                        </p:tgtEl>
                                      </p:cBhvr>
                                    </p:animEffect>
                                    <p:anim calcmode="lin" valueType="num">
                                      <p:cBhvr>
                                        <p:cTn id="51" dur="2000" fill="hold"/>
                                        <p:tgtEl>
                                          <p:spTgt spid="17"/>
                                        </p:tgtEl>
                                        <p:attrNameLst>
                                          <p:attrName>ppt_w</p:attrName>
                                        </p:attrNameLst>
                                      </p:cBhvr>
                                      <p:tavLst>
                                        <p:tav tm="0" fmla="#ppt_w*sin(2.5*pi*$)">
                                          <p:val>
                                            <p:fltVal val="0"/>
                                          </p:val>
                                        </p:tav>
                                        <p:tav tm="100000">
                                          <p:val>
                                            <p:fltVal val="1"/>
                                          </p:val>
                                        </p:tav>
                                      </p:tavLst>
                                    </p:anim>
                                    <p:anim calcmode="lin" valueType="num">
                                      <p:cBhvr>
                                        <p:cTn id="52" dur="2000" fill="hold"/>
                                        <p:tgtEl>
                                          <p:spTgt spid="1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6</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3408218" y="1417319"/>
            <a:ext cx="5370022" cy="4027517"/>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32797361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7</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3581399" y="1404851"/>
            <a:ext cx="5213465" cy="3910099"/>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54391407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8</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3424843" y="1404851"/>
            <a:ext cx="5370021" cy="4027516"/>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54483268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9</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3391593" y="1404851"/>
            <a:ext cx="5403272" cy="4052454"/>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68136097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10</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3512655" y="1473942"/>
            <a:ext cx="5235633" cy="3926725"/>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82842715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11</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6" name="Image 15"/>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3333199" y="1392382"/>
            <a:ext cx="5478291" cy="4108718"/>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94854682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2000"/>
                                        <p:tgtEl>
                                          <p:spTgt spid="16"/>
                                        </p:tgtEl>
                                      </p:cBhvr>
                                    </p:animEffect>
                                    <p:anim calcmode="lin" valueType="num">
                                      <p:cBhvr>
                                        <p:cTn id="44" dur="2000" fill="hold"/>
                                        <p:tgtEl>
                                          <p:spTgt spid="16"/>
                                        </p:tgtEl>
                                        <p:attrNameLst>
                                          <p:attrName>ppt_w</p:attrName>
                                        </p:attrNameLst>
                                      </p:cBhvr>
                                      <p:tavLst>
                                        <p:tav tm="0" fmla="#ppt_w*sin(2.5*pi*$)">
                                          <p:val>
                                            <p:fltVal val="0"/>
                                          </p:val>
                                        </p:tav>
                                        <p:tav tm="100000">
                                          <p:val>
                                            <p:fltVal val="1"/>
                                          </p:val>
                                        </p:tav>
                                      </p:tavLst>
                                    </p:anim>
                                    <p:anim calcmode="lin" valueType="num">
                                      <p:cBhvr>
                                        <p:cTn id="45" dur="2000" fill="hold"/>
                                        <p:tgtEl>
                                          <p:spTgt spid="1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12</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r="-946"/>
          <a:stretch/>
        </p:blipFill>
        <p:spPr>
          <a:xfrm>
            <a:off x="2923674" y="1434506"/>
            <a:ext cx="6396281" cy="3952702"/>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23114375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13</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r="-304"/>
          <a:stretch/>
        </p:blipFill>
        <p:spPr>
          <a:xfrm>
            <a:off x="2652338" y="1481743"/>
            <a:ext cx="6900344" cy="3894513"/>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996785173"/>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14</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3441469" y="1404851"/>
            <a:ext cx="5353396" cy="4015047"/>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898245487"/>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15</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3374967" y="1417319"/>
            <a:ext cx="5403273" cy="4052455"/>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589946987"/>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16</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3408218" y="1417319"/>
            <a:ext cx="5370022" cy="4027517"/>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361655039"/>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17</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3391593" y="1417319"/>
            <a:ext cx="5386647" cy="4039985"/>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023392873"/>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18</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2543660" y="1475509"/>
            <a:ext cx="7104680" cy="3906982"/>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82190098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19</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t="10748" r="454" b="8614"/>
          <a:stretch/>
        </p:blipFill>
        <p:spPr>
          <a:xfrm>
            <a:off x="2762975" y="1535017"/>
            <a:ext cx="6666050" cy="3787965"/>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708846648"/>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21347" y="6319836"/>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20</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sp>
        <p:nvSpPr>
          <p:cNvPr id="15" name="Explosion 1 14"/>
          <p:cNvSpPr/>
          <p:nvPr/>
        </p:nvSpPr>
        <p:spPr>
          <a:xfrm>
            <a:off x="2696366" y="1307285"/>
            <a:ext cx="6799267" cy="4260039"/>
          </a:xfrm>
          <a:prstGeom prst="irregularSeal1">
            <a:avLst/>
          </a:prstGeom>
          <a:gradFill>
            <a:gsLst>
              <a:gs pos="97000">
                <a:schemeClr val="bg1"/>
              </a:gs>
              <a:gs pos="57000">
                <a:srgbClr val="FF0000"/>
              </a:gs>
              <a:gs pos="22000">
                <a:schemeClr val="tx1"/>
              </a:gs>
              <a:gs pos="83000">
                <a:schemeClr val="tx1"/>
              </a:gs>
              <a:gs pos="7000">
                <a:schemeClr val="bg2">
                  <a:lumMod val="90000"/>
                </a:schemeClr>
              </a:gs>
            </a:gsLst>
            <a:path path="circle">
              <a:fillToRect l="50000" t="50000" r="50000" b="50000"/>
            </a:path>
          </a:grad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6" name="Image 1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978399" y="2492018"/>
            <a:ext cx="2235200" cy="1676401"/>
          </a:xfrm>
          <a:prstGeom prst="ellipse">
            <a:avLst/>
          </a:prstGeom>
          <a:ln w="190500" cap="rnd">
            <a:solidFill>
              <a:schemeClr val="bg2">
                <a:lumMod val="50000"/>
              </a:schemeClr>
            </a:solidFill>
            <a:prstDash val="solid"/>
          </a:ln>
          <a:effectLst>
            <a:glow rad="228600">
              <a:schemeClr val="accent4">
                <a:satMod val="175000"/>
                <a:alpha val="40000"/>
              </a:schemeClr>
            </a:glow>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17" name="Rectangle 16"/>
          <p:cNvSpPr/>
          <p:nvPr/>
        </p:nvSpPr>
        <p:spPr>
          <a:xfrm>
            <a:off x="4483789" y="2006927"/>
            <a:ext cx="3224421" cy="3560397"/>
          </a:xfrm>
          <a:prstGeom prst="rect">
            <a:avLst/>
          </a:prstGeom>
          <a:noFill/>
        </p:spPr>
        <p:txBody>
          <a:bodyPr wrap="none" lIns="91440" tIns="45720" rIns="91440" bIns="45720">
            <a:prstTxWarp prst="textArchUp">
              <a:avLst/>
            </a:prstTxWarp>
            <a:spAutoFit/>
          </a:bodyPr>
          <a:lstStyle/>
          <a:p>
            <a:pPr algn="ctr"/>
            <a:r>
              <a:rPr lang="fr-FR" sz="5400" b="1" cap="none" spc="50" dirty="0" smtClean="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Musée à Mulhouse</a:t>
            </a:r>
            <a:endParaRPr lang="fr-FR" sz="5400" b="1" cap="none" spc="50" dirty="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endParaRPr>
          </a:p>
        </p:txBody>
      </p:sp>
    </p:spTree>
    <p:extLst>
      <p:ext uri="{BB962C8B-B14F-4D97-AF65-F5344CB8AC3E}">
        <p14:creationId xmlns:p14="http://schemas.microsoft.com/office/powerpoint/2010/main" val="2103013484"/>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grpId="0"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6"/>
                                        </p:tgtEl>
                                        <p:attrNameLst>
                                          <p:attrName>style.visibility</p:attrName>
                                        </p:attrNameLst>
                                      </p:cBhvr>
                                      <p:to>
                                        <p:strVal val="visible"/>
                                      </p:to>
                                    </p:set>
                                    <p:animEffect transition="in" filter="fade">
                                      <p:cBhvr>
                                        <p:cTn id="50" dur="2000"/>
                                        <p:tgtEl>
                                          <p:spTgt spid="16"/>
                                        </p:tgtEl>
                                      </p:cBhvr>
                                    </p:animEffect>
                                    <p:anim calcmode="lin" valueType="num">
                                      <p:cBhvr>
                                        <p:cTn id="51" dur="2000" fill="hold"/>
                                        <p:tgtEl>
                                          <p:spTgt spid="16"/>
                                        </p:tgtEl>
                                        <p:attrNameLst>
                                          <p:attrName>ppt_w</p:attrName>
                                        </p:attrNameLst>
                                      </p:cBhvr>
                                      <p:tavLst>
                                        <p:tav tm="0" fmla="#ppt_w*sin(2.5*pi*$)">
                                          <p:val>
                                            <p:fltVal val="0"/>
                                          </p:val>
                                        </p:tav>
                                        <p:tav tm="100000">
                                          <p:val>
                                            <p:fltVal val="1"/>
                                          </p:val>
                                        </p:tav>
                                      </p:tavLst>
                                    </p:anim>
                                    <p:anim calcmode="lin" valueType="num">
                                      <p:cBhvr>
                                        <p:cTn id="52" dur="2000" fill="hold"/>
                                        <p:tgtEl>
                                          <p:spTgt spid="1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15"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105</TotalTime>
  <Words>247</Words>
  <Application>Microsoft Office PowerPoint</Application>
  <PresentationFormat>Grand écran</PresentationFormat>
  <Paragraphs>87</Paragraphs>
  <Slides>20</Slides>
  <Notes>20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20</vt:i4>
      </vt:variant>
    </vt:vector>
  </HeadingPairs>
  <TitlesOfParts>
    <vt:vector size="25" baseType="lpstr">
      <vt:lpstr>Arial</vt:lpstr>
      <vt:lpstr>Broadway</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21</cp:revision>
  <dcterms:created xsi:type="dcterms:W3CDTF">2021-05-19T18:15:16Z</dcterms:created>
  <dcterms:modified xsi:type="dcterms:W3CDTF">2021-05-22T18:26:54Z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