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6" r:id="rId3"/>
    <p:sldId id="258" r:id="rId4"/>
    <p:sldId id="261" r:id="rId5"/>
    <p:sldId id="262" r:id="rId6"/>
    <p:sldId id="263" r:id="rId7"/>
    <p:sldId id="264" r:id="rId8"/>
    <p:sldId id="265" r:id="rId9"/>
    <p:sldId id="266" r:id="rId10"/>
    <p:sldId id="267" r:id="rId11"/>
    <p:sldId id="268" r:id="rId12"/>
    <p:sldId id="269" r:id="rId13"/>
    <p:sldId id="270" r:id="rId14"/>
    <p:sldId id="271" r:id="rId15"/>
    <p:sldId id="272" r:id="rId16"/>
    <p:sldId id="259" r:id="rId17"/>
    <p:sldId id="260" r:id="rId18"/>
    <p:sldId id="27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LfBFbRtDDfKUlSbV0p4SA==" hashData="Suq039u67Zk879JBvdRm1h3hqGumVsh3eQj7vo7LaKNhwxYXv3/jf8oAR0/xLKRa/95d13pPSs72prQ3BEDh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5796195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021557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82675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161299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435741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793565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593637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757441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858797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0723065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317736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1279203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4697172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1422213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264580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4263773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2772429" y="1569043"/>
            <a:ext cx="6647141" cy="3785652"/>
          </a:xfrm>
          <a:prstGeom prst="rect">
            <a:avLst/>
          </a:prstGeom>
          <a:noFill/>
        </p:spPr>
        <p:txBody>
          <a:bodyPr wrap="none" lIns="91440" tIns="45720" rIns="91440" bIns="45720">
            <a:spAutoFit/>
          </a:bodyPr>
          <a:lstStyle/>
          <a:p>
            <a:pPr algn="ctr"/>
            <a:r>
              <a:rPr lang="fr-FR" sz="8000" b="1" dirty="0" smtClean="0">
                <a:ln w="0"/>
                <a:effectLst>
                  <a:outerShdw blurRad="38100" dist="19050" dir="2700000" algn="tl" rotWithShape="0">
                    <a:schemeClr val="dk1">
                      <a:alpha val="40000"/>
                    </a:schemeClr>
                  </a:outerShdw>
                </a:effectLst>
              </a:rPr>
              <a:t>La mode accra </a:t>
            </a:r>
          </a:p>
          <a:p>
            <a:pPr algn="ctr"/>
            <a:r>
              <a:rPr lang="fr-FR" sz="8000" b="1" dirty="0" smtClean="0">
                <a:ln w="0"/>
                <a:effectLst>
                  <a:outerShdw blurRad="38100" dist="19050" dir="2700000" algn="tl" rotWithShape="0">
                    <a:schemeClr val="dk1">
                      <a:alpha val="40000"/>
                    </a:schemeClr>
                  </a:outerShdw>
                </a:effectLst>
              </a:rPr>
              <a:t>sort de l’ombre</a:t>
            </a:r>
          </a:p>
          <a:p>
            <a:pPr algn="ctr"/>
            <a:r>
              <a:rPr lang="fr-FR" sz="8000" b="1" dirty="0" smtClean="0">
                <a:ln w="0"/>
                <a:effectLst>
                  <a:outerShdw blurRad="38100" dist="19050" dir="2700000" algn="tl" rotWithShape="0">
                    <a:schemeClr val="dk1">
                      <a:alpha val="40000"/>
                    </a:schemeClr>
                  </a:outerShdw>
                </a:effectLst>
              </a:rPr>
              <a:t> par Lande</a:t>
            </a:r>
            <a:endParaRPr lang="fr-FR" sz="80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sndAc>
          <p:stSnd loop="1">
            <p:snd r:embed="rId3" name="490622_roxanne2_001.wav"/>
          </p:stSnd>
        </p:sndAc>
      </p:transition>
    </mc:Choice>
    <mc:Fallback>
      <p:transition spd="slow" advTm="8000">
        <p:fade/>
        <p:sndAc>
          <p:stSnd loop="1">
            <p:snd r:embed="rId3" name="490622_roxanne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152939" y="797510"/>
            <a:ext cx="9952383" cy="5078313"/>
          </a:xfrm>
          <a:prstGeom prst="rect">
            <a:avLst/>
          </a:prstGeom>
        </p:spPr>
        <p:txBody>
          <a:bodyPr wrap="square">
            <a:spAutoFit/>
          </a:bodyPr>
          <a:lstStyle/>
          <a:p>
            <a:r>
              <a:rPr lang="fr-FR" sz="5400" b="1" dirty="0"/>
              <a:t>EN IMAGES. La capitale ghanéenne a organisé sa cinquième </a:t>
            </a:r>
            <a:r>
              <a:rPr lang="fr-FR" sz="5400" b="1" dirty="0" err="1"/>
              <a:t>Glitz</a:t>
            </a:r>
            <a:r>
              <a:rPr lang="fr-FR" sz="5400" b="1" dirty="0"/>
              <a:t> </a:t>
            </a:r>
            <a:r>
              <a:rPr lang="fr-FR" sz="5400" b="1" dirty="0" err="1"/>
              <a:t>Africa</a:t>
            </a:r>
            <a:r>
              <a:rPr lang="fr-FR" sz="5400" b="1" dirty="0"/>
              <a:t> </a:t>
            </a:r>
            <a:r>
              <a:rPr lang="fr-FR" sz="5400" b="1" dirty="0" err="1"/>
              <a:t>Fashion</a:t>
            </a:r>
            <a:r>
              <a:rPr lang="fr-FR" sz="5400" b="1" dirty="0"/>
              <a:t> </a:t>
            </a:r>
            <a:r>
              <a:rPr lang="fr-FR" sz="5400" b="1" dirty="0" err="1"/>
              <a:t>Week</a:t>
            </a:r>
            <a:r>
              <a:rPr lang="fr-FR" sz="5400" b="1" dirty="0"/>
              <a:t>. De quoi conforter son nouveau statut de ville de la mode africaine.</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a:stretch>
            <a:fillRect/>
          </a:stretch>
        </p:blipFill>
        <p:spPr>
          <a:xfrm>
            <a:off x="1333500" y="252412"/>
            <a:ext cx="9525000" cy="6353175"/>
          </a:xfrm>
          <a:prstGeom prst="rect">
            <a:avLst/>
          </a:prstGeom>
          <a:effectLst>
            <a:softEdge rad="317500"/>
          </a:effectLst>
        </p:spPr>
      </p:pic>
      <p:sp>
        <p:nvSpPr>
          <p:cNvPr id="3" name="Rectangle 2"/>
          <p:cNvSpPr/>
          <p:nvPr/>
        </p:nvSpPr>
        <p:spPr>
          <a:xfrm>
            <a:off x="3248200" y="5412537"/>
            <a:ext cx="6096000" cy="923330"/>
          </a:xfrm>
          <a:prstGeom prst="rect">
            <a:avLst/>
          </a:prstGeom>
        </p:spPr>
        <p:txBody>
          <a:bodyPr>
            <a:spAutoFit/>
          </a:bodyPr>
          <a:lstStyle/>
          <a:p>
            <a:r>
              <a:rPr lang="fr-FR" b="1" dirty="0"/>
              <a:t> </a:t>
            </a:r>
            <a:r>
              <a:rPr lang="fr-FR" b="1" dirty="0">
                <a:ln>
                  <a:solidFill>
                    <a:srgbClr val="FF0000"/>
                  </a:solidFill>
                </a:ln>
              </a:rPr>
              <a:t>1 / 14 -   Pour sa dernière collection, la Ghanéenne Nelly </a:t>
            </a:r>
            <a:r>
              <a:rPr lang="fr-FR" b="1" dirty="0" err="1">
                <a:ln>
                  <a:solidFill>
                    <a:srgbClr val="FF0000"/>
                  </a:solidFill>
                </a:ln>
              </a:rPr>
              <a:t>Hagan-Aboaye</a:t>
            </a:r>
            <a:r>
              <a:rPr lang="fr-FR" b="1" dirty="0">
                <a:ln>
                  <a:solidFill>
                    <a:srgbClr val="FF0000"/>
                  </a:solidFill>
                </a:ln>
              </a:rPr>
              <a:t>, créatrice en 2010 du label tendance </a:t>
            </a:r>
            <a:r>
              <a:rPr lang="fr-FR" b="1" dirty="0" err="1">
                <a:ln>
                  <a:solidFill>
                    <a:srgbClr val="FF0000"/>
                  </a:solidFill>
                </a:ln>
              </a:rPr>
              <a:t>Duaba</a:t>
            </a:r>
            <a:r>
              <a:rPr lang="fr-FR" b="1" dirty="0">
                <a:ln>
                  <a:solidFill>
                    <a:srgbClr val="FF0000"/>
                  </a:solidFill>
                </a:ln>
              </a:rPr>
              <a:t> </a:t>
            </a:r>
            <a:r>
              <a:rPr lang="fr-FR" b="1" dirty="0" err="1">
                <a:ln>
                  <a:solidFill>
                    <a:srgbClr val="FF0000"/>
                  </a:solidFill>
                </a:ln>
              </a:rPr>
              <a:t>Serwa</a:t>
            </a:r>
            <a:r>
              <a:rPr lang="fr-FR" b="1" dirty="0">
                <a:ln>
                  <a:solidFill>
                    <a:srgbClr val="FF0000"/>
                  </a:solidFill>
                </a:ln>
              </a:rPr>
              <a:t>, a mis à l'honneur le tissu </a:t>
            </a:r>
            <a:r>
              <a:rPr lang="fr-FR" b="1" dirty="0" err="1">
                <a:ln>
                  <a:solidFill>
                    <a:srgbClr val="FF0000"/>
                  </a:solidFill>
                </a:ln>
              </a:rPr>
              <a:t>kenté</a:t>
            </a:r>
            <a:r>
              <a:rPr lang="fr-FR" b="1" dirty="0">
                <a:ln>
                  <a:solidFill>
                    <a:srgbClr val="FF0000"/>
                  </a:solidFill>
                </a:ln>
              </a:rPr>
              <a:t>.   © Vine </a:t>
            </a:r>
          </a:p>
        </p:txBody>
      </p:sp>
    </p:spTree>
    <p:extLst>
      <p:ext uri="{BB962C8B-B14F-4D97-AF65-F5344CB8AC3E}">
        <p14:creationId xmlns:p14="http://schemas.microsoft.com/office/powerpoint/2010/main" val="8142862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1371600" y="446898"/>
            <a:ext cx="9565667" cy="6380300"/>
          </a:xfrm>
          <a:prstGeom prst="rect">
            <a:avLst/>
          </a:prstGeom>
          <a:effectLst>
            <a:softEdge rad="127000"/>
          </a:effectLst>
        </p:spPr>
      </p:pic>
      <p:sp>
        <p:nvSpPr>
          <p:cNvPr id="3" name="Rectangle 2"/>
          <p:cNvSpPr/>
          <p:nvPr/>
        </p:nvSpPr>
        <p:spPr>
          <a:xfrm>
            <a:off x="3048000" y="5821244"/>
            <a:ext cx="6096000" cy="923330"/>
          </a:xfrm>
          <a:prstGeom prst="rect">
            <a:avLst/>
          </a:prstGeom>
        </p:spPr>
        <p:txBody>
          <a:bodyPr>
            <a:spAutoFit/>
          </a:bodyPr>
          <a:lstStyle/>
          <a:p>
            <a:r>
              <a:rPr lang="fr-FR" b="1" dirty="0">
                <a:solidFill>
                  <a:srgbClr val="FF0000"/>
                </a:solidFill>
              </a:rPr>
              <a:t> 2 / 14 - Le style militaire a été choisi par le jeune créateur ghanéen Moses </a:t>
            </a:r>
            <a:r>
              <a:rPr lang="fr-FR" b="1" dirty="0" err="1">
                <a:solidFill>
                  <a:srgbClr val="FF0000"/>
                </a:solidFill>
              </a:rPr>
              <a:t>Ackon</a:t>
            </a:r>
            <a:r>
              <a:rPr lang="fr-FR" b="1" dirty="0">
                <a:solidFill>
                  <a:srgbClr val="FF0000"/>
                </a:solidFill>
              </a:rPr>
              <a:t>, qui possède plusieurs cordes à son arc en étant également mannequin et illustrateur. © Vine </a:t>
            </a:r>
          </a:p>
        </p:txBody>
      </p:sp>
    </p:spTree>
    <p:extLst>
      <p:ext uri="{BB962C8B-B14F-4D97-AF65-F5344CB8AC3E}">
        <p14:creationId xmlns:p14="http://schemas.microsoft.com/office/powerpoint/2010/main" val="1254201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1333500" y="489562"/>
            <a:ext cx="9525000" cy="6353175"/>
          </a:xfrm>
          <a:prstGeom prst="rect">
            <a:avLst/>
          </a:prstGeom>
          <a:effectLst>
            <a:softEdge rad="127000"/>
          </a:effectLst>
        </p:spPr>
      </p:pic>
      <p:sp>
        <p:nvSpPr>
          <p:cNvPr id="3" name="Rectangle 2"/>
          <p:cNvSpPr/>
          <p:nvPr/>
        </p:nvSpPr>
        <p:spPr>
          <a:xfrm>
            <a:off x="3047998" y="5444306"/>
            <a:ext cx="6096000" cy="1200329"/>
          </a:xfrm>
          <a:prstGeom prst="rect">
            <a:avLst/>
          </a:prstGeom>
        </p:spPr>
        <p:txBody>
          <a:bodyPr>
            <a:spAutoFit/>
          </a:bodyPr>
          <a:lstStyle/>
          <a:p>
            <a:r>
              <a:rPr lang="fr-FR" b="1" dirty="0">
                <a:solidFill>
                  <a:srgbClr val="FF0000"/>
                </a:solidFill>
              </a:rPr>
              <a:t> 3 / 14 - L'Ivoirienne Rebecca </a:t>
            </a:r>
            <a:r>
              <a:rPr lang="fr-FR" b="1" dirty="0" err="1">
                <a:solidFill>
                  <a:srgbClr val="FF0000"/>
                </a:solidFill>
              </a:rPr>
              <a:t>Zoro</a:t>
            </a:r>
            <a:r>
              <a:rPr lang="fr-FR" b="1" dirty="0">
                <a:solidFill>
                  <a:srgbClr val="FF0000"/>
                </a:solidFill>
              </a:rPr>
              <a:t> lance son label </a:t>
            </a:r>
            <a:r>
              <a:rPr lang="fr-FR" b="1" dirty="0" err="1">
                <a:solidFill>
                  <a:srgbClr val="FF0000"/>
                </a:solidFill>
              </a:rPr>
              <a:t>Yhebe</a:t>
            </a:r>
            <a:r>
              <a:rPr lang="fr-FR" b="1" dirty="0">
                <a:solidFill>
                  <a:srgbClr val="FF0000"/>
                </a:solidFill>
              </a:rPr>
              <a:t> Design, inspiré par son surnom d’enfant, à Abidjan après ses études à l'antenne casablancaise du </a:t>
            </a:r>
            <a:r>
              <a:rPr lang="fr-FR" b="1" dirty="0" err="1">
                <a:solidFill>
                  <a:srgbClr val="FF0000"/>
                </a:solidFill>
              </a:rPr>
              <a:t>College</a:t>
            </a:r>
            <a:r>
              <a:rPr lang="fr-FR" b="1" dirty="0">
                <a:solidFill>
                  <a:srgbClr val="FF0000"/>
                </a:solidFill>
              </a:rPr>
              <a:t> </a:t>
            </a:r>
            <a:r>
              <a:rPr lang="fr-FR" b="1" dirty="0" err="1">
                <a:solidFill>
                  <a:srgbClr val="FF0000"/>
                </a:solidFill>
              </a:rPr>
              <a:t>LaSalle</a:t>
            </a:r>
            <a:r>
              <a:rPr lang="fr-FR" b="1" dirty="0">
                <a:solidFill>
                  <a:srgbClr val="FF0000"/>
                </a:solidFill>
              </a:rPr>
              <a:t> de Montréal. © Vine </a:t>
            </a:r>
          </a:p>
        </p:txBody>
      </p:sp>
    </p:spTree>
    <p:extLst>
      <p:ext uri="{BB962C8B-B14F-4D97-AF65-F5344CB8AC3E}">
        <p14:creationId xmlns:p14="http://schemas.microsoft.com/office/powerpoint/2010/main" val="16604254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1371600" y="453694"/>
            <a:ext cx="9525000" cy="6353175"/>
          </a:xfrm>
          <a:prstGeom prst="rect">
            <a:avLst/>
          </a:prstGeom>
          <a:effectLst>
            <a:softEdge rad="317500"/>
          </a:effectLst>
        </p:spPr>
      </p:pic>
      <p:sp>
        <p:nvSpPr>
          <p:cNvPr id="3" name="Rectangle 2"/>
          <p:cNvSpPr/>
          <p:nvPr/>
        </p:nvSpPr>
        <p:spPr>
          <a:xfrm>
            <a:off x="3086100" y="5538743"/>
            <a:ext cx="6096000" cy="923330"/>
          </a:xfrm>
          <a:prstGeom prst="rect">
            <a:avLst/>
          </a:prstGeom>
        </p:spPr>
        <p:txBody>
          <a:bodyPr>
            <a:spAutoFit/>
          </a:bodyPr>
          <a:lstStyle/>
          <a:p>
            <a:r>
              <a:rPr lang="fr-FR" b="1" dirty="0">
                <a:ln>
                  <a:solidFill>
                    <a:srgbClr val="FF0000"/>
                  </a:solidFill>
                </a:ln>
              </a:rPr>
              <a:t> 4 / 14 - La jeune créatrice Nina </a:t>
            </a:r>
            <a:r>
              <a:rPr lang="fr-FR" b="1" dirty="0" err="1">
                <a:ln>
                  <a:solidFill>
                    <a:srgbClr val="FF0000"/>
                  </a:solidFill>
                </a:ln>
              </a:rPr>
              <a:t>Yawa</a:t>
            </a:r>
            <a:r>
              <a:rPr lang="fr-FR" b="1" dirty="0">
                <a:ln>
                  <a:solidFill>
                    <a:srgbClr val="FF0000"/>
                  </a:solidFill>
                </a:ln>
              </a:rPr>
              <a:t> </a:t>
            </a:r>
            <a:r>
              <a:rPr lang="fr-FR" b="1" dirty="0" err="1">
                <a:ln>
                  <a:solidFill>
                    <a:srgbClr val="FF0000"/>
                  </a:solidFill>
                </a:ln>
              </a:rPr>
              <a:t>Lavoe</a:t>
            </a:r>
            <a:r>
              <a:rPr lang="fr-FR" b="1" dirty="0">
                <a:ln>
                  <a:solidFill>
                    <a:srgbClr val="FF0000"/>
                  </a:solidFill>
                </a:ln>
              </a:rPr>
              <a:t>, tout juste diplômée à Accra de la Blue Crest </a:t>
            </a:r>
            <a:r>
              <a:rPr lang="fr-FR" b="1" dirty="0" err="1">
                <a:ln>
                  <a:solidFill>
                    <a:srgbClr val="FF0000"/>
                  </a:solidFill>
                </a:ln>
              </a:rPr>
              <a:t>School</a:t>
            </a:r>
            <a:r>
              <a:rPr lang="fr-FR" b="1" dirty="0">
                <a:ln>
                  <a:solidFill>
                    <a:srgbClr val="FF0000"/>
                  </a:solidFill>
                </a:ln>
              </a:rPr>
              <a:t> of </a:t>
            </a:r>
            <a:r>
              <a:rPr lang="fr-FR" b="1" dirty="0" err="1">
                <a:ln>
                  <a:solidFill>
                    <a:srgbClr val="FF0000"/>
                  </a:solidFill>
                </a:ln>
              </a:rPr>
              <a:t>fashion</a:t>
            </a:r>
            <a:r>
              <a:rPr lang="fr-FR" b="1" dirty="0">
                <a:ln>
                  <a:solidFill>
                    <a:srgbClr val="FF0000"/>
                  </a:solidFill>
                </a:ln>
              </a:rPr>
              <a:t> et de la </a:t>
            </a:r>
            <a:r>
              <a:rPr lang="fr-FR" b="1" dirty="0" err="1">
                <a:ln>
                  <a:solidFill>
                    <a:srgbClr val="FF0000"/>
                  </a:solidFill>
                </a:ln>
              </a:rPr>
              <a:t>Riohs</a:t>
            </a:r>
            <a:r>
              <a:rPr lang="fr-FR" b="1" dirty="0">
                <a:ln>
                  <a:solidFill>
                    <a:srgbClr val="FF0000"/>
                  </a:solidFill>
                </a:ln>
              </a:rPr>
              <a:t> </a:t>
            </a:r>
            <a:r>
              <a:rPr lang="fr-FR" b="1" dirty="0" err="1">
                <a:ln>
                  <a:solidFill>
                    <a:srgbClr val="FF0000"/>
                  </a:solidFill>
                </a:ln>
              </a:rPr>
              <a:t>Originate</a:t>
            </a:r>
            <a:r>
              <a:rPr lang="fr-FR" b="1" dirty="0">
                <a:ln>
                  <a:solidFill>
                    <a:srgbClr val="FF0000"/>
                  </a:solidFill>
                </a:ln>
              </a:rPr>
              <a:t> </a:t>
            </a:r>
            <a:r>
              <a:rPr lang="fr-FR" b="1" dirty="0" err="1">
                <a:ln>
                  <a:solidFill>
                    <a:srgbClr val="FF0000"/>
                  </a:solidFill>
                </a:ln>
              </a:rPr>
              <a:t>Fashion</a:t>
            </a:r>
            <a:r>
              <a:rPr lang="fr-FR" b="1" dirty="0">
                <a:ln>
                  <a:solidFill>
                    <a:srgbClr val="FF0000"/>
                  </a:solidFill>
                </a:ln>
              </a:rPr>
              <a:t> </a:t>
            </a:r>
            <a:r>
              <a:rPr lang="fr-FR" b="1" dirty="0" err="1">
                <a:ln>
                  <a:solidFill>
                    <a:srgbClr val="FF0000"/>
                  </a:solidFill>
                </a:ln>
              </a:rPr>
              <a:t>School</a:t>
            </a:r>
            <a:r>
              <a:rPr lang="fr-FR" b="1" dirty="0">
                <a:ln>
                  <a:solidFill>
                    <a:srgbClr val="FF0000"/>
                  </a:solidFill>
                </a:ln>
              </a:rPr>
              <a:t>, a utilisé du tissu batik. © Vine </a:t>
            </a:r>
          </a:p>
        </p:txBody>
      </p:sp>
    </p:spTree>
    <p:extLst>
      <p:ext uri="{BB962C8B-B14F-4D97-AF65-F5344CB8AC3E}">
        <p14:creationId xmlns:p14="http://schemas.microsoft.com/office/powerpoint/2010/main" val="18293024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a:stretch>
            <a:fillRect/>
          </a:stretch>
        </p:blipFill>
        <p:spPr>
          <a:xfrm>
            <a:off x="1333498" y="474023"/>
            <a:ext cx="9525000" cy="6353175"/>
          </a:xfrm>
          <a:prstGeom prst="rect">
            <a:avLst/>
          </a:prstGeom>
          <a:effectLst>
            <a:softEdge rad="317500"/>
          </a:effectLst>
        </p:spPr>
      </p:pic>
      <p:sp>
        <p:nvSpPr>
          <p:cNvPr id="3" name="Rectangle 2"/>
          <p:cNvSpPr/>
          <p:nvPr/>
        </p:nvSpPr>
        <p:spPr>
          <a:xfrm>
            <a:off x="3102819" y="5596932"/>
            <a:ext cx="6096000" cy="923330"/>
          </a:xfrm>
          <a:prstGeom prst="rect">
            <a:avLst/>
          </a:prstGeom>
        </p:spPr>
        <p:txBody>
          <a:bodyPr>
            <a:spAutoFit/>
          </a:bodyPr>
          <a:lstStyle/>
          <a:p>
            <a:r>
              <a:rPr lang="fr-FR" b="1" dirty="0">
                <a:ln>
                  <a:solidFill>
                    <a:srgbClr val="FF0000"/>
                  </a:solidFill>
                </a:ln>
              </a:rPr>
              <a:t> 5 / 14 -   La toute jeune styliste Alexandra </a:t>
            </a:r>
            <a:r>
              <a:rPr lang="fr-FR" b="1" dirty="0" err="1">
                <a:ln>
                  <a:solidFill>
                    <a:srgbClr val="FF0000"/>
                  </a:solidFill>
                </a:ln>
              </a:rPr>
              <a:t>Tanowa</a:t>
            </a:r>
            <a:r>
              <a:rPr lang="fr-FR" b="1" dirty="0">
                <a:ln>
                  <a:solidFill>
                    <a:srgbClr val="FF0000"/>
                  </a:solidFill>
                </a:ln>
              </a:rPr>
              <a:t> </a:t>
            </a:r>
            <a:r>
              <a:rPr lang="fr-FR" b="1" dirty="0" err="1">
                <a:ln>
                  <a:solidFill>
                    <a:srgbClr val="FF0000"/>
                  </a:solidFill>
                </a:ln>
              </a:rPr>
              <a:t>Tomiyama</a:t>
            </a:r>
            <a:r>
              <a:rPr lang="fr-FR" b="1" dirty="0">
                <a:ln>
                  <a:solidFill>
                    <a:srgbClr val="FF0000"/>
                  </a:solidFill>
                </a:ln>
              </a:rPr>
              <a:t>, aux origines ghanéennes et japonaises, fusionne ses deux cultures dans sa collection.   © Vine </a:t>
            </a:r>
          </a:p>
        </p:txBody>
      </p:sp>
    </p:spTree>
    <p:extLst>
      <p:ext uri="{BB962C8B-B14F-4D97-AF65-F5344CB8AC3E}">
        <p14:creationId xmlns:p14="http://schemas.microsoft.com/office/powerpoint/2010/main" val="4252924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333498" y="474023"/>
            <a:ext cx="9525000" cy="6353175"/>
          </a:xfrm>
          <a:prstGeom prst="rect">
            <a:avLst/>
          </a:prstGeom>
          <a:effectLst>
            <a:softEdge rad="317500"/>
          </a:effectLst>
        </p:spPr>
      </p:pic>
      <p:sp>
        <p:nvSpPr>
          <p:cNvPr id="3" name="Rectangle 2"/>
          <p:cNvSpPr/>
          <p:nvPr/>
        </p:nvSpPr>
        <p:spPr>
          <a:xfrm>
            <a:off x="3048000" y="5444306"/>
            <a:ext cx="6096000" cy="1200329"/>
          </a:xfrm>
          <a:prstGeom prst="rect">
            <a:avLst/>
          </a:prstGeom>
        </p:spPr>
        <p:txBody>
          <a:bodyPr>
            <a:spAutoFit/>
          </a:bodyPr>
          <a:lstStyle/>
          <a:p>
            <a:r>
              <a:rPr lang="fr-FR" b="1" dirty="0">
                <a:ln>
                  <a:solidFill>
                    <a:srgbClr val="FF0000"/>
                  </a:solidFill>
                </a:ln>
              </a:rPr>
              <a:t> 6 / 14 -   Le Nigérian </a:t>
            </a:r>
            <a:r>
              <a:rPr lang="fr-FR" b="1" dirty="0" err="1">
                <a:ln>
                  <a:solidFill>
                    <a:srgbClr val="FF0000"/>
                  </a:solidFill>
                </a:ln>
              </a:rPr>
              <a:t>Anaba</a:t>
            </a:r>
            <a:r>
              <a:rPr lang="fr-FR" b="1" dirty="0">
                <a:ln>
                  <a:solidFill>
                    <a:srgbClr val="FF0000"/>
                  </a:solidFill>
                </a:ln>
              </a:rPr>
              <a:t> </a:t>
            </a:r>
            <a:r>
              <a:rPr lang="fr-FR" b="1" dirty="0" err="1">
                <a:ln>
                  <a:solidFill>
                    <a:srgbClr val="FF0000"/>
                  </a:solidFill>
                </a:ln>
              </a:rPr>
              <a:t>Wisdom</a:t>
            </a:r>
            <a:r>
              <a:rPr lang="fr-FR" b="1" dirty="0">
                <a:ln>
                  <a:solidFill>
                    <a:srgbClr val="FF0000"/>
                  </a:solidFill>
                </a:ln>
              </a:rPr>
              <a:t> </a:t>
            </a:r>
            <a:r>
              <a:rPr lang="fr-FR" b="1" dirty="0" err="1">
                <a:ln>
                  <a:solidFill>
                    <a:srgbClr val="FF0000"/>
                  </a:solidFill>
                </a:ln>
              </a:rPr>
              <a:t>Chidiebube</a:t>
            </a:r>
            <a:r>
              <a:rPr lang="fr-FR" b="1" dirty="0">
                <a:ln>
                  <a:solidFill>
                    <a:srgbClr val="FF0000"/>
                  </a:solidFill>
                </a:ln>
              </a:rPr>
              <a:t> a fondé </a:t>
            </a:r>
            <a:r>
              <a:rPr lang="fr-FR" b="1" dirty="0" err="1">
                <a:ln>
                  <a:solidFill>
                    <a:srgbClr val="FF0000"/>
                  </a:solidFill>
                </a:ln>
              </a:rPr>
              <a:t>Weiz</a:t>
            </a:r>
            <a:r>
              <a:rPr lang="fr-FR" b="1" dirty="0">
                <a:ln>
                  <a:solidFill>
                    <a:srgbClr val="FF0000"/>
                  </a:solidFill>
                </a:ln>
              </a:rPr>
              <a:t> </a:t>
            </a:r>
            <a:r>
              <a:rPr lang="fr-FR" b="1" dirty="0" err="1">
                <a:ln>
                  <a:solidFill>
                    <a:srgbClr val="FF0000"/>
                  </a:solidFill>
                </a:ln>
              </a:rPr>
              <a:t>Dhurm</a:t>
            </a:r>
            <a:r>
              <a:rPr lang="fr-FR" b="1" dirty="0">
                <a:ln>
                  <a:solidFill>
                    <a:srgbClr val="FF0000"/>
                  </a:solidFill>
                </a:ln>
              </a:rPr>
              <a:t> </a:t>
            </a:r>
            <a:r>
              <a:rPr lang="fr-FR" b="1" dirty="0" err="1">
                <a:ln>
                  <a:solidFill>
                    <a:srgbClr val="FF0000"/>
                  </a:solidFill>
                </a:ln>
              </a:rPr>
              <a:t>Franklyn</a:t>
            </a:r>
            <a:r>
              <a:rPr lang="fr-FR" b="1" dirty="0">
                <a:ln>
                  <a:solidFill>
                    <a:srgbClr val="FF0000"/>
                  </a:solidFill>
                </a:ln>
              </a:rPr>
              <a:t>, qui associe modernité et tradition, pour le plus grand bonheur des célébrités comme la Sud-Africaine </a:t>
            </a:r>
            <a:r>
              <a:rPr lang="fr-FR" b="1" dirty="0" err="1">
                <a:ln>
                  <a:solidFill>
                    <a:srgbClr val="FF0000"/>
                  </a:solidFill>
                </a:ln>
              </a:rPr>
              <a:t>Bonang</a:t>
            </a:r>
            <a:r>
              <a:rPr lang="fr-FR" b="1" dirty="0">
                <a:ln>
                  <a:solidFill>
                    <a:srgbClr val="FF0000"/>
                  </a:solidFill>
                </a:ln>
              </a:rPr>
              <a:t> </a:t>
            </a:r>
            <a:r>
              <a:rPr lang="fr-FR" b="1" dirty="0" err="1">
                <a:ln>
                  <a:solidFill>
                    <a:srgbClr val="FF0000"/>
                  </a:solidFill>
                </a:ln>
              </a:rPr>
              <a:t>Matheba</a:t>
            </a:r>
            <a:r>
              <a:rPr lang="fr-FR" b="1" dirty="0">
                <a:ln>
                  <a:solidFill>
                    <a:srgbClr val="FF0000"/>
                  </a:solidFill>
                </a:ln>
              </a:rPr>
              <a:t> ou la Nigériane </a:t>
            </a:r>
            <a:r>
              <a:rPr lang="fr-FR" b="1" dirty="0" err="1">
                <a:ln>
                  <a:solidFill>
                    <a:srgbClr val="FF0000"/>
                  </a:solidFill>
                </a:ln>
              </a:rPr>
              <a:t>Stephanie</a:t>
            </a:r>
            <a:r>
              <a:rPr lang="fr-FR" b="1" dirty="0">
                <a:ln>
                  <a:solidFill>
                    <a:srgbClr val="FF0000"/>
                  </a:solidFill>
                </a:ln>
              </a:rPr>
              <a:t> </a:t>
            </a:r>
            <a:r>
              <a:rPr lang="fr-FR" b="1" dirty="0" err="1">
                <a:ln>
                  <a:solidFill>
                    <a:srgbClr val="FF0000"/>
                  </a:solidFill>
                </a:ln>
              </a:rPr>
              <a:t>Coker</a:t>
            </a:r>
            <a:r>
              <a:rPr lang="fr-FR" b="1" dirty="0">
                <a:ln>
                  <a:solidFill>
                    <a:srgbClr val="FF0000"/>
                  </a:solidFill>
                </a:ln>
              </a:rPr>
              <a:t>.   © Vine </a:t>
            </a:r>
          </a:p>
        </p:txBody>
      </p:sp>
    </p:spTree>
    <p:extLst>
      <p:ext uri="{BB962C8B-B14F-4D97-AF65-F5344CB8AC3E}">
        <p14:creationId xmlns:p14="http://schemas.microsoft.com/office/powerpoint/2010/main" val="24834949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1371600" y="504825"/>
            <a:ext cx="9525000" cy="6353175"/>
          </a:xfrm>
          <a:prstGeom prst="rect">
            <a:avLst/>
          </a:prstGeom>
          <a:effectLst>
            <a:softEdge rad="317500"/>
          </a:effectLst>
        </p:spPr>
      </p:pic>
      <p:sp>
        <p:nvSpPr>
          <p:cNvPr id="3" name="Rectangle 2"/>
          <p:cNvSpPr/>
          <p:nvPr/>
        </p:nvSpPr>
        <p:spPr>
          <a:xfrm>
            <a:off x="3047998" y="5721305"/>
            <a:ext cx="6096000" cy="923330"/>
          </a:xfrm>
          <a:prstGeom prst="rect">
            <a:avLst/>
          </a:prstGeom>
        </p:spPr>
        <p:txBody>
          <a:bodyPr>
            <a:spAutoFit/>
          </a:bodyPr>
          <a:lstStyle/>
          <a:p>
            <a:r>
              <a:rPr lang="fr-FR" b="1" dirty="0">
                <a:ln>
                  <a:solidFill>
                    <a:srgbClr val="FF0000"/>
                  </a:solidFill>
                </a:ln>
              </a:rPr>
              <a:t> 7 / 14 - En quinze ans, le styliste sud-africain David </a:t>
            </a:r>
            <a:r>
              <a:rPr lang="fr-FR" b="1" dirty="0" err="1">
                <a:ln>
                  <a:solidFill>
                    <a:srgbClr val="FF0000"/>
                  </a:solidFill>
                </a:ln>
              </a:rPr>
              <a:t>Tlale</a:t>
            </a:r>
            <a:r>
              <a:rPr lang="fr-FR" b="1" dirty="0">
                <a:ln>
                  <a:solidFill>
                    <a:srgbClr val="FF0000"/>
                  </a:solidFill>
                </a:ln>
              </a:rPr>
              <a:t> a su devenir un grand nom de la mode africaine tout en lançant un programme d'aide aux jeunes créateurs. © Vine </a:t>
            </a:r>
          </a:p>
        </p:txBody>
      </p:sp>
    </p:spTree>
    <p:extLst>
      <p:ext uri="{BB962C8B-B14F-4D97-AF65-F5344CB8AC3E}">
        <p14:creationId xmlns:p14="http://schemas.microsoft.com/office/powerpoint/2010/main" val="23820781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333500" y="448503"/>
            <a:ext cx="9525000" cy="6353175"/>
          </a:xfrm>
          <a:prstGeom prst="rect">
            <a:avLst/>
          </a:prstGeom>
          <a:effectLst>
            <a:softEdge rad="317500"/>
          </a:effectLst>
        </p:spPr>
      </p:pic>
      <p:sp>
        <p:nvSpPr>
          <p:cNvPr id="3" name="Rectangle 2"/>
          <p:cNvSpPr/>
          <p:nvPr/>
        </p:nvSpPr>
        <p:spPr>
          <a:xfrm>
            <a:off x="3048000" y="5721305"/>
            <a:ext cx="6096000" cy="923330"/>
          </a:xfrm>
          <a:prstGeom prst="rect">
            <a:avLst/>
          </a:prstGeom>
        </p:spPr>
        <p:txBody>
          <a:bodyPr>
            <a:spAutoFit/>
          </a:bodyPr>
          <a:lstStyle/>
          <a:p>
            <a:r>
              <a:rPr lang="fr-FR" b="1" dirty="0">
                <a:ln>
                  <a:solidFill>
                    <a:srgbClr val="FF0000"/>
                  </a:solidFill>
                </a:ln>
              </a:rPr>
              <a:t> 8 / 14 - La juvénile Dorcas </a:t>
            </a:r>
            <a:r>
              <a:rPr lang="fr-FR" b="1" dirty="0" err="1">
                <a:ln>
                  <a:solidFill>
                    <a:srgbClr val="FF0000"/>
                  </a:solidFill>
                </a:ln>
              </a:rPr>
              <a:t>Kpodoh</a:t>
            </a:r>
            <a:r>
              <a:rPr lang="fr-FR" b="1" dirty="0">
                <a:ln>
                  <a:solidFill>
                    <a:srgbClr val="FF0000"/>
                  </a:solidFill>
                </a:ln>
              </a:rPr>
              <a:t> est une étudiante en dernière année de la </a:t>
            </a:r>
            <a:r>
              <a:rPr lang="fr-FR" b="1" dirty="0" err="1">
                <a:ln>
                  <a:solidFill>
                    <a:srgbClr val="FF0000"/>
                  </a:solidFill>
                </a:ln>
              </a:rPr>
              <a:t>Radford</a:t>
            </a:r>
            <a:r>
              <a:rPr lang="fr-FR" b="1" dirty="0">
                <a:ln>
                  <a:solidFill>
                    <a:srgbClr val="FF0000"/>
                  </a:solidFill>
                </a:ln>
              </a:rPr>
              <a:t> </a:t>
            </a:r>
            <a:r>
              <a:rPr lang="fr-FR" b="1" dirty="0" err="1">
                <a:ln>
                  <a:solidFill>
                    <a:srgbClr val="FF0000"/>
                  </a:solidFill>
                </a:ln>
              </a:rPr>
              <a:t>University</a:t>
            </a:r>
            <a:r>
              <a:rPr lang="fr-FR" b="1" dirty="0">
                <a:ln>
                  <a:solidFill>
                    <a:srgbClr val="FF0000"/>
                  </a:solidFill>
                </a:ln>
              </a:rPr>
              <a:t> </a:t>
            </a:r>
            <a:r>
              <a:rPr lang="fr-FR" b="1" dirty="0" err="1">
                <a:ln>
                  <a:solidFill>
                    <a:srgbClr val="FF0000"/>
                  </a:solidFill>
                </a:ln>
              </a:rPr>
              <a:t>College</a:t>
            </a:r>
            <a:r>
              <a:rPr lang="fr-FR" b="1" dirty="0">
                <a:ln>
                  <a:solidFill>
                    <a:srgbClr val="FF0000"/>
                  </a:solidFill>
                </a:ln>
              </a:rPr>
              <a:t> à Accra qui forme aux métiers de l'industrie de la mode. © Vine </a:t>
            </a:r>
          </a:p>
        </p:txBody>
      </p:sp>
    </p:spTree>
    <p:extLst>
      <p:ext uri="{BB962C8B-B14F-4D97-AF65-F5344CB8AC3E}">
        <p14:creationId xmlns:p14="http://schemas.microsoft.com/office/powerpoint/2010/main" val="1883063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1333500" y="400110"/>
            <a:ext cx="9525000" cy="6353175"/>
          </a:xfrm>
          <a:prstGeom prst="rect">
            <a:avLst/>
          </a:prstGeom>
          <a:effectLst>
            <a:softEdge rad="317500"/>
          </a:effectLst>
        </p:spPr>
      </p:pic>
      <p:sp>
        <p:nvSpPr>
          <p:cNvPr id="9" name="Rectangle 8"/>
          <p:cNvSpPr/>
          <p:nvPr/>
        </p:nvSpPr>
        <p:spPr>
          <a:xfrm>
            <a:off x="3048000" y="5573728"/>
            <a:ext cx="6096000" cy="923330"/>
          </a:xfrm>
          <a:prstGeom prst="rect">
            <a:avLst/>
          </a:prstGeom>
        </p:spPr>
        <p:txBody>
          <a:bodyPr>
            <a:spAutoFit/>
          </a:bodyPr>
          <a:lstStyle/>
          <a:p>
            <a:r>
              <a:rPr lang="fr-FR" b="1" dirty="0">
                <a:ln>
                  <a:solidFill>
                    <a:srgbClr val="FF0000"/>
                  </a:solidFill>
                </a:ln>
              </a:rPr>
              <a:t> 9 / 14 - La marque ghanéenne </a:t>
            </a:r>
            <a:r>
              <a:rPr lang="fr-FR" b="1" dirty="0" err="1">
                <a:ln>
                  <a:solidFill>
                    <a:srgbClr val="FF0000"/>
                  </a:solidFill>
                </a:ln>
              </a:rPr>
              <a:t>Awovi</a:t>
            </a:r>
            <a:r>
              <a:rPr lang="fr-FR" b="1" dirty="0">
                <a:ln>
                  <a:solidFill>
                    <a:srgbClr val="FF0000"/>
                  </a:solidFill>
                </a:ln>
              </a:rPr>
              <a:t> </a:t>
            </a:r>
            <a:r>
              <a:rPr lang="fr-FR" b="1" dirty="0" err="1">
                <a:ln>
                  <a:solidFill>
                    <a:srgbClr val="FF0000"/>
                  </a:solidFill>
                </a:ln>
              </a:rPr>
              <a:t>Gh</a:t>
            </a:r>
            <a:r>
              <a:rPr lang="fr-FR" b="1" dirty="0">
                <a:ln>
                  <a:solidFill>
                    <a:srgbClr val="FF0000"/>
                  </a:solidFill>
                </a:ln>
              </a:rPr>
              <a:t> a présenté d'étonnantes robes de mariée à la dernière </a:t>
            </a:r>
            <a:r>
              <a:rPr lang="fr-FR" b="1" dirty="0" err="1">
                <a:ln>
                  <a:solidFill>
                    <a:srgbClr val="FF0000"/>
                  </a:solidFill>
                </a:ln>
              </a:rPr>
              <a:t>Glitz</a:t>
            </a:r>
            <a:r>
              <a:rPr lang="fr-FR" b="1" dirty="0">
                <a:ln>
                  <a:solidFill>
                    <a:srgbClr val="FF0000"/>
                  </a:solidFill>
                </a:ln>
              </a:rPr>
              <a:t> </a:t>
            </a:r>
            <a:r>
              <a:rPr lang="fr-FR" b="1" dirty="0" err="1">
                <a:ln>
                  <a:solidFill>
                    <a:srgbClr val="FF0000"/>
                  </a:solidFill>
                </a:ln>
              </a:rPr>
              <a:t>Africa</a:t>
            </a:r>
            <a:r>
              <a:rPr lang="fr-FR" b="1" dirty="0">
                <a:ln>
                  <a:solidFill>
                    <a:srgbClr val="FF0000"/>
                  </a:solidFill>
                </a:ln>
              </a:rPr>
              <a:t> </a:t>
            </a:r>
            <a:r>
              <a:rPr lang="fr-FR" b="1" dirty="0" err="1">
                <a:ln>
                  <a:solidFill>
                    <a:srgbClr val="FF0000"/>
                  </a:solidFill>
                </a:ln>
              </a:rPr>
              <a:t>Fashion</a:t>
            </a:r>
            <a:r>
              <a:rPr lang="fr-FR" b="1" dirty="0">
                <a:ln>
                  <a:solidFill>
                    <a:srgbClr val="FF0000"/>
                  </a:solidFill>
                </a:ln>
              </a:rPr>
              <a:t> </a:t>
            </a:r>
            <a:r>
              <a:rPr lang="fr-FR" b="1" dirty="0" err="1">
                <a:ln>
                  <a:solidFill>
                    <a:srgbClr val="FF0000"/>
                  </a:solidFill>
                </a:ln>
              </a:rPr>
              <a:t>Week</a:t>
            </a:r>
            <a:r>
              <a:rPr lang="fr-FR" b="1" dirty="0">
                <a:ln>
                  <a:solidFill>
                    <a:srgbClr val="FF0000"/>
                  </a:solidFill>
                </a:ln>
              </a:rPr>
              <a:t>. © Vine </a:t>
            </a:r>
          </a:p>
        </p:txBody>
      </p:sp>
    </p:spTree>
    <p:extLst>
      <p:ext uri="{BB962C8B-B14F-4D97-AF65-F5344CB8AC3E}">
        <p14:creationId xmlns:p14="http://schemas.microsoft.com/office/powerpoint/2010/main" val="3314571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333498" y="474023"/>
            <a:ext cx="9525000" cy="6353175"/>
          </a:xfrm>
          <a:prstGeom prst="rect">
            <a:avLst/>
          </a:prstGeom>
          <a:effectLst>
            <a:softEdge rad="317500"/>
          </a:effectLst>
        </p:spPr>
      </p:pic>
      <p:sp>
        <p:nvSpPr>
          <p:cNvPr id="3" name="Rectangle 2"/>
          <p:cNvSpPr/>
          <p:nvPr/>
        </p:nvSpPr>
        <p:spPr>
          <a:xfrm>
            <a:off x="3047998" y="5444306"/>
            <a:ext cx="6096000" cy="1200329"/>
          </a:xfrm>
          <a:prstGeom prst="rect">
            <a:avLst/>
          </a:prstGeom>
        </p:spPr>
        <p:txBody>
          <a:bodyPr>
            <a:spAutoFit/>
          </a:bodyPr>
          <a:lstStyle/>
          <a:p>
            <a:r>
              <a:rPr lang="fr-FR" b="1" dirty="0">
                <a:ln>
                  <a:solidFill>
                    <a:srgbClr val="FF0000"/>
                  </a:solidFill>
                </a:ln>
              </a:rPr>
              <a:t> 10 / 14 - Le styliste ivoirien Oumar Coulibaly, natif d’Abidjan et originaire de </a:t>
            </a:r>
            <a:r>
              <a:rPr lang="fr-FR" b="1" dirty="0" err="1">
                <a:ln>
                  <a:solidFill>
                    <a:srgbClr val="FF0000"/>
                  </a:solidFill>
                </a:ln>
              </a:rPr>
              <a:t>Boundiali</a:t>
            </a:r>
            <a:r>
              <a:rPr lang="fr-FR" b="1" dirty="0">
                <a:ln>
                  <a:solidFill>
                    <a:srgbClr val="FF0000"/>
                  </a:solidFill>
                </a:ln>
              </a:rPr>
              <a:t>, a lancé son label Monsieur Barros en 2008 après avoir travaillé une décennie auprès de grands noms tel </a:t>
            </a:r>
            <a:r>
              <a:rPr lang="fr-FR" b="1" dirty="0" err="1">
                <a:ln>
                  <a:solidFill>
                    <a:srgbClr val="FF0000"/>
                  </a:solidFill>
                </a:ln>
              </a:rPr>
              <a:t>Ciss</a:t>
            </a:r>
            <a:r>
              <a:rPr lang="fr-FR" b="1" dirty="0">
                <a:ln>
                  <a:solidFill>
                    <a:srgbClr val="FF0000"/>
                  </a:solidFill>
                </a:ln>
              </a:rPr>
              <a:t> Saint Moïse. © Vine </a:t>
            </a:r>
          </a:p>
        </p:txBody>
      </p:sp>
    </p:spTree>
    <p:extLst>
      <p:ext uri="{BB962C8B-B14F-4D97-AF65-F5344CB8AC3E}">
        <p14:creationId xmlns:p14="http://schemas.microsoft.com/office/powerpoint/2010/main" val="17944118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1333500" y="474023"/>
            <a:ext cx="9525000" cy="6353175"/>
          </a:xfrm>
          <a:prstGeom prst="rect">
            <a:avLst/>
          </a:prstGeom>
          <a:effectLst>
            <a:softEdge rad="317500"/>
          </a:effectLst>
        </p:spPr>
      </p:pic>
      <p:sp>
        <p:nvSpPr>
          <p:cNvPr id="3" name="Rectangle 2"/>
          <p:cNvSpPr/>
          <p:nvPr/>
        </p:nvSpPr>
        <p:spPr>
          <a:xfrm>
            <a:off x="3047998" y="5573728"/>
            <a:ext cx="6096000" cy="923330"/>
          </a:xfrm>
          <a:prstGeom prst="rect">
            <a:avLst/>
          </a:prstGeom>
        </p:spPr>
        <p:txBody>
          <a:bodyPr>
            <a:spAutoFit/>
          </a:bodyPr>
          <a:lstStyle/>
          <a:p>
            <a:r>
              <a:rPr lang="fr-FR" dirty="0"/>
              <a:t> </a:t>
            </a:r>
            <a:r>
              <a:rPr lang="fr-FR" b="1" dirty="0">
                <a:ln>
                  <a:solidFill>
                    <a:srgbClr val="FF0000"/>
                  </a:solidFill>
                </a:ln>
              </a:rPr>
              <a:t>11 / 14 - David </a:t>
            </a:r>
            <a:r>
              <a:rPr lang="fr-FR" b="1" dirty="0" err="1">
                <a:ln>
                  <a:solidFill>
                    <a:srgbClr val="FF0000"/>
                  </a:solidFill>
                </a:ln>
              </a:rPr>
              <a:t>Tlale</a:t>
            </a:r>
            <a:r>
              <a:rPr lang="fr-FR" b="1" dirty="0">
                <a:ln>
                  <a:solidFill>
                    <a:srgbClr val="FF0000"/>
                  </a:solidFill>
                </a:ln>
              </a:rPr>
              <a:t> est l'un des rares créateurs africains à avoir réussi à présenter ses collections en dehors du continent africain, à New </a:t>
            </a:r>
            <a:r>
              <a:rPr lang="fr-FR" dirty="0">
                <a:ln>
                  <a:solidFill>
                    <a:srgbClr val="FF0000"/>
                  </a:solidFill>
                </a:ln>
              </a:rPr>
              <a:t>York et à Paris. © Vine </a:t>
            </a:r>
          </a:p>
        </p:txBody>
      </p:sp>
    </p:spTree>
    <p:extLst>
      <p:ext uri="{BB962C8B-B14F-4D97-AF65-F5344CB8AC3E}">
        <p14:creationId xmlns:p14="http://schemas.microsoft.com/office/powerpoint/2010/main" val="14938313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333498" y="504825"/>
            <a:ext cx="9525000" cy="6353175"/>
          </a:xfrm>
          <a:prstGeom prst="rect">
            <a:avLst/>
          </a:prstGeom>
          <a:effectLst>
            <a:softEdge rad="317500"/>
          </a:effectLst>
        </p:spPr>
      </p:pic>
      <p:sp>
        <p:nvSpPr>
          <p:cNvPr id="3" name="Rectangle 2"/>
          <p:cNvSpPr/>
          <p:nvPr/>
        </p:nvSpPr>
        <p:spPr>
          <a:xfrm>
            <a:off x="3048000" y="5448280"/>
            <a:ext cx="6096000" cy="1200329"/>
          </a:xfrm>
          <a:prstGeom prst="rect">
            <a:avLst/>
          </a:prstGeom>
        </p:spPr>
        <p:txBody>
          <a:bodyPr>
            <a:spAutoFit/>
          </a:bodyPr>
          <a:lstStyle/>
          <a:p>
            <a:r>
              <a:rPr lang="fr-FR" b="1" dirty="0">
                <a:ln>
                  <a:solidFill>
                    <a:srgbClr val="FF0000"/>
                  </a:solidFill>
                </a:ln>
              </a:rPr>
              <a:t> 12 / 14 - Également étudiante en dernière année au </a:t>
            </a:r>
            <a:r>
              <a:rPr lang="fr-FR" b="1" dirty="0" err="1">
                <a:ln>
                  <a:solidFill>
                    <a:srgbClr val="FF0000"/>
                  </a:solidFill>
                </a:ln>
              </a:rPr>
              <a:t>Radford</a:t>
            </a:r>
            <a:r>
              <a:rPr lang="fr-FR" b="1" dirty="0">
                <a:ln>
                  <a:solidFill>
                    <a:srgbClr val="FF0000"/>
                  </a:solidFill>
                </a:ln>
              </a:rPr>
              <a:t> </a:t>
            </a:r>
            <a:r>
              <a:rPr lang="fr-FR" b="1" dirty="0" err="1">
                <a:ln>
                  <a:solidFill>
                    <a:srgbClr val="FF0000"/>
                  </a:solidFill>
                </a:ln>
              </a:rPr>
              <a:t>University</a:t>
            </a:r>
            <a:r>
              <a:rPr lang="fr-FR" b="1" dirty="0">
                <a:ln>
                  <a:solidFill>
                    <a:srgbClr val="FF0000"/>
                  </a:solidFill>
                </a:ln>
              </a:rPr>
              <a:t> </a:t>
            </a:r>
            <a:r>
              <a:rPr lang="fr-FR" b="1" dirty="0" err="1">
                <a:ln>
                  <a:solidFill>
                    <a:srgbClr val="FF0000"/>
                  </a:solidFill>
                </a:ln>
              </a:rPr>
              <a:t>College</a:t>
            </a:r>
            <a:r>
              <a:rPr lang="fr-FR" b="1" dirty="0">
                <a:ln>
                  <a:solidFill>
                    <a:srgbClr val="FF0000"/>
                  </a:solidFill>
                </a:ln>
              </a:rPr>
              <a:t>, Alexandra </a:t>
            </a:r>
            <a:r>
              <a:rPr lang="fr-FR" b="1" dirty="0" err="1">
                <a:ln>
                  <a:solidFill>
                    <a:srgbClr val="FF0000"/>
                  </a:solidFill>
                </a:ln>
              </a:rPr>
              <a:t>Tanowa</a:t>
            </a:r>
            <a:r>
              <a:rPr lang="fr-FR" b="1" dirty="0">
                <a:ln>
                  <a:solidFill>
                    <a:srgbClr val="FF0000"/>
                  </a:solidFill>
                </a:ln>
              </a:rPr>
              <a:t> </a:t>
            </a:r>
            <a:r>
              <a:rPr lang="fr-FR" b="1" dirty="0" err="1">
                <a:ln>
                  <a:solidFill>
                    <a:srgbClr val="FF0000"/>
                  </a:solidFill>
                </a:ln>
              </a:rPr>
              <a:t>Tomiyama</a:t>
            </a:r>
            <a:r>
              <a:rPr lang="fr-FR" b="1" dirty="0">
                <a:ln>
                  <a:solidFill>
                    <a:srgbClr val="FF0000"/>
                  </a:solidFill>
                </a:ln>
              </a:rPr>
              <a:t> s'est fait remarquer dès 2015 par l'actrice ghanéenne Yvonne Nelson. © Vine </a:t>
            </a:r>
          </a:p>
        </p:txBody>
      </p:sp>
    </p:spTree>
    <p:extLst>
      <p:ext uri="{BB962C8B-B14F-4D97-AF65-F5344CB8AC3E}">
        <p14:creationId xmlns:p14="http://schemas.microsoft.com/office/powerpoint/2010/main" val="32903894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1333500" y="453694"/>
            <a:ext cx="9525000" cy="6353175"/>
          </a:xfrm>
          <a:prstGeom prst="rect">
            <a:avLst/>
          </a:prstGeom>
          <a:effectLst>
            <a:softEdge rad="317500"/>
          </a:effectLst>
        </p:spPr>
      </p:pic>
      <p:sp>
        <p:nvSpPr>
          <p:cNvPr id="3" name="Rectangle 2"/>
          <p:cNvSpPr/>
          <p:nvPr/>
        </p:nvSpPr>
        <p:spPr>
          <a:xfrm>
            <a:off x="3048000" y="5444306"/>
            <a:ext cx="6096000" cy="1200329"/>
          </a:xfrm>
          <a:prstGeom prst="rect">
            <a:avLst/>
          </a:prstGeom>
        </p:spPr>
        <p:txBody>
          <a:bodyPr>
            <a:spAutoFit/>
          </a:bodyPr>
          <a:lstStyle/>
          <a:p>
            <a:r>
              <a:rPr lang="fr-FR" b="1" dirty="0">
                <a:ln>
                  <a:solidFill>
                    <a:srgbClr val="FF0000"/>
                  </a:solidFill>
                </a:ln>
              </a:rPr>
              <a:t> 14 / 14 - Le styliste ghanéen </a:t>
            </a:r>
            <a:r>
              <a:rPr lang="fr-FR" b="1" dirty="0" err="1">
                <a:ln>
                  <a:solidFill>
                    <a:srgbClr val="FF0000"/>
                  </a:solidFill>
                </a:ln>
              </a:rPr>
              <a:t>Oheneba</a:t>
            </a:r>
            <a:r>
              <a:rPr lang="fr-FR" b="1" dirty="0">
                <a:ln>
                  <a:solidFill>
                    <a:srgbClr val="FF0000"/>
                  </a:solidFill>
                </a:ln>
              </a:rPr>
              <a:t> </a:t>
            </a:r>
            <a:r>
              <a:rPr lang="fr-FR" b="1" dirty="0" err="1">
                <a:ln>
                  <a:solidFill>
                    <a:srgbClr val="FF0000"/>
                  </a:solidFill>
                </a:ln>
              </a:rPr>
              <a:t>Yaw</a:t>
            </a:r>
            <a:r>
              <a:rPr lang="fr-FR" b="1" dirty="0">
                <a:ln>
                  <a:solidFill>
                    <a:srgbClr val="FF0000"/>
                  </a:solidFill>
                </a:ln>
              </a:rPr>
              <a:t> </a:t>
            </a:r>
            <a:r>
              <a:rPr lang="fr-FR" b="1" dirty="0" err="1">
                <a:ln>
                  <a:solidFill>
                    <a:srgbClr val="FF0000"/>
                  </a:solidFill>
                </a:ln>
              </a:rPr>
              <a:t>Boamoah</a:t>
            </a:r>
            <a:r>
              <a:rPr lang="fr-FR" b="1" dirty="0">
                <a:ln>
                  <a:solidFill>
                    <a:srgbClr val="FF0000"/>
                  </a:solidFill>
                </a:ln>
              </a:rPr>
              <a:t> est le fondateur du label masculin </a:t>
            </a:r>
            <a:r>
              <a:rPr lang="fr-FR" b="1" dirty="0" err="1">
                <a:ln>
                  <a:solidFill>
                    <a:srgbClr val="FF0000"/>
                  </a:solidFill>
                </a:ln>
              </a:rPr>
              <a:t>Abrantie</a:t>
            </a:r>
            <a:r>
              <a:rPr lang="fr-FR" b="1" dirty="0">
                <a:ln>
                  <a:solidFill>
                    <a:srgbClr val="FF0000"/>
                  </a:solidFill>
                </a:ln>
              </a:rPr>
              <a:t> The Gentleman qui a représenté le Ghana à l'Exposition universelle de Milan en 2015. © Vine </a:t>
            </a:r>
          </a:p>
        </p:txBody>
      </p:sp>
    </p:spTree>
    <p:extLst>
      <p:ext uri="{BB962C8B-B14F-4D97-AF65-F5344CB8AC3E}">
        <p14:creationId xmlns:p14="http://schemas.microsoft.com/office/powerpoint/2010/main" val="39353486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2" name="Rectangle 1"/>
          <p:cNvSpPr/>
          <p:nvPr/>
        </p:nvSpPr>
        <p:spPr>
          <a:xfrm>
            <a:off x="530087" y="556592"/>
            <a:ext cx="11198087" cy="5755422"/>
          </a:xfrm>
          <a:prstGeom prst="rect">
            <a:avLst/>
          </a:prstGeom>
        </p:spPr>
        <p:txBody>
          <a:bodyPr wrap="square">
            <a:spAutoFit/>
          </a:bodyPr>
          <a:lstStyle/>
          <a:p>
            <a:r>
              <a:rPr lang="fr-FR" sz="2400" b="1" dirty="0"/>
              <a:t> Ghana</a:t>
            </a:r>
          </a:p>
          <a:p>
            <a:endParaRPr lang="fr-FR" sz="2400" b="1" dirty="0"/>
          </a:p>
          <a:p>
            <a:r>
              <a:rPr lang="fr-FR" sz="2000" b="1" dirty="0"/>
              <a:t>Parmi la myriade de </a:t>
            </a:r>
            <a:r>
              <a:rPr lang="fr-FR" sz="2000" b="1" dirty="0" err="1"/>
              <a:t>Fashion</a:t>
            </a:r>
            <a:r>
              <a:rPr lang="fr-FR" sz="2000" b="1" dirty="0"/>
              <a:t> </a:t>
            </a:r>
            <a:r>
              <a:rPr lang="fr-FR" sz="2000" b="1" dirty="0" err="1"/>
              <a:t>Weeks</a:t>
            </a:r>
            <a:r>
              <a:rPr lang="fr-FR" sz="2000" b="1" dirty="0"/>
              <a:t> que compte le continent africain, celle du Ghana tire de plus en plus son épingle du jeu. À l'image de </a:t>
            </a:r>
            <a:r>
              <a:rPr lang="fr-FR" sz="2000" b="1" dirty="0" err="1"/>
              <a:t>Ghallywood</a:t>
            </a:r>
            <a:r>
              <a:rPr lang="fr-FR" sz="2000" b="1" dirty="0"/>
              <a:t>, son industrie cinématographique, le Ghana a structuré son industrie textile en amont avec des formations courtes et des cursus universitaires aux métiers de la mode. En aval, les stylistes locaux peuvent bénéficier de trois manifestations majeures pour attirer l'attention : l'Accra </a:t>
            </a:r>
            <a:r>
              <a:rPr lang="fr-FR" sz="2000" b="1" dirty="0" err="1"/>
              <a:t>Fashion</a:t>
            </a:r>
            <a:r>
              <a:rPr lang="fr-FR" sz="2000" b="1" dirty="0"/>
              <a:t> </a:t>
            </a:r>
            <a:r>
              <a:rPr lang="fr-FR" sz="2000" b="1" dirty="0" err="1"/>
              <a:t>Week</a:t>
            </a:r>
            <a:r>
              <a:rPr lang="fr-FR" sz="2000" b="1" dirty="0"/>
              <a:t>, l'Accra Mens </a:t>
            </a:r>
            <a:r>
              <a:rPr lang="fr-FR" sz="2000" b="1" dirty="0" err="1"/>
              <a:t>Fashion</a:t>
            </a:r>
            <a:r>
              <a:rPr lang="fr-FR" sz="2000" b="1" dirty="0"/>
              <a:t> </a:t>
            </a:r>
            <a:r>
              <a:rPr lang="fr-FR" sz="2000" b="1" dirty="0" err="1"/>
              <a:t>Week</a:t>
            </a:r>
            <a:r>
              <a:rPr lang="fr-FR" sz="2000" b="1" dirty="0"/>
              <a:t> et la </a:t>
            </a:r>
            <a:r>
              <a:rPr lang="fr-FR" sz="2000" b="1" dirty="0" err="1"/>
              <a:t>Glitz</a:t>
            </a:r>
            <a:r>
              <a:rPr lang="fr-FR" sz="2000" b="1" dirty="0"/>
              <a:t> </a:t>
            </a:r>
            <a:r>
              <a:rPr lang="fr-FR" sz="2000" b="1" dirty="0" err="1"/>
              <a:t>Africa</a:t>
            </a:r>
            <a:r>
              <a:rPr lang="fr-FR" sz="2000" b="1" dirty="0"/>
              <a:t> </a:t>
            </a:r>
            <a:r>
              <a:rPr lang="fr-FR" sz="2000" b="1" dirty="0" err="1"/>
              <a:t>Fashion</a:t>
            </a:r>
            <a:r>
              <a:rPr lang="fr-FR" sz="2000" b="1" dirty="0"/>
              <a:t> </a:t>
            </a:r>
            <a:r>
              <a:rPr lang="fr-FR" sz="2000" b="1" dirty="0" err="1"/>
              <a:t>Week</a:t>
            </a:r>
            <a:r>
              <a:rPr lang="fr-FR" sz="2000" b="1" dirty="0"/>
              <a:t> (GAFW) du magazine éponyme </a:t>
            </a:r>
            <a:r>
              <a:rPr lang="fr-FR" sz="2000" b="1" dirty="0" err="1"/>
              <a:t>Glitz</a:t>
            </a:r>
            <a:r>
              <a:rPr lang="fr-FR" sz="2000" b="1" dirty="0"/>
              <a:t>. De même, les actrices du pays célébrées à </a:t>
            </a:r>
            <a:r>
              <a:rPr lang="fr-FR" sz="2000" b="1" dirty="0" err="1"/>
              <a:t>Nollywood</a:t>
            </a:r>
            <a:r>
              <a:rPr lang="fr-FR" sz="2000" b="1" dirty="0"/>
              <a:t>, comme Jackie </a:t>
            </a:r>
            <a:r>
              <a:rPr lang="fr-FR" sz="2000" b="1" dirty="0" err="1"/>
              <a:t>Appiah</a:t>
            </a:r>
            <a:r>
              <a:rPr lang="fr-FR" sz="2000" b="1" dirty="0"/>
              <a:t>, n'hésitent pas à porter des créations ghanéennes et à leur assurer de la visibilité. Sur les traces de Lagos et de </a:t>
            </a:r>
            <a:r>
              <a:rPr lang="fr-FR" sz="2000" b="1" dirty="0" err="1"/>
              <a:t>Joburg</a:t>
            </a:r>
            <a:r>
              <a:rPr lang="fr-FR" sz="2000" b="1" dirty="0"/>
              <a:t> pour le nombre d'événements consacrés à la mode, Accra est devenu ainsi en quelques années une porte d'entrée plus accessible pour de nombreux stylistes de la sous-région. Et la diaspora ghanéenne joue un rôle dans ce cercle vertueux comme Claudia </a:t>
            </a:r>
            <a:r>
              <a:rPr lang="fr-FR" sz="2000" b="1" dirty="0" err="1"/>
              <a:t>Kwarteng</a:t>
            </a:r>
            <a:r>
              <a:rPr lang="fr-FR" sz="2000" b="1" dirty="0"/>
              <a:t> </a:t>
            </a:r>
            <a:r>
              <a:rPr lang="fr-FR" sz="2000" b="1" dirty="0" err="1"/>
              <a:t>Lumor</a:t>
            </a:r>
            <a:r>
              <a:rPr lang="fr-FR" sz="2000" b="1" dirty="0"/>
              <a:t>, qui, après des études dans la finance en Grande-Bretagne, décide de retourner dans son pays natal. L'absence de presse mode et </a:t>
            </a:r>
            <a:r>
              <a:rPr lang="fr-FR" sz="2000" b="1" dirty="0" err="1"/>
              <a:t>lifestyle</a:t>
            </a:r>
            <a:r>
              <a:rPr lang="fr-FR" sz="2000" b="1" dirty="0"/>
              <a:t> lui pèse, au point de fonder en 2011 son propre média </a:t>
            </a:r>
            <a:r>
              <a:rPr lang="fr-FR" sz="2000" b="1" dirty="0" err="1"/>
              <a:t>Glitz</a:t>
            </a:r>
            <a:r>
              <a:rPr lang="fr-FR" sz="2000" b="1" dirty="0"/>
              <a:t> </a:t>
            </a:r>
            <a:r>
              <a:rPr lang="fr-FR" sz="2000" b="1" dirty="0" err="1"/>
              <a:t>Africa</a:t>
            </a:r>
            <a:r>
              <a:rPr lang="fr-FR" sz="2000" b="1" dirty="0"/>
              <a:t> Magazine, l'année d'après la GAFW puis les </a:t>
            </a:r>
            <a:r>
              <a:rPr lang="fr-FR" sz="2000" b="1" dirty="0" err="1"/>
              <a:t>Glitz</a:t>
            </a:r>
            <a:r>
              <a:rPr lang="fr-FR" sz="2000" b="1" dirty="0"/>
              <a:t> Style Awards. « Je pense que c'est une époque formidable pour l'industrie de la mode, car six ou sept ans auparavant nous n'avions absolument rien de tel », précise Claudia </a:t>
            </a:r>
            <a:r>
              <a:rPr lang="fr-FR" sz="2000" b="1" dirty="0" err="1"/>
              <a:t>Lumor</a:t>
            </a:r>
            <a:r>
              <a:rPr lang="fr-FR" sz="2000" b="1" dirty="0"/>
              <a:t>, et de poursuivre : « au Ghana les personnes qui réussissaient professionnellement, n'étaient pas reconnues comme au Nigeria ou en Afrique du Sud ».</a:t>
            </a:r>
          </a:p>
        </p:txBody>
      </p:sp>
    </p:spTree>
    <p:extLst>
      <p:ext uri="{BB962C8B-B14F-4D97-AF65-F5344CB8AC3E}">
        <p14:creationId xmlns:p14="http://schemas.microsoft.com/office/powerpoint/2010/main" val="28025803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828261" y="570873"/>
            <a:ext cx="10535478" cy="5755422"/>
          </a:xfrm>
          <a:prstGeom prst="rect">
            <a:avLst/>
          </a:prstGeom>
        </p:spPr>
        <p:txBody>
          <a:bodyPr wrap="square">
            <a:spAutoFit/>
          </a:bodyPr>
          <a:lstStyle/>
          <a:p>
            <a:r>
              <a:rPr lang="fr-FR" sz="2400" b="1" dirty="0"/>
              <a:t>« Une époque formidable pour la mode »</a:t>
            </a:r>
          </a:p>
          <a:p>
            <a:endParaRPr lang="fr-FR" sz="2400" b="1" dirty="0"/>
          </a:p>
          <a:p>
            <a:r>
              <a:rPr lang="fr-FR" sz="2000" b="1" dirty="0"/>
              <a:t>La dernière édition de la GAFW cet automne a fait la part belle aux voisins comme les labels ivoiriens </a:t>
            </a:r>
            <a:r>
              <a:rPr lang="fr-FR" sz="2000" b="1" dirty="0" err="1"/>
              <a:t>Yhebe</a:t>
            </a:r>
            <a:r>
              <a:rPr lang="fr-FR" sz="2000" b="1" dirty="0"/>
              <a:t> designs, Yale Woody et Monsieur Barros ; les marques nigérianes </a:t>
            </a:r>
            <a:r>
              <a:rPr lang="fr-FR" sz="2000" b="1" dirty="0" err="1"/>
              <a:t>Tubo</a:t>
            </a:r>
            <a:r>
              <a:rPr lang="fr-FR" sz="2000" b="1" dirty="0"/>
              <a:t>, Rois et Reine, </a:t>
            </a:r>
            <a:r>
              <a:rPr lang="fr-FR" sz="2000" b="1" dirty="0" err="1"/>
              <a:t>Nuraniya</a:t>
            </a:r>
            <a:r>
              <a:rPr lang="fr-FR" sz="2000" b="1" dirty="0"/>
              <a:t> ou </a:t>
            </a:r>
            <a:r>
              <a:rPr lang="fr-FR" sz="2000" b="1" dirty="0" err="1"/>
              <a:t>Kamsi</a:t>
            </a:r>
            <a:r>
              <a:rPr lang="fr-FR" sz="2000" b="1" dirty="0"/>
              <a:t> </a:t>
            </a:r>
            <a:r>
              <a:rPr lang="fr-FR" sz="2000" b="1" dirty="0" err="1"/>
              <a:t>Tcharles</a:t>
            </a:r>
            <a:r>
              <a:rPr lang="fr-FR" sz="2000" b="1" dirty="0"/>
              <a:t>. Signe qui ne trompe pas sur l'importance de la capitale ghanéenne comme hub de la mode, le styliste vedette David </a:t>
            </a:r>
            <a:r>
              <a:rPr lang="fr-FR" sz="2000" b="1" dirty="0" err="1"/>
              <a:t>Tlale</a:t>
            </a:r>
            <a:r>
              <a:rPr lang="fr-FR" sz="2000" b="1" dirty="0"/>
              <a:t> a même fait le déplacement depuis l'Afrique du Sud. Certains créateurs ont choisi de montrer des tenues de mariage tel le Nigérian Mai </a:t>
            </a:r>
            <a:r>
              <a:rPr lang="fr-FR" sz="2000" b="1" dirty="0" err="1"/>
              <a:t>Atafo</a:t>
            </a:r>
            <a:r>
              <a:rPr lang="fr-FR" sz="2000" b="1" dirty="0"/>
              <a:t>, les Ghanéens </a:t>
            </a:r>
            <a:r>
              <a:rPr lang="fr-FR" sz="2000" b="1" dirty="0" err="1"/>
              <a:t>Awovi</a:t>
            </a:r>
            <a:r>
              <a:rPr lang="fr-FR" sz="2000" b="1" dirty="0"/>
              <a:t> </a:t>
            </a:r>
            <a:r>
              <a:rPr lang="fr-FR" sz="2000" b="1" dirty="0" err="1"/>
              <a:t>Gh</a:t>
            </a:r>
            <a:r>
              <a:rPr lang="fr-FR" sz="2000" b="1" dirty="0"/>
              <a:t> et </a:t>
            </a:r>
            <a:r>
              <a:rPr lang="fr-FR" sz="2000" b="1" dirty="0" err="1"/>
              <a:t>Quophi</a:t>
            </a:r>
            <a:r>
              <a:rPr lang="fr-FR" sz="2000" b="1" dirty="0"/>
              <a:t> </a:t>
            </a:r>
            <a:r>
              <a:rPr lang="fr-FR" sz="2000" b="1" dirty="0" err="1"/>
              <a:t>Akotua</a:t>
            </a:r>
            <a:r>
              <a:rPr lang="fr-FR" sz="2000" b="1" dirty="0"/>
              <a:t>, d'autres ont préféré des présentations privées comme les marques de luxe Christie Brown de la ghanéenne </a:t>
            </a:r>
            <a:r>
              <a:rPr lang="fr-FR" sz="2000" b="1" dirty="0" err="1"/>
              <a:t>Aisha</a:t>
            </a:r>
            <a:r>
              <a:rPr lang="fr-FR" sz="2000" b="1" dirty="0"/>
              <a:t> </a:t>
            </a:r>
            <a:r>
              <a:rPr lang="fr-FR" sz="2000" b="1" dirty="0" err="1"/>
              <a:t>Ayensu</a:t>
            </a:r>
            <a:r>
              <a:rPr lang="fr-FR" sz="2000" b="1" dirty="0"/>
              <a:t> et Tiffany Amber de la nigériane Folake </a:t>
            </a:r>
            <a:r>
              <a:rPr lang="fr-FR" sz="2000" b="1" dirty="0" err="1"/>
              <a:t>Coker</a:t>
            </a:r>
            <a:r>
              <a:rPr lang="fr-FR" sz="2000" b="1" dirty="0"/>
              <a:t>. Comme partout ailleurs sur le continent, les défilés des labels ghanéens ont dévoilé des collections tant féminines, comme </a:t>
            </a:r>
            <a:r>
              <a:rPr lang="fr-FR" sz="2000" b="1" dirty="0" err="1"/>
              <a:t>Nadrey</a:t>
            </a:r>
            <a:r>
              <a:rPr lang="fr-FR" sz="2000" b="1" dirty="0"/>
              <a:t> Laurent ou Sante Trends, que masculines tel </a:t>
            </a:r>
            <a:r>
              <a:rPr lang="fr-FR" sz="2000" b="1" dirty="0" err="1"/>
              <a:t>Chocolate</a:t>
            </a:r>
            <a:r>
              <a:rPr lang="fr-FR" sz="2000" b="1" dirty="0"/>
              <a:t> </a:t>
            </a:r>
            <a:r>
              <a:rPr lang="fr-FR" sz="2000" b="1" dirty="0" err="1"/>
              <a:t>Clothing</a:t>
            </a:r>
            <a:r>
              <a:rPr lang="fr-FR" sz="2000" b="1" dirty="0"/>
              <a:t> ou </a:t>
            </a:r>
            <a:r>
              <a:rPr lang="fr-FR" sz="2000" b="1" dirty="0" err="1"/>
              <a:t>Jants</a:t>
            </a:r>
            <a:r>
              <a:rPr lang="fr-FR" sz="2000" b="1" dirty="0"/>
              <a:t> Collection, voire mixte avec Edwin </a:t>
            </a:r>
            <a:r>
              <a:rPr lang="fr-FR" sz="2000" b="1" dirty="0" err="1"/>
              <a:t>Sowah</a:t>
            </a:r>
            <a:r>
              <a:rPr lang="fr-FR" sz="2000" b="1" dirty="0"/>
              <a:t>. La GAFW est également un tremplin pour les aspirants stylistes, une douzaine d'entre eux bénéficiant d'un accompagnement sur mesure en entrepreneuriat et marketing avant de participer au concours </a:t>
            </a:r>
            <a:r>
              <a:rPr lang="fr-FR" sz="2000" b="1" dirty="0" err="1"/>
              <a:t>Glitz</a:t>
            </a:r>
            <a:r>
              <a:rPr lang="fr-FR" sz="2000" b="1" dirty="0"/>
              <a:t> </a:t>
            </a:r>
            <a:r>
              <a:rPr lang="fr-FR" sz="2000" b="1" dirty="0" err="1"/>
              <a:t>Emerging</a:t>
            </a:r>
            <a:r>
              <a:rPr lang="fr-FR" sz="2000" b="1" dirty="0"/>
              <a:t> </a:t>
            </a:r>
            <a:r>
              <a:rPr lang="fr-FR" sz="2000" b="1" dirty="0" err="1"/>
              <a:t>Fashion</a:t>
            </a:r>
            <a:r>
              <a:rPr lang="fr-FR" sz="2000" b="1" dirty="0"/>
              <a:t> Designer, remporté cette année par la jeune Melissa Arthur. La fondatrice de </a:t>
            </a:r>
            <a:r>
              <a:rPr lang="fr-FR" sz="2000" b="1" dirty="0" err="1"/>
              <a:t>Glitz</a:t>
            </a:r>
            <a:r>
              <a:rPr lang="fr-FR" sz="2000" b="1" dirty="0"/>
              <a:t>, Claudia </a:t>
            </a:r>
            <a:r>
              <a:rPr lang="fr-FR" sz="2000" b="1" dirty="0" err="1"/>
              <a:t>Lumor</a:t>
            </a:r>
            <a:r>
              <a:rPr lang="fr-FR" sz="2000" b="1" dirty="0"/>
              <a:t>, n'en revient toujours pas de ce vent de nouveauté qui souffle sur Accra : « À mes yeux, ce qui est incroyable, c'est que nous avons maintenant des docteurs et des architectes qui se reconvertissent en stylistes. »</a:t>
            </a:r>
          </a:p>
        </p:txBody>
      </p:sp>
    </p:spTree>
    <p:extLst>
      <p:ext uri="{BB962C8B-B14F-4D97-AF65-F5344CB8AC3E}">
        <p14:creationId xmlns:p14="http://schemas.microsoft.com/office/powerpoint/2010/main" val="2041925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2743200" y="953490"/>
            <a:ext cx="6647140" cy="5016758"/>
          </a:xfrm>
          <a:prstGeom prst="rect">
            <a:avLst/>
          </a:prstGeom>
          <a:noFill/>
        </p:spPr>
        <p:txBody>
          <a:bodyPr wrap="none" lIns="91440" tIns="45720" rIns="91440" bIns="45720">
            <a:spAutoFit/>
          </a:bodyPr>
          <a:lstStyle/>
          <a:p>
            <a:pPr algn="ctr"/>
            <a:r>
              <a:rPr lang="fr-FR" sz="8000" b="1" dirty="0" smtClean="0">
                <a:ln w="0"/>
                <a:effectLst>
                  <a:outerShdw blurRad="38100" dist="19050" dir="2700000" algn="tl" rotWithShape="0">
                    <a:schemeClr val="dk1">
                      <a:alpha val="40000"/>
                    </a:schemeClr>
                  </a:outerShdw>
                </a:effectLst>
              </a:rPr>
              <a:t>C’était </a:t>
            </a:r>
          </a:p>
          <a:p>
            <a:pPr algn="ctr"/>
            <a:r>
              <a:rPr lang="fr-FR" sz="8000" b="1" dirty="0" smtClean="0">
                <a:ln w="0"/>
                <a:effectLst>
                  <a:outerShdw blurRad="38100" dist="19050" dir="2700000" algn="tl" rotWithShape="0">
                    <a:schemeClr val="dk1">
                      <a:alpha val="40000"/>
                    </a:schemeClr>
                  </a:outerShdw>
                </a:effectLst>
              </a:rPr>
              <a:t>La mode accra </a:t>
            </a:r>
          </a:p>
          <a:p>
            <a:pPr algn="ctr"/>
            <a:r>
              <a:rPr lang="fr-FR" sz="8000" b="1" dirty="0" smtClean="0">
                <a:ln w="0"/>
                <a:effectLst>
                  <a:outerShdw blurRad="38100" dist="19050" dir="2700000" algn="tl" rotWithShape="0">
                    <a:schemeClr val="dk1">
                      <a:alpha val="40000"/>
                    </a:schemeClr>
                  </a:outerShdw>
                </a:effectLst>
              </a:rPr>
              <a:t>sort de l’ombre</a:t>
            </a:r>
          </a:p>
          <a:p>
            <a:pPr algn="ctr"/>
            <a:r>
              <a:rPr lang="fr-FR" sz="8000" b="1" dirty="0" smtClean="0">
                <a:ln w="0"/>
                <a:effectLst>
                  <a:outerShdw blurRad="38100" dist="19050" dir="2700000" algn="tl" rotWithShape="0">
                    <a:schemeClr val="dk1">
                      <a:alpha val="40000"/>
                    </a:schemeClr>
                  </a:outerShdw>
                </a:effectLst>
              </a:rPr>
              <a:t> par Lande</a:t>
            </a:r>
            <a:endParaRPr lang="fr-FR" sz="80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597533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TotalTime>
  <Words>1361</Words>
  <Application>Microsoft Office PowerPoint</Application>
  <PresentationFormat>Grand écran</PresentationFormat>
  <Paragraphs>117</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2019-01-01T15:07:43Z</dcterms:created>
  <dcterms:modified xsi:type="dcterms:W3CDTF">2019-01-06T17:37:30Z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