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257" r:id="rId3"/>
    <p:sldId id="259" r:id="rId4"/>
    <p:sldId id="260" r:id="rId5"/>
    <p:sldId id="261" r:id="rId6"/>
    <p:sldId id="264" r:id="rId7"/>
    <p:sldId id="262" r:id="rId8"/>
    <p:sldId id="265" r:id="rId9"/>
    <p:sldId id="263" r:id="rId10"/>
    <p:sldId id="266" r:id="rId11"/>
    <p:sldId id="267" r:id="rId12"/>
    <p:sldId id="268" r:id="rId13"/>
    <p:sldId id="269" r:id="rId14"/>
    <p:sldId id="296" r:id="rId15"/>
    <p:sldId id="271" r:id="rId16"/>
    <p:sldId id="270" r:id="rId17"/>
    <p:sldId id="272" r:id="rId18"/>
    <p:sldId id="273" r:id="rId19"/>
    <p:sldId id="274" r:id="rId20"/>
    <p:sldId id="302" r:id="rId21"/>
    <p:sldId id="275" r:id="rId22"/>
    <p:sldId id="301" r:id="rId23"/>
    <p:sldId id="276" r:id="rId24"/>
    <p:sldId id="277" r:id="rId25"/>
    <p:sldId id="278" r:id="rId26"/>
    <p:sldId id="300" r:id="rId27"/>
    <p:sldId id="279" r:id="rId28"/>
    <p:sldId id="299" r:id="rId29"/>
    <p:sldId id="280" r:id="rId30"/>
    <p:sldId id="298" r:id="rId31"/>
    <p:sldId id="281" r:id="rId32"/>
    <p:sldId id="282" r:id="rId33"/>
    <p:sldId id="283" r:id="rId34"/>
    <p:sldId id="297" r:id="rId35"/>
    <p:sldId id="284" r:id="rId36"/>
    <p:sldId id="290" r:id="rId37"/>
    <p:sldId id="285" r:id="rId38"/>
    <p:sldId id="295" r:id="rId39"/>
    <p:sldId id="286" r:id="rId40"/>
    <p:sldId id="293" r:id="rId41"/>
    <p:sldId id="287" r:id="rId42"/>
    <p:sldId id="292" r:id="rId43"/>
    <p:sldId id="288" r:id="rId44"/>
    <p:sldId id="294" r:id="rId45"/>
    <p:sldId id="289" r:id="rId46"/>
    <p:sldId id="291" r:id="rId4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84KRjbsEMg7vChM9qIm/Bg==" hashData="TbRfNxxAfRjHUtDms438dUYGOrGEp0fKucs7bYFCUJCIVb/gXNkAEGGDroGSXOnmpzpfVOse2B5a33fDS7QFp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A6AA40-128A-4725-9E26-B4D61E775AC0}" type="datetimeFigureOut">
              <a:rPr lang="fr-FR" smtClean="0"/>
              <a:t>18/11/2020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236462-ED42-4084-9146-A091C24A63F0}" type="slidenum">
              <a:rPr lang="fr-FR" smtClean="0"/>
              <a:t>‹N°›</a:t>
            </a:fld>
            <a:endParaRPr lang="fr-FR"/>
          </a:p>
        </p:txBody>
      </p:sp>
    </p:spTree>
    <p:extLst>
      <p:ext uri="{BB962C8B-B14F-4D97-AF65-F5344CB8AC3E}">
        <p14:creationId xmlns:p14="http://schemas.microsoft.com/office/powerpoint/2010/main" val="2514784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1</a:t>
            </a:fld>
            <a:endParaRPr lang="fr-FR"/>
          </a:p>
        </p:txBody>
      </p:sp>
    </p:spTree>
    <p:extLst>
      <p:ext uri="{BB962C8B-B14F-4D97-AF65-F5344CB8AC3E}">
        <p14:creationId xmlns:p14="http://schemas.microsoft.com/office/powerpoint/2010/main" val="1518914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2</a:t>
            </a:fld>
            <a:endParaRPr lang="fr-FR"/>
          </a:p>
        </p:txBody>
      </p:sp>
    </p:spTree>
    <p:extLst>
      <p:ext uri="{BB962C8B-B14F-4D97-AF65-F5344CB8AC3E}">
        <p14:creationId xmlns:p14="http://schemas.microsoft.com/office/powerpoint/2010/main" val="38932634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3</a:t>
            </a:fld>
            <a:endParaRPr lang="fr-FR"/>
          </a:p>
        </p:txBody>
      </p:sp>
    </p:spTree>
    <p:extLst>
      <p:ext uri="{BB962C8B-B14F-4D97-AF65-F5344CB8AC3E}">
        <p14:creationId xmlns:p14="http://schemas.microsoft.com/office/powerpoint/2010/main" val="3646043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4</a:t>
            </a:fld>
            <a:endParaRPr lang="fr-FR"/>
          </a:p>
        </p:txBody>
      </p:sp>
    </p:spTree>
    <p:extLst>
      <p:ext uri="{BB962C8B-B14F-4D97-AF65-F5344CB8AC3E}">
        <p14:creationId xmlns:p14="http://schemas.microsoft.com/office/powerpoint/2010/main" val="1129802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5</a:t>
            </a:fld>
            <a:endParaRPr lang="fr-FR"/>
          </a:p>
        </p:txBody>
      </p:sp>
    </p:spTree>
    <p:extLst>
      <p:ext uri="{BB962C8B-B14F-4D97-AF65-F5344CB8AC3E}">
        <p14:creationId xmlns:p14="http://schemas.microsoft.com/office/powerpoint/2010/main" val="2902669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6</a:t>
            </a:fld>
            <a:endParaRPr lang="fr-FR"/>
          </a:p>
        </p:txBody>
      </p:sp>
    </p:spTree>
    <p:extLst>
      <p:ext uri="{BB962C8B-B14F-4D97-AF65-F5344CB8AC3E}">
        <p14:creationId xmlns:p14="http://schemas.microsoft.com/office/powerpoint/2010/main" val="295833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7</a:t>
            </a:fld>
            <a:endParaRPr lang="fr-FR"/>
          </a:p>
        </p:txBody>
      </p:sp>
    </p:spTree>
    <p:extLst>
      <p:ext uri="{BB962C8B-B14F-4D97-AF65-F5344CB8AC3E}">
        <p14:creationId xmlns:p14="http://schemas.microsoft.com/office/powerpoint/2010/main" val="25573952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8</a:t>
            </a:fld>
            <a:endParaRPr lang="fr-FR"/>
          </a:p>
        </p:txBody>
      </p:sp>
    </p:spTree>
    <p:extLst>
      <p:ext uri="{BB962C8B-B14F-4D97-AF65-F5344CB8AC3E}">
        <p14:creationId xmlns:p14="http://schemas.microsoft.com/office/powerpoint/2010/main" val="21723530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9</a:t>
            </a:fld>
            <a:endParaRPr lang="fr-FR"/>
          </a:p>
        </p:txBody>
      </p:sp>
    </p:spTree>
    <p:extLst>
      <p:ext uri="{BB962C8B-B14F-4D97-AF65-F5344CB8AC3E}">
        <p14:creationId xmlns:p14="http://schemas.microsoft.com/office/powerpoint/2010/main" val="28481932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10</a:t>
            </a:fld>
            <a:endParaRPr lang="fr-FR"/>
          </a:p>
        </p:txBody>
      </p:sp>
    </p:spTree>
    <p:extLst>
      <p:ext uri="{BB962C8B-B14F-4D97-AF65-F5344CB8AC3E}">
        <p14:creationId xmlns:p14="http://schemas.microsoft.com/office/powerpoint/2010/main" val="1857996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11</a:t>
            </a:fld>
            <a:endParaRPr lang="fr-FR"/>
          </a:p>
        </p:txBody>
      </p:sp>
    </p:spTree>
    <p:extLst>
      <p:ext uri="{BB962C8B-B14F-4D97-AF65-F5344CB8AC3E}">
        <p14:creationId xmlns:p14="http://schemas.microsoft.com/office/powerpoint/2010/main" val="35407790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12</a:t>
            </a:fld>
            <a:endParaRPr lang="fr-FR"/>
          </a:p>
        </p:txBody>
      </p:sp>
    </p:spTree>
    <p:extLst>
      <p:ext uri="{BB962C8B-B14F-4D97-AF65-F5344CB8AC3E}">
        <p14:creationId xmlns:p14="http://schemas.microsoft.com/office/powerpoint/2010/main" val="8661140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13</a:t>
            </a:fld>
            <a:endParaRPr lang="fr-FR"/>
          </a:p>
        </p:txBody>
      </p:sp>
    </p:spTree>
    <p:extLst>
      <p:ext uri="{BB962C8B-B14F-4D97-AF65-F5344CB8AC3E}">
        <p14:creationId xmlns:p14="http://schemas.microsoft.com/office/powerpoint/2010/main" val="2369584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14</a:t>
            </a:fld>
            <a:endParaRPr lang="fr-FR"/>
          </a:p>
        </p:txBody>
      </p:sp>
    </p:spTree>
    <p:extLst>
      <p:ext uri="{BB962C8B-B14F-4D97-AF65-F5344CB8AC3E}">
        <p14:creationId xmlns:p14="http://schemas.microsoft.com/office/powerpoint/2010/main" val="596835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15</a:t>
            </a:fld>
            <a:endParaRPr lang="fr-FR"/>
          </a:p>
        </p:txBody>
      </p:sp>
    </p:spTree>
    <p:extLst>
      <p:ext uri="{BB962C8B-B14F-4D97-AF65-F5344CB8AC3E}">
        <p14:creationId xmlns:p14="http://schemas.microsoft.com/office/powerpoint/2010/main" val="24483015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16</a:t>
            </a:fld>
            <a:endParaRPr lang="fr-FR"/>
          </a:p>
        </p:txBody>
      </p:sp>
    </p:spTree>
    <p:extLst>
      <p:ext uri="{BB962C8B-B14F-4D97-AF65-F5344CB8AC3E}">
        <p14:creationId xmlns:p14="http://schemas.microsoft.com/office/powerpoint/2010/main" val="1886832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17</a:t>
            </a:fld>
            <a:endParaRPr lang="fr-FR"/>
          </a:p>
        </p:txBody>
      </p:sp>
    </p:spTree>
    <p:extLst>
      <p:ext uri="{BB962C8B-B14F-4D97-AF65-F5344CB8AC3E}">
        <p14:creationId xmlns:p14="http://schemas.microsoft.com/office/powerpoint/2010/main" val="34405748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18</a:t>
            </a:fld>
            <a:endParaRPr lang="fr-FR"/>
          </a:p>
        </p:txBody>
      </p:sp>
    </p:spTree>
    <p:extLst>
      <p:ext uri="{BB962C8B-B14F-4D97-AF65-F5344CB8AC3E}">
        <p14:creationId xmlns:p14="http://schemas.microsoft.com/office/powerpoint/2010/main" val="8483739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19</a:t>
            </a:fld>
            <a:endParaRPr lang="fr-FR"/>
          </a:p>
        </p:txBody>
      </p:sp>
    </p:spTree>
    <p:extLst>
      <p:ext uri="{BB962C8B-B14F-4D97-AF65-F5344CB8AC3E}">
        <p14:creationId xmlns:p14="http://schemas.microsoft.com/office/powerpoint/2010/main" val="23584780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20</a:t>
            </a:fld>
            <a:endParaRPr lang="fr-FR"/>
          </a:p>
        </p:txBody>
      </p:sp>
    </p:spTree>
    <p:extLst>
      <p:ext uri="{BB962C8B-B14F-4D97-AF65-F5344CB8AC3E}">
        <p14:creationId xmlns:p14="http://schemas.microsoft.com/office/powerpoint/2010/main" val="27755683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21</a:t>
            </a:fld>
            <a:endParaRPr lang="fr-FR"/>
          </a:p>
        </p:txBody>
      </p:sp>
    </p:spTree>
    <p:extLst>
      <p:ext uri="{BB962C8B-B14F-4D97-AF65-F5344CB8AC3E}">
        <p14:creationId xmlns:p14="http://schemas.microsoft.com/office/powerpoint/2010/main" val="3417466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22</a:t>
            </a:fld>
            <a:endParaRPr lang="fr-FR"/>
          </a:p>
        </p:txBody>
      </p:sp>
    </p:spTree>
    <p:extLst>
      <p:ext uri="{BB962C8B-B14F-4D97-AF65-F5344CB8AC3E}">
        <p14:creationId xmlns:p14="http://schemas.microsoft.com/office/powerpoint/2010/main" val="26854255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23</a:t>
            </a:fld>
            <a:endParaRPr lang="fr-FR"/>
          </a:p>
        </p:txBody>
      </p:sp>
    </p:spTree>
    <p:extLst>
      <p:ext uri="{BB962C8B-B14F-4D97-AF65-F5344CB8AC3E}">
        <p14:creationId xmlns:p14="http://schemas.microsoft.com/office/powerpoint/2010/main" val="38590459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24</a:t>
            </a:fld>
            <a:endParaRPr lang="fr-FR"/>
          </a:p>
        </p:txBody>
      </p:sp>
    </p:spTree>
    <p:extLst>
      <p:ext uri="{BB962C8B-B14F-4D97-AF65-F5344CB8AC3E}">
        <p14:creationId xmlns:p14="http://schemas.microsoft.com/office/powerpoint/2010/main" val="3211464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25</a:t>
            </a:fld>
            <a:endParaRPr lang="fr-FR"/>
          </a:p>
        </p:txBody>
      </p:sp>
    </p:spTree>
    <p:extLst>
      <p:ext uri="{BB962C8B-B14F-4D97-AF65-F5344CB8AC3E}">
        <p14:creationId xmlns:p14="http://schemas.microsoft.com/office/powerpoint/2010/main" val="3375196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26</a:t>
            </a:fld>
            <a:endParaRPr lang="fr-FR"/>
          </a:p>
        </p:txBody>
      </p:sp>
    </p:spTree>
    <p:extLst>
      <p:ext uri="{BB962C8B-B14F-4D97-AF65-F5344CB8AC3E}">
        <p14:creationId xmlns:p14="http://schemas.microsoft.com/office/powerpoint/2010/main" val="38793882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27</a:t>
            </a:fld>
            <a:endParaRPr lang="fr-FR"/>
          </a:p>
        </p:txBody>
      </p:sp>
    </p:spTree>
    <p:extLst>
      <p:ext uri="{BB962C8B-B14F-4D97-AF65-F5344CB8AC3E}">
        <p14:creationId xmlns:p14="http://schemas.microsoft.com/office/powerpoint/2010/main" val="8724234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28</a:t>
            </a:fld>
            <a:endParaRPr lang="fr-FR"/>
          </a:p>
        </p:txBody>
      </p:sp>
    </p:spTree>
    <p:extLst>
      <p:ext uri="{BB962C8B-B14F-4D97-AF65-F5344CB8AC3E}">
        <p14:creationId xmlns:p14="http://schemas.microsoft.com/office/powerpoint/2010/main" val="9983097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29</a:t>
            </a:fld>
            <a:endParaRPr lang="fr-FR"/>
          </a:p>
        </p:txBody>
      </p:sp>
    </p:spTree>
    <p:extLst>
      <p:ext uri="{BB962C8B-B14F-4D97-AF65-F5344CB8AC3E}">
        <p14:creationId xmlns:p14="http://schemas.microsoft.com/office/powerpoint/2010/main" val="5221972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30</a:t>
            </a:fld>
            <a:endParaRPr lang="fr-FR"/>
          </a:p>
        </p:txBody>
      </p:sp>
    </p:spTree>
    <p:extLst>
      <p:ext uri="{BB962C8B-B14F-4D97-AF65-F5344CB8AC3E}">
        <p14:creationId xmlns:p14="http://schemas.microsoft.com/office/powerpoint/2010/main" val="41336954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31</a:t>
            </a:fld>
            <a:endParaRPr lang="fr-FR"/>
          </a:p>
        </p:txBody>
      </p:sp>
    </p:spTree>
    <p:extLst>
      <p:ext uri="{BB962C8B-B14F-4D97-AF65-F5344CB8AC3E}">
        <p14:creationId xmlns:p14="http://schemas.microsoft.com/office/powerpoint/2010/main" val="27922053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32</a:t>
            </a:fld>
            <a:endParaRPr lang="fr-FR"/>
          </a:p>
        </p:txBody>
      </p:sp>
    </p:spTree>
    <p:extLst>
      <p:ext uri="{BB962C8B-B14F-4D97-AF65-F5344CB8AC3E}">
        <p14:creationId xmlns:p14="http://schemas.microsoft.com/office/powerpoint/2010/main" val="1043173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33</a:t>
            </a:fld>
            <a:endParaRPr lang="fr-FR"/>
          </a:p>
        </p:txBody>
      </p:sp>
    </p:spTree>
    <p:extLst>
      <p:ext uri="{BB962C8B-B14F-4D97-AF65-F5344CB8AC3E}">
        <p14:creationId xmlns:p14="http://schemas.microsoft.com/office/powerpoint/2010/main" val="17260319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34</a:t>
            </a:fld>
            <a:endParaRPr lang="fr-FR"/>
          </a:p>
        </p:txBody>
      </p:sp>
    </p:spTree>
    <p:extLst>
      <p:ext uri="{BB962C8B-B14F-4D97-AF65-F5344CB8AC3E}">
        <p14:creationId xmlns:p14="http://schemas.microsoft.com/office/powerpoint/2010/main" val="125400943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35</a:t>
            </a:fld>
            <a:endParaRPr lang="fr-FR"/>
          </a:p>
        </p:txBody>
      </p:sp>
    </p:spTree>
    <p:extLst>
      <p:ext uri="{BB962C8B-B14F-4D97-AF65-F5344CB8AC3E}">
        <p14:creationId xmlns:p14="http://schemas.microsoft.com/office/powerpoint/2010/main" val="354271823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36</a:t>
            </a:fld>
            <a:endParaRPr lang="fr-FR"/>
          </a:p>
        </p:txBody>
      </p:sp>
    </p:spTree>
    <p:extLst>
      <p:ext uri="{BB962C8B-B14F-4D97-AF65-F5344CB8AC3E}">
        <p14:creationId xmlns:p14="http://schemas.microsoft.com/office/powerpoint/2010/main" val="14001952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37</a:t>
            </a:fld>
            <a:endParaRPr lang="fr-FR"/>
          </a:p>
        </p:txBody>
      </p:sp>
    </p:spTree>
    <p:extLst>
      <p:ext uri="{BB962C8B-B14F-4D97-AF65-F5344CB8AC3E}">
        <p14:creationId xmlns:p14="http://schemas.microsoft.com/office/powerpoint/2010/main" val="266827146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38</a:t>
            </a:fld>
            <a:endParaRPr lang="fr-FR"/>
          </a:p>
        </p:txBody>
      </p:sp>
    </p:spTree>
    <p:extLst>
      <p:ext uri="{BB962C8B-B14F-4D97-AF65-F5344CB8AC3E}">
        <p14:creationId xmlns:p14="http://schemas.microsoft.com/office/powerpoint/2010/main" val="182088978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39</a:t>
            </a:fld>
            <a:endParaRPr lang="fr-FR"/>
          </a:p>
        </p:txBody>
      </p:sp>
    </p:spTree>
    <p:extLst>
      <p:ext uri="{BB962C8B-B14F-4D97-AF65-F5344CB8AC3E}">
        <p14:creationId xmlns:p14="http://schemas.microsoft.com/office/powerpoint/2010/main" val="44847024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40</a:t>
            </a:fld>
            <a:endParaRPr lang="fr-FR"/>
          </a:p>
        </p:txBody>
      </p:sp>
    </p:spTree>
    <p:extLst>
      <p:ext uri="{BB962C8B-B14F-4D97-AF65-F5344CB8AC3E}">
        <p14:creationId xmlns:p14="http://schemas.microsoft.com/office/powerpoint/2010/main" val="350029080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41</a:t>
            </a:fld>
            <a:endParaRPr lang="fr-FR"/>
          </a:p>
        </p:txBody>
      </p:sp>
    </p:spTree>
    <p:extLst>
      <p:ext uri="{BB962C8B-B14F-4D97-AF65-F5344CB8AC3E}">
        <p14:creationId xmlns:p14="http://schemas.microsoft.com/office/powerpoint/2010/main" val="229074898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42</a:t>
            </a:fld>
            <a:endParaRPr lang="fr-FR"/>
          </a:p>
        </p:txBody>
      </p:sp>
    </p:spTree>
    <p:extLst>
      <p:ext uri="{BB962C8B-B14F-4D97-AF65-F5344CB8AC3E}">
        <p14:creationId xmlns:p14="http://schemas.microsoft.com/office/powerpoint/2010/main" val="32317475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43</a:t>
            </a:fld>
            <a:endParaRPr lang="fr-FR"/>
          </a:p>
        </p:txBody>
      </p:sp>
    </p:spTree>
    <p:extLst>
      <p:ext uri="{BB962C8B-B14F-4D97-AF65-F5344CB8AC3E}">
        <p14:creationId xmlns:p14="http://schemas.microsoft.com/office/powerpoint/2010/main" val="177063213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44</a:t>
            </a:fld>
            <a:endParaRPr lang="fr-FR"/>
          </a:p>
        </p:txBody>
      </p:sp>
    </p:spTree>
    <p:extLst>
      <p:ext uri="{BB962C8B-B14F-4D97-AF65-F5344CB8AC3E}">
        <p14:creationId xmlns:p14="http://schemas.microsoft.com/office/powerpoint/2010/main" val="306461844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45</a:t>
            </a:fld>
            <a:endParaRPr lang="fr-FR"/>
          </a:p>
        </p:txBody>
      </p:sp>
    </p:spTree>
    <p:extLst>
      <p:ext uri="{BB962C8B-B14F-4D97-AF65-F5344CB8AC3E}">
        <p14:creationId xmlns:p14="http://schemas.microsoft.com/office/powerpoint/2010/main" val="27569816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36462-ED42-4084-9146-A091C24A63F0}" type="slidenum">
              <a:rPr lang="fr-FR" smtClean="0"/>
              <a:t>46</a:t>
            </a:fld>
            <a:endParaRPr lang="fr-FR"/>
          </a:p>
        </p:txBody>
      </p:sp>
    </p:spTree>
    <p:extLst>
      <p:ext uri="{BB962C8B-B14F-4D97-AF65-F5344CB8AC3E}">
        <p14:creationId xmlns:p14="http://schemas.microsoft.com/office/powerpoint/2010/main" val="12394930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EFAA5F7-EF1C-45B4-9341-FB91DCA04164}" type="datetime1">
              <a:rPr lang="fr-FR" smtClean="0"/>
              <a:t>18/11/2020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F83E828-96A5-4489-9B2E-E24EF1059B05}" type="slidenum">
              <a:rPr lang="fr-FR" smtClean="0"/>
              <a:t>‹N°›</a:t>
            </a:fld>
            <a:endParaRPr lang="fr-FR"/>
          </a:p>
        </p:txBody>
      </p:sp>
    </p:spTree>
    <p:extLst>
      <p:ext uri="{BB962C8B-B14F-4D97-AF65-F5344CB8AC3E}">
        <p14:creationId xmlns:p14="http://schemas.microsoft.com/office/powerpoint/2010/main" val="2666248211"/>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F7A5D91-1FCE-4B20-BD5F-12617B2BF913}" type="datetime1">
              <a:rPr lang="fr-FR" smtClean="0"/>
              <a:t>18/11/2020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F83E828-96A5-4489-9B2E-E24EF1059B05}" type="slidenum">
              <a:rPr lang="fr-FR" smtClean="0"/>
              <a:t>‹N°›</a:t>
            </a:fld>
            <a:endParaRPr lang="fr-FR"/>
          </a:p>
        </p:txBody>
      </p:sp>
    </p:spTree>
    <p:extLst>
      <p:ext uri="{BB962C8B-B14F-4D97-AF65-F5344CB8AC3E}">
        <p14:creationId xmlns:p14="http://schemas.microsoft.com/office/powerpoint/2010/main" val="3676455478"/>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1629974F-29E8-41BA-BB0D-5CC90926CF76}" type="datetime1">
              <a:rPr lang="fr-FR" smtClean="0"/>
              <a:t>18/11/2020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F83E828-96A5-4489-9B2E-E24EF1059B05}" type="slidenum">
              <a:rPr lang="fr-FR" smtClean="0"/>
              <a:t>‹N°›</a:t>
            </a:fld>
            <a:endParaRPr lang="fr-FR"/>
          </a:p>
        </p:txBody>
      </p:sp>
    </p:spTree>
    <p:extLst>
      <p:ext uri="{BB962C8B-B14F-4D97-AF65-F5344CB8AC3E}">
        <p14:creationId xmlns:p14="http://schemas.microsoft.com/office/powerpoint/2010/main" val="369619474"/>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4EC3D94-5A80-4305-A480-A956D4518534}" type="datetime1">
              <a:rPr lang="fr-FR" smtClean="0"/>
              <a:t>18/11/2020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CF83E828-96A5-4489-9B2E-E24EF1059B05}" type="slidenum">
              <a:rPr lang="fr-FR" smtClean="0"/>
              <a:t>‹N°›</a:t>
            </a:fld>
            <a:endParaRPr lang="fr-FR"/>
          </a:p>
        </p:txBody>
      </p:sp>
    </p:spTree>
    <p:extLst>
      <p:ext uri="{BB962C8B-B14F-4D97-AF65-F5344CB8AC3E}">
        <p14:creationId xmlns:p14="http://schemas.microsoft.com/office/powerpoint/2010/main" val="2143988648"/>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ADC549D-A8D6-446E-8883-28EAF6503D3B}" type="datetime1">
              <a:rPr lang="fr-FR" smtClean="0"/>
              <a:t>18/11/2020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CF83E828-96A5-4489-9B2E-E24EF1059B05}" type="slidenum">
              <a:rPr lang="fr-FR" smtClean="0"/>
              <a:t>‹N°›</a:t>
            </a:fld>
            <a:endParaRPr lang="fr-FR"/>
          </a:p>
        </p:txBody>
      </p:sp>
    </p:spTree>
    <p:extLst>
      <p:ext uri="{BB962C8B-B14F-4D97-AF65-F5344CB8AC3E}">
        <p14:creationId xmlns:p14="http://schemas.microsoft.com/office/powerpoint/2010/main" val="1383171954"/>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FFE9C64-D66A-47B3-9A96-4861A47CB332}" type="datetime1">
              <a:rPr lang="fr-FR" smtClean="0"/>
              <a:t>18/11/2020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CF83E828-96A5-4489-9B2E-E24EF1059B05}" type="slidenum">
              <a:rPr lang="fr-FR" smtClean="0"/>
              <a:t>‹N°›</a:t>
            </a:fld>
            <a:endParaRPr lang="fr-FR"/>
          </a:p>
        </p:txBody>
      </p:sp>
    </p:spTree>
    <p:extLst>
      <p:ext uri="{BB962C8B-B14F-4D97-AF65-F5344CB8AC3E}">
        <p14:creationId xmlns:p14="http://schemas.microsoft.com/office/powerpoint/2010/main" val="2295506954"/>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C57FAEB-4F27-40A2-B039-B324682C8175}" type="datetime1">
              <a:rPr lang="fr-FR" smtClean="0"/>
              <a:t>18/11/2020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CF83E828-96A5-4489-9B2E-E24EF1059B05}" type="slidenum">
              <a:rPr lang="fr-FR" smtClean="0"/>
              <a:t>‹N°›</a:t>
            </a:fld>
            <a:endParaRPr lang="fr-FR"/>
          </a:p>
        </p:txBody>
      </p:sp>
    </p:spTree>
    <p:extLst>
      <p:ext uri="{BB962C8B-B14F-4D97-AF65-F5344CB8AC3E}">
        <p14:creationId xmlns:p14="http://schemas.microsoft.com/office/powerpoint/2010/main" val="4212059337"/>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D1DA901-1001-44F8-9179-61F9C7D9CC78}" type="datetime1">
              <a:rPr lang="fr-FR" smtClean="0"/>
              <a:t>18/11/2020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CF83E828-96A5-4489-9B2E-E24EF1059B05}" type="slidenum">
              <a:rPr lang="fr-FR" smtClean="0"/>
              <a:t>‹N°›</a:t>
            </a:fld>
            <a:endParaRPr lang="fr-FR"/>
          </a:p>
        </p:txBody>
      </p:sp>
    </p:spTree>
    <p:extLst>
      <p:ext uri="{BB962C8B-B14F-4D97-AF65-F5344CB8AC3E}">
        <p14:creationId xmlns:p14="http://schemas.microsoft.com/office/powerpoint/2010/main" val="518978224"/>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BF1E852-9D3A-4474-93CA-A9236D175F14}" type="datetime1">
              <a:rPr lang="fr-FR" smtClean="0"/>
              <a:t>18/11/2020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CF83E828-96A5-4489-9B2E-E24EF1059B05}" type="slidenum">
              <a:rPr lang="fr-FR" smtClean="0"/>
              <a:t>‹N°›</a:t>
            </a:fld>
            <a:endParaRPr lang="fr-FR"/>
          </a:p>
        </p:txBody>
      </p:sp>
    </p:spTree>
    <p:extLst>
      <p:ext uri="{BB962C8B-B14F-4D97-AF65-F5344CB8AC3E}">
        <p14:creationId xmlns:p14="http://schemas.microsoft.com/office/powerpoint/2010/main" val="2300919649"/>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8D3A373-F792-4C5C-95D0-DCC20DC8B4F8}" type="datetime1">
              <a:rPr lang="fr-FR" smtClean="0"/>
              <a:t>18/11/2020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F83E828-96A5-4489-9B2E-E24EF1059B05}" type="slidenum">
              <a:rPr lang="fr-FR" smtClean="0"/>
              <a:t>‹N°›</a:t>
            </a:fld>
            <a:endParaRPr lang="fr-FR"/>
          </a:p>
        </p:txBody>
      </p:sp>
    </p:spTree>
    <p:extLst>
      <p:ext uri="{BB962C8B-B14F-4D97-AF65-F5344CB8AC3E}">
        <p14:creationId xmlns:p14="http://schemas.microsoft.com/office/powerpoint/2010/main" val="359569126"/>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1DAA4C-A476-40ED-B458-281CC0634963}" type="datetime1">
              <a:rPr lang="fr-FR" smtClean="0"/>
              <a:t>18/11/2020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F83E828-96A5-4489-9B2E-E24EF1059B05}" type="slidenum">
              <a:rPr lang="fr-FR" smtClean="0"/>
              <a:t>‹N°›</a:t>
            </a:fld>
            <a:endParaRPr lang="fr-FR"/>
          </a:p>
        </p:txBody>
      </p:sp>
    </p:spTree>
    <p:extLst>
      <p:ext uri="{BB962C8B-B14F-4D97-AF65-F5344CB8AC3E}">
        <p14:creationId xmlns:p14="http://schemas.microsoft.com/office/powerpoint/2010/main" val="3022609301"/>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7000">
              <a:srgbClr val="92D050"/>
            </a:gs>
            <a:gs pos="13000">
              <a:schemeClr val="accent1">
                <a:lumMod val="45000"/>
                <a:lumOff val="55000"/>
              </a:schemeClr>
            </a:gs>
            <a:gs pos="79000">
              <a:schemeClr val="accent6">
                <a:lumMod val="75000"/>
              </a:schemeClr>
            </a:gs>
            <a:gs pos="94000">
              <a:schemeClr val="bg1"/>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EEC4E5-0B58-4024-AD15-4DD3BE895B37}" type="datetime1">
              <a:rPr lang="fr-FR" smtClean="0"/>
              <a:t>18/11/2020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83E828-96A5-4489-9B2E-E24EF1059B05}" type="slidenum">
              <a:rPr lang="fr-FR" smtClean="0"/>
              <a:t>‹N°›</a:t>
            </a:fld>
            <a:endParaRPr lang="fr-FR"/>
          </a:p>
        </p:txBody>
      </p:sp>
    </p:spTree>
    <p:extLst>
      <p:ext uri="{BB962C8B-B14F-4D97-AF65-F5344CB8AC3E}">
        <p14:creationId xmlns:p14="http://schemas.microsoft.com/office/powerpoint/2010/main" val="995862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1</a:t>
            </a:fld>
            <a:endParaRPr lang="fr-FR" sz="1800" b="1" dirty="0">
              <a:solidFill>
                <a:schemeClr val="accent6">
                  <a:lumMod val="50000"/>
                </a:schemeClr>
              </a:solidFill>
              <a:latin typeface="Magneto" panose="04030805050802020D02" pitchFamily="82" charset="0"/>
            </a:endParaRPr>
          </a:p>
        </p:txBody>
      </p:sp>
      <p:pic>
        <p:nvPicPr>
          <p:cNvPr id="9" name="Image 8"/>
          <p:cNvPicPr>
            <a:picLocks noChangeAspect="1"/>
          </p:cNvPicPr>
          <p:nvPr/>
        </p:nvPicPr>
        <p:blipFill>
          <a:blip r:embed="rId4"/>
          <a:stretch>
            <a:fillRect/>
          </a:stretch>
        </p:blipFill>
        <p:spPr>
          <a:xfrm>
            <a:off x="1066800" y="969869"/>
            <a:ext cx="10161493" cy="4899435"/>
          </a:xfrm>
          <a:prstGeom prst="rect">
            <a:avLst/>
          </a:prstGeom>
          <a:effectLst>
            <a:softEdge rad="127000"/>
          </a:effectLst>
        </p:spPr>
      </p:pic>
      <p:sp>
        <p:nvSpPr>
          <p:cNvPr id="8" name="Rectangle 7"/>
          <p:cNvSpPr/>
          <p:nvPr/>
        </p:nvSpPr>
        <p:spPr>
          <a:xfrm>
            <a:off x="1751702" y="2540213"/>
            <a:ext cx="8688596" cy="1754326"/>
          </a:xfrm>
          <a:prstGeom prst="rect">
            <a:avLst/>
          </a:prstGeom>
          <a:noFill/>
        </p:spPr>
        <p:txBody>
          <a:bodyPr wrap="none" lIns="91440" tIns="45720" rIns="91440" bIns="45720">
            <a:spAutoFit/>
          </a:bodyPr>
          <a:lstStyle/>
          <a:p>
            <a:pPr algn="ctr"/>
            <a:r>
              <a:rPr lang="fr-FR" sz="5400" b="1" spc="50" dirty="0" smtClean="0">
                <a:ln w="0">
                  <a:solidFill>
                    <a:sysClr val="windowText" lastClr="000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Les vertus du poireau</a:t>
            </a:r>
          </a:p>
          <a:p>
            <a:pPr algn="ctr"/>
            <a:r>
              <a:rPr lang="fr-FR" sz="5400" b="1" spc="50" dirty="0" smtClean="0">
                <a:ln w="0">
                  <a:solidFill>
                    <a:sysClr val="windowText" lastClr="000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 Et jeux de mots</a:t>
            </a:r>
            <a:endParaRPr lang="fr-FR" sz="5400" b="1" cap="none" spc="50" dirty="0">
              <a:ln w="0">
                <a:solidFill>
                  <a:sysClr val="windowText" lastClr="000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1872228120"/>
      </p:ext>
    </p:extLst>
  </p:cSld>
  <p:clrMapOvr>
    <a:masterClrMapping/>
  </p:clrMapOvr>
  <mc:AlternateContent xmlns:mc="http://schemas.openxmlformats.org/markup-compatibility/2006">
    <mc:Choice xmlns:p14="http://schemas.microsoft.com/office/powerpoint/2010/main" Requires="p14">
      <p:transition spd="slow" p14:dur="6750" advTm="15000">
        <p:wedge/>
        <p:sndAc>
          <p:stSnd loop="1">
            <p:snd r:embed="rId3" name="LA CHANSON DU POIREAU(1).wav"/>
          </p:stSnd>
        </p:sndAc>
      </p:transition>
    </mc:Choice>
    <mc:Fallback>
      <p:transition spd="slow" advTm="15000">
        <p:wedge/>
        <p:sndAc>
          <p:stSnd loop="1">
            <p:snd r:embed="rId3" name="LA CHANSON DU POIREAU(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heel(8)">
                                      <p:cBhvr>
                                        <p:cTn id="21" dur="20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nodeType="clickEffect">
                                  <p:stCondLst>
                                    <p:cond delay="0"/>
                                  </p:stCondLst>
                                  <p:iterate type="lt">
                                    <p:tmPct val="10000"/>
                                  </p:iterate>
                                  <p:childTnLst>
                                    <p:set>
                                      <p:cBhvr>
                                        <p:cTn id="25" dur="1" fill="hold">
                                          <p:stCondLst>
                                            <p:cond delay="0"/>
                                          </p:stCondLst>
                                        </p:cTn>
                                        <p:tgtEl>
                                          <p:spTgt spid="8">
                                            <p:txEl>
                                              <p:pRg st="0" end="0"/>
                                            </p:txEl>
                                          </p:spTgt>
                                        </p:tgtEl>
                                        <p:attrNameLst>
                                          <p:attrName>style.visibility</p:attrName>
                                        </p:attrNameLst>
                                      </p:cBhvr>
                                      <p:to>
                                        <p:strVal val="visible"/>
                                      </p:to>
                                    </p:set>
                                    <p:anim by="(-#ppt_w*2)" calcmode="lin" valueType="num">
                                      <p:cBhvr rctx="PPT">
                                        <p:cTn id="26" dur="500" autoRev="1" fill="hold">
                                          <p:stCondLst>
                                            <p:cond delay="0"/>
                                          </p:stCondLst>
                                        </p:cTn>
                                        <p:tgtEl>
                                          <p:spTgt spid="8">
                                            <p:txEl>
                                              <p:pRg st="0" end="0"/>
                                            </p:txEl>
                                          </p:spTgt>
                                        </p:tgtEl>
                                        <p:attrNameLst>
                                          <p:attrName>ppt_w</p:attrName>
                                        </p:attrNameLst>
                                      </p:cBhvr>
                                    </p:anim>
                                    <p:anim by="(#ppt_w*0.50)" calcmode="lin" valueType="num">
                                      <p:cBhvr>
                                        <p:cTn id="27" dur="500" decel="50000" autoRev="1" fill="hold">
                                          <p:stCondLst>
                                            <p:cond delay="0"/>
                                          </p:stCondLst>
                                        </p:cTn>
                                        <p:tgtEl>
                                          <p:spTgt spid="8">
                                            <p:txEl>
                                              <p:pRg st="0" end="0"/>
                                            </p:txEl>
                                          </p:spTgt>
                                        </p:tgtEl>
                                        <p:attrNameLst>
                                          <p:attrName>ppt_x</p:attrName>
                                        </p:attrNameLst>
                                      </p:cBhvr>
                                    </p:anim>
                                    <p:anim from="(-#ppt_h/2)" to="(#ppt_y)" calcmode="lin" valueType="num">
                                      <p:cBhvr>
                                        <p:cTn id="28" dur="1000" fill="hold">
                                          <p:stCondLst>
                                            <p:cond delay="0"/>
                                          </p:stCondLst>
                                        </p:cTn>
                                        <p:tgtEl>
                                          <p:spTgt spid="8">
                                            <p:txEl>
                                              <p:pRg st="0" end="0"/>
                                            </p:txEl>
                                          </p:spTgt>
                                        </p:tgtEl>
                                        <p:attrNameLst>
                                          <p:attrName>ppt_y</p:attrName>
                                        </p:attrNameLst>
                                      </p:cBhvr>
                                    </p:anim>
                                    <p:animRot by="21600000">
                                      <p:cBhvr>
                                        <p:cTn id="29" dur="1000" fill="hold">
                                          <p:stCondLst>
                                            <p:cond delay="0"/>
                                          </p:stCondLst>
                                        </p:cTn>
                                        <p:tgtEl>
                                          <p:spTgt spid="8">
                                            <p:txEl>
                                              <p:pRg st="0" end="0"/>
                                            </p:txEl>
                                          </p:spTgt>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56" presetClass="entr" presetSubtype="0" fill="hold" nodeType="clickEffect">
                                  <p:stCondLst>
                                    <p:cond delay="0"/>
                                  </p:stCondLst>
                                  <p:iterate type="lt">
                                    <p:tmPct val="10000"/>
                                  </p:iterate>
                                  <p:childTnLst>
                                    <p:set>
                                      <p:cBhvr>
                                        <p:cTn id="33" dur="1" fill="hold">
                                          <p:stCondLst>
                                            <p:cond delay="0"/>
                                          </p:stCondLst>
                                        </p:cTn>
                                        <p:tgtEl>
                                          <p:spTgt spid="8">
                                            <p:txEl>
                                              <p:pRg st="1" end="1"/>
                                            </p:txEl>
                                          </p:spTgt>
                                        </p:tgtEl>
                                        <p:attrNameLst>
                                          <p:attrName>style.visibility</p:attrName>
                                        </p:attrNameLst>
                                      </p:cBhvr>
                                      <p:to>
                                        <p:strVal val="visible"/>
                                      </p:to>
                                    </p:set>
                                    <p:anim by="(-#ppt_w*2)" calcmode="lin" valueType="num">
                                      <p:cBhvr rctx="PPT">
                                        <p:cTn id="34" dur="500" autoRev="1" fill="hold">
                                          <p:stCondLst>
                                            <p:cond delay="0"/>
                                          </p:stCondLst>
                                        </p:cTn>
                                        <p:tgtEl>
                                          <p:spTgt spid="8">
                                            <p:txEl>
                                              <p:pRg st="1" end="1"/>
                                            </p:txEl>
                                          </p:spTgt>
                                        </p:tgtEl>
                                        <p:attrNameLst>
                                          <p:attrName>ppt_w</p:attrName>
                                        </p:attrNameLst>
                                      </p:cBhvr>
                                    </p:anim>
                                    <p:anim by="(#ppt_w*0.50)" calcmode="lin" valueType="num">
                                      <p:cBhvr>
                                        <p:cTn id="35" dur="500" decel="50000" autoRev="1" fill="hold">
                                          <p:stCondLst>
                                            <p:cond delay="0"/>
                                          </p:stCondLst>
                                        </p:cTn>
                                        <p:tgtEl>
                                          <p:spTgt spid="8">
                                            <p:txEl>
                                              <p:pRg st="1" end="1"/>
                                            </p:txEl>
                                          </p:spTgt>
                                        </p:tgtEl>
                                        <p:attrNameLst>
                                          <p:attrName>ppt_x</p:attrName>
                                        </p:attrNameLst>
                                      </p:cBhvr>
                                    </p:anim>
                                    <p:anim from="(-#ppt_h/2)" to="(#ppt_y)" calcmode="lin" valueType="num">
                                      <p:cBhvr>
                                        <p:cTn id="36" dur="1000" fill="hold">
                                          <p:stCondLst>
                                            <p:cond delay="0"/>
                                          </p:stCondLst>
                                        </p:cTn>
                                        <p:tgtEl>
                                          <p:spTgt spid="8">
                                            <p:txEl>
                                              <p:pRg st="1" end="1"/>
                                            </p:txEl>
                                          </p:spTgt>
                                        </p:tgtEl>
                                        <p:attrNameLst>
                                          <p:attrName>ppt_y</p:attrName>
                                        </p:attrNameLst>
                                      </p:cBhvr>
                                    </p:anim>
                                    <p:animRot by="21600000">
                                      <p:cBhvr>
                                        <p:cTn id="37"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183341" y="946672"/>
            <a:ext cx="9802906" cy="4945829"/>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2</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1620270" y="2444869"/>
            <a:ext cx="8929047" cy="1754326"/>
          </a:xfrm>
          <a:prstGeom prst="rect">
            <a:avLst/>
          </a:prstGeom>
        </p:spPr>
        <p:txBody>
          <a:bodyPr wrap="none">
            <a:spAutoFit/>
          </a:bodyPr>
          <a:lstStyle/>
          <a:p>
            <a:r>
              <a:rPr lang="fr-FR" sz="5400" b="1" dirty="0" smtClean="0">
                <a:ln>
                  <a:solidFill>
                    <a:sysClr val="windowText" lastClr="000000"/>
                  </a:solidFill>
                </a:ln>
                <a:solidFill>
                  <a:schemeClr val="bg1"/>
                </a:solidFill>
                <a:effectLst>
                  <a:glow rad="228600">
                    <a:schemeClr val="accent6">
                      <a:satMod val="175000"/>
                      <a:alpha val="40000"/>
                    </a:schemeClr>
                  </a:glow>
                </a:effectLst>
                <a:latin typeface="Magneto" panose="04030805050802020D02" pitchFamily="82" charset="0"/>
              </a:rPr>
              <a:t>Découvrez les bienfaits</a:t>
            </a:r>
          </a:p>
          <a:p>
            <a:r>
              <a:rPr lang="fr-FR" sz="5400" b="1" dirty="0" smtClean="0">
                <a:ln>
                  <a:solidFill>
                    <a:sysClr val="windowText" lastClr="000000"/>
                  </a:solidFill>
                </a:ln>
                <a:solidFill>
                  <a:schemeClr val="bg1"/>
                </a:solidFill>
                <a:effectLst>
                  <a:glow rad="228600">
                    <a:schemeClr val="accent6">
                      <a:satMod val="175000"/>
                      <a:alpha val="40000"/>
                    </a:schemeClr>
                  </a:glow>
                </a:effectLst>
                <a:latin typeface="Magneto" panose="04030805050802020D02" pitchFamily="82" charset="0"/>
              </a:rPr>
              <a:t>      des poireaux</a:t>
            </a:r>
            <a:endParaRPr lang="fr-FR" sz="5400" b="1" dirty="0">
              <a:ln>
                <a:solidFill>
                  <a:sysClr val="windowText" lastClr="000000"/>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805085360"/>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heel(8)">
                                      <p:cBhvr>
                                        <p:cTn id="2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3</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1981200" y="1305341"/>
            <a:ext cx="8229600" cy="4247317"/>
          </a:xfrm>
          <a:prstGeom prst="rect">
            <a:avLst/>
          </a:prstGeom>
        </p:spPr>
        <p:txBody>
          <a:bodyPr wrap="square">
            <a:spAutoFit/>
          </a:bodyPr>
          <a:lstStyle/>
          <a:p>
            <a:r>
              <a:rPr lang="fr-FR" sz="54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Les conseils d'un très bon jardinier. À lire jusqu'au bout, c'est délicieusement bien dit.</a:t>
            </a:r>
            <a:endParaRPr lang="fr-FR" sz="54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81420735"/>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4</a:t>
            </a:fld>
            <a:endParaRPr lang="fr-FR" sz="1800" b="1" dirty="0">
              <a:solidFill>
                <a:schemeClr val="accent6">
                  <a:lumMod val="50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017059" y="987013"/>
            <a:ext cx="8148917" cy="4889351"/>
          </a:xfrm>
          <a:prstGeom prst="rect">
            <a:avLst/>
          </a:prstGeom>
          <a:effectLst>
            <a:softEdge rad="127000"/>
          </a:effectLst>
        </p:spPr>
      </p:pic>
    </p:spTree>
    <p:extLst>
      <p:ext uri="{BB962C8B-B14F-4D97-AF65-F5344CB8AC3E}">
        <p14:creationId xmlns:p14="http://schemas.microsoft.com/office/powerpoint/2010/main" val="2210573335"/>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5</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1600199" y="1143000"/>
            <a:ext cx="8875059" cy="4401205"/>
          </a:xfrm>
          <a:prstGeom prst="rect">
            <a:avLst/>
          </a:prstGeom>
        </p:spPr>
        <p:txBody>
          <a:bodyPr wrap="square">
            <a:spAutoFit/>
          </a:bodyPr>
          <a:lstStyle/>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Le poireau, du latin </a:t>
            </a:r>
            <a:r>
              <a:rPr lang="fr-FR" sz="4000" b="1" dirty="0" err="1"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porrum</a:t>
            </a:r>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 se présente sous la forme d'une tige dont la longueur est variable suivant l'âge du sujet. Nous considèrerons dans cet exposé uniquement le cas du poireau adulte.</a:t>
            </a:r>
            <a:endPar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588288031"/>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6</a:t>
            </a:fld>
            <a:endParaRPr lang="fr-FR" sz="18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07024" y="968188"/>
            <a:ext cx="7386916" cy="4915657"/>
          </a:xfrm>
          <a:prstGeom prst="rect">
            <a:avLst/>
          </a:prstGeom>
          <a:effectLst>
            <a:softEdge rad="127000"/>
          </a:effectLst>
        </p:spPr>
      </p:pic>
    </p:spTree>
    <p:extLst>
      <p:ext uri="{BB962C8B-B14F-4D97-AF65-F5344CB8AC3E}">
        <p14:creationId xmlns:p14="http://schemas.microsoft.com/office/powerpoint/2010/main" val="2835906965"/>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7</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1763957" y="1524550"/>
            <a:ext cx="8700247" cy="3785652"/>
          </a:xfrm>
          <a:prstGeom prst="rect">
            <a:avLst/>
          </a:prstGeom>
        </p:spPr>
        <p:txBody>
          <a:bodyPr wrap="square">
            <a:spAutoFit/>
          </a:bodyPr>
          <a:lstStyle/>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Il se distingue par un tube oblong, garni de poils abondants à l'une de ses extrémités, d'une saveur fade et d'une douceur âcre mais bien préparé, il devient exquis</a:t>
            </a:r>
            <a:endPar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767591568"/>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8</a:t>
            </a:fld>
            <a:endParaRPr lang="fr-FR" sz="18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20471" y="939799"/>
            <a:ext cx="7409329" cy="4939553"/>
          </a:xfrm>
          <a:prstGeom prst="rect">
            <a:avLst/>
          </a:prstGeom>
          <a:effectLst>
            <a:softEdge rad="127000"/>
          </a:effectLst>
        </p:spPr>
      </p:pic>
    </p:spTree>
    <p:extLst>
      <p:ext uri="{BB962C8B-B14F-4D97-AF65-F5344CB8AC3E}">
        <p14:creationId xmlns:p14="http://schemas.microsoft.com/office/powerpoint/2010/main" val="4270454788"/>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9</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1703445" y="1524550"/>
            <a:ext cx="8821271" cy="3785652"/>
          </a:xfrm>
          <a:prstGeom prst="rect">
            <a:avLst/>
          </a:prstGeom>
        </p:spPr>
        <p:txBody>
          <a:bodyPr wrap="square">
            <a:spAutoFit/>
          </a:bodyPr>
          <a:lstStyle/>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L'origine du poireau est très ancienne. C'est notre ancêtre ADAM qui l'introduisit le premier et pas seulement dans les Bouches du Rhône, comme le prétendent certains. </a:t>
            </a:r>
            <a:endPar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229438084"/>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10</a:t>
            </a:fld>
            <a:endParaRPr lang="fr-FR" sz="18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rotWithShape="1">
          <a:blip r:embed="rId3"/>
          <a:srcRect r="-86" b="27366"/>
          <a:stretch/>
        </p:blipFill>
        <p:spPr>
          <a:xfrm>
            <a:off x="1055971" y="923354"/>
            <a:ext cx="10114587" cy="4912670"/>
          </a:xfrm>
          <a:prstGeom prst="rect">
            <a:avLst/>
          </a:prstGeom>
          <a:effectLst>
            <a:softEdge rad="127000"/>
          </a:effectLst>
        </p:spPr>
      </p:pic>
    </p:spTree>
    <p:extLst>
      <p:ext uri="{BB962C8B-B14F-4D97-AF65-F5344CB8AC3E}">
        <p14:creationId xmlns:p14="http://schemas.microsoft.com/office/powerpoint/2010/main" val="1633451437"/>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11</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2375571" y="1962835"/>
            <a:ext cx="7440857" cy="3170099"/>
          </a:xfrm>
          <a:prstGeom prst="rect">
            <a:avLst/>
          </a:prstGeom>
        </p:spPr>
        <p:txBody>
          <a:bodyPr wrap="square">
            <a:spAutoFit/>
          </a:bodyPr>
          <a:lstStyle/>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Dès le début, le poireau fut introduit dans le corps enseignant. Henri IV, lui, voulut mettre le poireau dans le pot.</a:t>
            </a:r>
            <a:endPar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106640406"/>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12</a:t>
            </a:fld>
            <a:endParaRPr lang="fr-FR" sz="1800" b="1" dirty="0">
              <a:solidFill>
                <a:schemeClr val="accent6">
                  <a:lumMod val="50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657600" y="945776"/>
            <a:ext cx="4921624" cy="4921624"/>
          </a:xfrm>
          <a:prstGeom prst="rect">
            <a:avLst/>
          </a:prstGeom>
          <a:effectLst>
            <a:softEdge rad="127000"/>
          </a:effectLst>
        </p:spPr>
      </p:pic>
    </p:spTree>
    <p:extLst>
      <p:ext uri="{BB962C8B-B14F-4D97-AF65-F5344CB8AC3E}">
        <p14:creationId xmlns:p14="http://schemas.microsoft.com/office/powerpoint/2010/main" val="687177330"/>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13</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2001370" y="1397674"/>
            <a:ext cx="8189259" cy="4062651"/>
          </a:xfrm>
          <a:prstGeom prst="rect">
            <a:avLst/>
          </a:prstGeom>
        </p:spPr>
        <p:txBody>
          <a:bodyPr wrap="square">
            <a:spAutoFit/>
          </a:bodyPr>
          <a:lstStyle/>
          <a:p>
            <a:endParaRPr lang="fr-FR" dirty="0" smtClean="0"/>
          </a:p>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Bien que cet usage ne soit pas entré dans les mœurs, il est encore pratiqué de nos jours.</a:t>
            </a:r>
          </a:p>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Plus tard, vers le dix-huitième siècle, St Germain,</a:t>
            </a:r>
            <a:endPar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204936153"/>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1" end="1"/>
                                            </p:txEl>
                                          </p:spTgt>
                                        </p:tgtEl>
                                        <p:attrNameLst>
                                          <p:attrName>style.visibility</p:attrName>
                                        </p:attrNameLst>
                                      </p:cBhvr>
                                      <p:to>
                                        <p:strVal val="visible"/>
                                      </p:to>
                                    </p:set>
                                    <p:anim calcmode="lin" valueType="num">
                                      <p:cBhvr>
                                        <p:cTn id="21"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2" end="2"/>
                                            </p:txEl>
                                          </p:spTgt>
                                        </p:tgtEl>
                                        <p:attrNameLst>
                                          <p:attrName>style.visibility</p:attrName>
                                        </p:attrNameLst>
                                      </p:cBhvr>
                                      <p:to>
                                        <p:strVal val="visible"/>
                                      </p:to>
                                    </p:set>
                                    <p:anim calcmode="lin" valueType="num">
                                      <p:cBhvr>
                                        <p:cTn id="30"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14</a:t>
            </a:fld>
            <a:endParaRPr lang="fr-FR" sz="18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rotWithShape="1">
          <a:blip r:embed="rId3"/>
          <a:srcRect r="416" b="6274"/>
          <a:stretch/>
        </p:blipFill>
        <p:spPr>
          <a:xfrm>
            <a:off x="4384828" y="925343"/>
            <a:ext cx="3422344" cy="4984066"/>
          </a:xfrm>
          <a:prstGeom prst="rect">
            <a:avLst/>
          </a:prstGeom>
          <a:effectLst>
            <a:softEdge rad="127000"/>
          </a:effectLst>
        </p:spPr>
      </p:pic>
    </p:spTree>
    <p:extLst>
      <p:ext uri="{BB962C8B-B14F-4D97-AF65-F5344CB8AC3E}">
        <p14:creationId xmlns:p14="http://schemas.microsoft.com/office/powerpoint/2010/main" val="2026533311"/>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15</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3066081" y="2151727"/>
            <a:ext cx="6096000" cy="2554545"/>
          </a:xfrm>
          <a:prstGeom prst="rect">
            <a:avLst/>
          </a:prstGeom>
        </p:spPr>
        <p:txBody>
          <a:bodyPr>
            <a:spAutoFit/>
          </a:bodyPr>
          <a:lstStyle/>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qui en possédait un beau spécimen, l'introduisit un peu partout en France.</a:t>
            </a:r>
            <a:endPar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705027380"/>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16</a:t>
            </a:fld>
            <a:endParaRPr lang="fr-FR" sz="18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rotWithShape="1">
          <a:blip r:embed="rId3"/>
          <a:srcRect l="-1" t="10531" r="-183" b="11840"/>
          <a:stretch/>
        </p:blipFill>
        <p:spPr>
          <a:xfrm>
            <a:off x="1297949" y="941294"/>
            <a:ext cx="9573692" cy="4935071"/>
          </a:xfrm>
          <a:prstGeom prst="rect">
            <a:avLst/>
          </a:prstGeom>
          <a:effectLst>
            <a:softEdge rad="127000"/>
          </a:effectLst>
        </p:spPr>
      </p:pic>
    </p:spTree>
    <p:extLst>
      <p:ext uri="{BB962C8B-B14F-4D97-AF65-F5344CB8AC3E}">
        <p14:creationId xmlns:p14="http://schemas.microsoft.com/office/powerpoint/2010/main" val="626724683"/>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17</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3209365" y="1228397"/>
            <a:ext cx="6096000" cy="4401205"/>
          </a:xfrm>
          <a:prstGeom prst="rect">
            <a:avLst/>
          </a:prstGeom>
        </p:spPr>
        <p:txBody>
          <a:bodyPr>
            <a:spAutoFit/>
          </a:bodyPr>
          <a:lstStyle/>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La culture du poireau, florissante jusqu'à nos jours, a eu de nombreuses maisons spécialisées dans l'art de la plantation.</a:t>
            </a:r>
            <a:endPar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87930438"/>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18</a:t>
            </a:fld>
            <a:endParaRPr lang="fr-FR" sz="18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rotWithShape="1">
          <a:blip r:embed="rId3"/>
          <a:srcRect t="6692" r="-212" b="11787"/>
          <a:stretch/>
        </p:blipFill>
        <p:spPr>
          <a:xfrm>
            <a:off x="1572185" y="981742"/>
            <a:ext cx="9047630" cy="4894515"/>
          </a:xfrm>
          <a:prstGeom prst="rect">
            <a:avLst/>
          </a:prstGeom>
          <a:effectLst>
            <a:softEdge rad="127000"/>
          </a:effectLst>
        </p:spPr>
      </p:pic>
    </p:spTree>
    <p:extLst>
      <p:ext uri="{BB962C8B-B14F-4D97-AF65-F5344CB8AC3E}">
        <p14:creationId xmlns:p14="http://schemas.microsoft.com/office/powerpoint/2010/main" val="1390898653"/>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19</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1824469" y="1228397"/>
            <a:ext cx="8579223" cy="4401205"/>
          </a:xfrm>
          <a:prstGeom prst="rect">
            <a:avLst/>
          </a:prstGeom>
        </p:spPr>
        <p:txBody>
          <a:bodyPr wrap="square">
            <a:spAutoFit/>
          </a:bodyPr>
          <a:lstStyle/>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Depuis quelques années, ces maisons sont fermées, mais la plantation du poireau n'a nullement souffert de cet état de choses puisque, depuis, elle se propage d'une manière artisanale et familiale</a:t>
            </a:r>
            <a:endPar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241768263"/>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20</a:t>
            </a:fld>
            <a:endParaRPr lang="fr-FR" sz="18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rotWithShape="1">
          <a:blip r:embed="rId3"/>
          <a:srcRect r="823" b="4343"/>
          <a:stretch/>
        </p:blipFill>
        <p:spPr>
          <a:xfrm>
            <a:off x="4610100" y="963800"/>
            <a:ext cx="2971800" cy="4907152"/>
          </a:xfrm>
          <a:prstGeom prst="rect">
            <a:avLst/>
          </a:prstGeom>
          <a:effectLst>
            <a:softEdge rad="127000"/>
          </a:effectLst>
        </p:spPr>
      </p:pic>
    </p:spTree>
    <p:extLst>
      <p:ext uri="{BB962C8B-B14F-4D97-AF65-F5344CB8AC3E}">
        <p14:creationId xmlns:p14="http://schemas.microsoft.com/office/powerpoint/2010/main" val="401853312"/>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21</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1438836" y="1048870"/>
            <a:ext cx="9520518" cy="4832092"/>
          </a:xfrm>
          <a:prstGeom prst="rect">
            <a:avLst/>
          </a:prstGeom>
        </p:spPr>
        <p:txBody>
          <a:bodyPr wrap="square">
            <a:spAutoFit/>
          </a:bodyPr>
          <a:lstStyle/>
          <a:p>
            <a:r>
              <a:rPr lang="fr-FR" sz="1400" dirty="0" smtClean="0"/>
              <a:t> </a:t>
            </a:r>
            <a:r>
              <a:rPr lang="fr-FR" sz="28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Il y a différentes manières de planter le poireau. Il est bon de le planter dès que sa longueur atteint 15 centimètres. Prendre alors un poireau adulte, bien ferme et barbu à souhait, l'enfoncer par la tête de préférence dans les terrains vierges de toute culture, bien ombragés et humides. Il réussit particulièrement dans les terrains gras situés dans les vallées. Le poireau s'accommode très bien du voisinage de l'oignon qui, dans certains cas, favorise son développement. </a:t>
            </a:r>
            <a:endParaRPr lang="fr-FR" sz="28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151317244"/>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22</a:t>
            </a:fld>
            <a:endParaRPr lang="fr-FR" sz="18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43234" y="958327"/>
            <a:ext cx="4141693" cy="4941346"/>
          </a:xfrm>
          <a:prstGeom prst="rect">
            <a:avLst/>
          </a:prstGeom>
          <a:effectLst>
            <a:softEdge rad="127000"/>
          </a:effectLst>
        </p:spPr>
      </p:pic>
    </p:spTree>
    <p:extLst>
      <p:ext uri="{BB962C8B-B14F-4D97-AF65-F5344CB8AC3E}">
        <p14:creationId xmlns:p14="http://schemas.microsoft.com/office/powerpoint/2010/main" val="1893480281"/>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23</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1355912" y="995083"/>
            <a:ext cx="9480176" cy="5078313"/>
          </a:xfrm>
          <a:prstGeom prst="rect">
            <a:avLst/>
          </a:prstGeom>
        </p:spPr>
        <p:txBody>
          <a:bodyPr wrap="square">
            <a:spAutoFit/>
          </a:bodyPr>
          <a:lstStyle/>
          <a:p>
            <a:r>
              <a:rPr lang="fr-FR" sz="36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Dans sa jeunesse, le poireau se plante souvent derrière l'église et, comme le fait remarquer le spécialiste alsacien SCHPUNTZ, sa culture sur les bords de la Vistule donne de bons résultats. En revanche, le voisinage de la mer lui est néfaste, les maladies du poireau s'attrapant au bord d'elle. </a:t>
            </a:r>
            <a:endParaRPr lang="fr-FR" sz="36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248839509"/>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24</a:t>
            </a:fld>
            <a:endParaRPr lang="fr-FR" sz="18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rotWithShape="1">
          <a:blip r:embed="rId3"/>
          <a:srcRect t="6692" r="-212" b="11787"/>
          <a:stretch/>
        </p:blipFill>
        <p:spPr>
          <a:xfrm>
            <a:off x="1572185" y="981742"/>
            <a:ext cx="9047630" cy="4894515"/>
          </a:xfrm>
          <a:prstGeom prst="rect">
            <a:avLst/>
          </a:prstGeom>
          <a:effectLst>
            <a:softEdge rad="127000"/>
          </a:effectLst>
        </p:spPr>
      </p:pic>
    </p:spTree>
    <p:extLst>
      <p:ext uri="{BB962C8B-B14F-4D97-AF65-F5344CB8AC3E}">
        <p14:creationId xmlns:p14="http://schemas.microsoft.com/office/powerpoint/2010/main" val="870639276"/>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25</a:t>
            </a:fld>
            <a:endParaRPr lang="fr-FR" sz="1800" b="1" dirty="0">
              <a:solidFill>
                <a:schemeClr val="accent6">
                  <a:lumMod val="50000"/>
                </a:schemeClr>
              </a:solidFill>
              <a:latin typeface="Magneto" panose="04030805050802020D02" pitchFamily="82" charset="0"/>
            </a:endParaRPr>
          </a:p>
        </p:txBody>
      </p:sp>
      <p:sp>
        <p:nvSpPr>
          <p:cNvPr id="3" name="Rectangle 2"/>
          <p:cNvSpPr/>
          <p:nvPr/>
        </p:nvSpPr>
        <p:spPr>
          <a:xfrm>
            <a:off x="2189629" y="1228397"/>
            <a:ext cx="7812741" cy="4401205"/>
          </a:xfrm>
          <a:prstGeom prst="rect">
            <a:avLst/>
          </a:prstGeom>
        </p:spPr>
        <p:txBody>
          <a:bodyPr wrap="square">
            <a:spAutoFit/>
          </a:bodyPr>
          <a:lstStyle/>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Il est recommandé, avant de planter le poireau, de le faire fumer. Il est signalé que certains composants chimiques, comme les bromures, sont contraires à son développement. </a:t>
            </a:r>
            <a:endPar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488344960"/>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26</a:t>
            </a:fld>
            <a:endParaRPr lang="fr-FR" sz="18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202358" y="951574"/>
            <a:ext cx="3823446" cy="4931603"/>
          </a:xfrm>
          <a:prstGeom prst="rect">
            <a:avLst/>
          </a:prstGeom>
          <a:effectLst>
            <a:softEdge rad="127000"/>
          </a:effectLst>
        </p:spPr>
      </p:pic>
    </p:spTree>
    <p:extLst>
      <p:ext uri="{BB962C8B-B14F-4D97-AF65-F5344CB8AC3E}">
        <p14:creationId xmlns:p14="http://schemas.microsoft.com/office/powerpoint/2010/main" val="3430654699"/>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27</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1925322" y="1228397"/>
            <a:ext cx="8377518" cy="4401205"/>
          </a:xfrm>
          <a:prstGeom prst="rect">
            <a:avLst/>
          </a:prstGeom>
        </p:spPr>
        <p:txBody>
          <a:bodyPr wrap="square">
            <a:spAutoFit/>
          </a:bodyPr>
          <a:lstStyle/>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On constate assez souvent un durcissement subit du poireau, particulièrement lorsqu'il est légèrement effleuré ou trop longtemps manipulé ; il perd alors son jus et s'amollit. </a:t>
            </a:r>
            <a:endPar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641886304"/>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28</a:t>
            </a:fld>
            <a:endParaRPr lang="fr-FR" sz="18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rotWithShape="1">
          <a:blip r:embed="rId3"/>
          <a:srcRect r="353" b="9594"/>
          <a:stretch/>
        </p:blipFill>
        <p:spPr>
          <a:xfrm>
            <a:off x="3818071" y="961884"/>
            <a:ext cx="4592020" cy="4934231"/>
          </a:xfrm>
          <a:prstGeom prst="rect">
            <a:avLst/>
          </a:prstGeom>
          <a:effectLst>
            <a:softEdge rad="127000"/>
          </a:effectLst>
        </p:spPr>
      </p:pic>
    </p:spTree>
    <p:extLst>
      <p:ext uri="{BB962C8B-B14F-4D97-AF65-F5344CB8AC3E}">
        <p14:creationId xmlns:p14="http://schemas.microsoft.com/office/powerpoint/2010/main" val="55894162"/>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29</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1887070" y="1536174"/>
            <a:ext cx="8417859" cy="3785652"/>
          </a:xfrm>
          <a:prstGeom prst="rect">
            <a:avLst/>
          </a:prstGeom>
        </p:spPr>
        <p:txBody>
          <a:bodyPr wrap="square">
            <a:spAutoFit/>
          </a:bodyPr>
          <a:lstStyle/>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Il suffit dans ce cas, de le laisser en attente pendant un certain temps. C'est ce qu'on appelle "faire le poireau" ; il retrouvera ensuite ses qualités premières.</a:t>
            </a:r>
            <a:endPar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857686585"/>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30</a:t>
            </a:fld>
            <a:endParaRPr lang="fr-FR" sz="18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350297" y="974911"/>
            <a:ext cx="3491406" cy="4908177"/>
          </a:xfrm>
          <a:prstGeom prst="rect">
            <a:avLst/>
          </a:prstGeom>
          <a:effectLst>
            <a:softEdge rad="127000"/>
          </a:effectLst>
        </p:spPr>
      </p:pic>
    </p:spTree>
    <p:extLst>
      <p:ext uri="{BB962C8B-B14F-4D97-AF65-F5344CB8AC3E}">
        <p14:creationId xmlns:p14="http://schemas.microsoft.com/office/powerpoint/2010/main" val="1377227041"/>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31</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3066081" y="1583373"/>
            <a:ext cx="6096000" cy="3785652"/>
          </a:xfrm>
          <a:prstGeom prst="rect">
            <a:avLst/>
          </a:prstGeom>
        </p:spPr>
        <p:txBody>
          <a:bodyPr>
            <a:spAutoFit/>
          </a:bodyPr>
          <a:lstStyle/>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Selon certains, le jus de poireau sert à arroser le persil, selon d'autres, il sert à confectionner le café des pauvres. </a:t>
            </a:r>
            <a:endPar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764190373"/>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32</a:t>
            </a:fld>
            <a:endParaRPr lang="fr-FR" sz="18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397340" y="963840"/>
            <a:ext cx="3433481" cy="4907072"/>
          </a:xfrm>
          <a:prstGeom prst="rect">
            <a:avLst/>
          </a:prstGeom>
          <a:effectLst>
            <a:softEdge rad="127000"/>
          </a:effectLst>
        </p:spPr>
      </p:pic>
    </p:spTree>
    <p:extLst>
      <p:ext uri="{BB962C8B-B14F-4D97-AF65-F5344CB8AC3E}">
        <p14:creationId xmlns:p14="http://schemas.microsoft.com/office/powerpoint/2010/main" val="3828646815"/>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33</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1066800" y="358740"/>
            <a:ext cx="10058400" cy="5632311"/>
          </a:xfrm>
          <a:prstGeom prst="rect">
            <a:avLst/>
          </a:prstGeom>
        </p:spPr>
        <p:txBody>
          <a:bodyPr wrap="square">
            <a:spAutoFit/>
          </a:bodyPr>
          <a:lstStyle/>
          <a:p>
            <a:endParaRPr lang="fr-FR" sz="4000" b="1" dirty="0" smtClean="0">
              <a:solidFill>
                <a:schemeClr val="bg1"/>
              </a:solidFill>
              <a:latin typeface="Magneto" panose="04030805050802020D02" pitchFamily="82" charset="0"/>
            </a:endParaRPr>
          </a:p>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Le poireau véritable, et recherché, parait être celui dont la taille et la saveur sont appréciées des connaisseurs. Il est également très recherché des ménagères qui le mettent dans leur pot-au-feu, accompagné souvent d'un morceau dans la culotte.</a:t>
            </a:r>
          </a:p>
        </p:txBody>
      </p:sp>
    </p:spTree>
    <p:extLst>
      <p:ext uri="{BB962C8B-B14F-4D97-AF65-F5344CB8AC3E}">
        <p14:creationId xmlns:p14="http://schemas.microsoft.com/office/powerpoint/2010/main" val="3963745888"/>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1" end="1"/>
                                            </p:txEl>
                                          </p:spTgt>
                                        </p:tgtEl>
                                        <p:attrNameLst>
                                          <p:attrName>style.visibility</p:attrName>
                                        </p:attrNameLst>
                                      </p:cBhvr>
                                      <p:to>
                                        <p:strVal val="visible"/>
                                      </p:to>
                                    </p:set>
                                    <p:anim calcmode="lin" valueType="num">
                                      <p:cBhvr>
                                        <p:cTn id="21"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34</a:t>
            </a:fld>
            <a:endParaRPr lang="fr-FR" sz="1800" b="1" dirty="0">
              <a:solidFill>
                <a:schemeClr val="accent6">
                  <a:lumMod val="50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557149" y="988358"/>
            <a:ext cx="5077701" cy="4881284"/>
          </a:xfrm>
          <a:prstGeom prst="rect">
            <a:avLst/>
          </a:prstGeom>
          <a:effectLst>
            <a:softEdge rad="127000"/>
          </a:effectLst>
        </p:spPr>
      </p:pic>
    </p:spTree>
    <p:extLst>
      <p:ext uri="{BB962C8B-B14F-4D97-AF65-F5344CB8AC3E}">
        <p14:creationId xmlns:p14="http://schemas.microsoft.com/office/powerpoint/2010/main" val="434447377"/>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35</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3066081" y="2151727"/>
            <a:ext cx="6096000" cy="2554545"/>
          </a:xfrm>
          <a:prstGeom prst="rect">
            <a:avLst/>
          </a:prstGeom>
        </p:spPr>
        <p:txBody>
          <a:bodyPr>
            <a:spAutoFit/>
          </a:bodyPr>
          <a:lstStyle/>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L'abus de poireau donne aux ménagères une tendance à l'embonpoint.</a:t>
            </a:r>
            <a:endPar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494587977"/>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36</a:t>
            </a:fld>
            <a:endParaRPr lang="fr-FR" sz="1800" b="1" dirty="0">
              <a:solidFill>
                <a:schemeClr val="accent6">
                  <a:lumMod val="50000"/>
                </a:schemeClr>
              </a:solidFill>
              <a:latin typeface="Magneto" panose="04030805050802020D02" pitchFamily="82" charset="0"/>
            </a:endParaRPr>
          </a:p>
        </p:txBody>
      </p:sp>
      <p:pic>
        <p:nvPicPr>
          <p:cNvPr id="3" name="Image 2"/>
          <p:cNvPicPr>
            <a:picLocks noChangeAspect="1"/>
          </p:cNvPicPr>
          <p:nvPr/>
        </p:nvPicPr>
        <p:blipFill rotWithShape="1">
          <a:blip r:embed="rId3"/>
          <a:srcRect t="3892" r="178" b="10784"/>
          <a:stretch/>
        </p:blipFill>
        <p:spPr>
          <a:xfrm>
            <a:off x="1093845" y="1003629"/>
            <a:ext cx="10040471" cy="4827494"/>
          </a:xfrm>
          <a:prstGeom prst="rect">
            <a:avLst/>
          </a:prstGeom>
          <a:effectLst>
            <a:softEdge rad="127000"/>
          </a:effectLst>
        </p:spPr>
      </p:pic>
    </p:spTree>
    <p:extLst>
      <p:ext uri="{BB962C8B-B14F-4D97-AF65-F5344CB8AC3E}">
        <p14:creationId xmlns:p14="http://schemas.microsoft.com/office/powerpoint/2010/main" val="1401442569"/>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70854"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37</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1066800" y="542441"/>
            <a:ext cx="10287000" cy="5016758"/>
          </a:xfrm>
          <a:prstGeom prst="rect">
            <a:avLst/>
          </a:prstGeom>
        </p:spPr>
        <p:txBody>
          <a:bodyPr wrap="square">
            <a:spAutoFit/>
          </a:bodyPr>
          <a:lstStyle/>
          <a:p>
            <a:endPar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Pour éviter cet inconvénient, notamment dans le cas du poireau à la crème, il est recommandé de le préparer suivant la vieille méthode dite "anglaise"</a:t>
            </a:r>
          </a:p>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En Bretagne, on met le poireau dans les moules marinières.</a:t>
            </a:r>
            <a:endPar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946064152"/>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1" end="1"/>
                                            </p:txEl>
                                          </p:spTgt>
                                        </p:tgtEl>
                                        <p:attrNameLst>
                                          <p:attrName>style.visibility</p:attrName>
                                        </p:attrNameLst>
                                      </p:cBhvr>
                                      <p:to>
                                        <p:strVal val="visible"/>
                                      </p:to>
                                    </p:set>
                                    <p:anim calcmode="lin" valueType="num">
                                      <p:cBhvr>
                                        <p:cTn id="21"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2" end="2"/>
                                            </p:txEl>
                                          </p:spTgt>
                                        </p:tgtEl>
                                        <p:attrNameLst>
                                          <p:attrName>style.visibility</p:attrName>
                                        </p:attrNameLst>
                                      </p:cBhvr>
                                      <p:to>
                                        <p:strVal val="visible"/>
                                      </p:to>
                                    </p:set>
                                    <p:anim calcmode="lin" valueType="num">
                                      <p:cBhvr>
                                        <p:cTn id="30"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38</a:t>
            </a:fld>
            <a:endParaRPr lang="fr-FR" sz="18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rotWithShape="1">
          <a:blip r:embed="rId3"/>
          <a:srcRect t="3921" r="-70" b="17647"/>
          <a:stretch/>
        </p:blipFill>
        <p:spPr>
          <a:xfrm>
            <a:off x="3886769" y="981635"/>
            <a:ext cx="4395765" cy="4869586"/>
          </a:xfrm>
          <a:prstGeom prst="rect">
            <a:avLst/>
          </a:prstGeom>
          <a:effectLst>
            <a:softEdge rad="127000"/>
          </a:effectLst>
        </p:spPr>
      </p:pic>
    </p:spTree>
    <p:extLst>
      <p:ext uri="{BB962C8B-B14F-4D97-AF65-F5344CB8AC3E}">
        <p14:creationId xmlns:p14="http://schemas.microsoft.com/office/powerpoint/2010/main" val="119739136"/>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39</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1434504" y="1536174"/>
            <a:ext cx="9359153" cy="3785652"/>
          </a:xfrm>
          <a:prstGeom prst="rect">
            <a:avLst/>
          </a:prstGeom>
        </p:spPr>
        <p:txBody>
          <a:bodyPr wrap="square">
            <a:spAutoFit/>
          </a:bodyPr>
          <a:lstStyle/>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Certaines personnes prétendent qu'il existe 32 manières de présenter le poireau. À Paris, dans le quartier des halles, il est très courant d'entendre proposer la botte. </a:t>
            </a:r>
            <a:endPar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774198421"/>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40</a:t>
            </a:fld>
            <a:endParaRPr lang="fr-FR" sz="18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rotWithShape="1">
          <a:blip r:embed="rId3"/>
          <a:srcRect t="21765" r="-814" b="13529"/>
          <a:stretch/>
        </p:blipFill>
        <p:spPr>
          <a:xfrm>
            <a:off x="3550435" y="976817"/>
            <a:ext cx="5091130" cy="4904365"/>
          </a:xfrm>
          <a:prstGeom prst="rect">
            <a:avLst/>
          </a:prstGeom>
          <a:effectLst>
            <a:softEdge rad="127000"/>
          </a:effectLst>
        </p:spPr>
      </p:pic>
    </p:spTree>
    <p:extLst>
      <p:ext uri="{BB962C8B-B14F-4D97-AF65-F5344CB8AC3E}">
        <p14:creationId xmlns:p14="http://schemas.microsoft.com/office/powerpoint/2010/main" val="3900811685"/>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41</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1723616" y="1216774"/>
            <a:ext cx="8780929" cy="4401205"/>
          </a:xfrm>
          <a:prstGeom prst="rect">
            <a:avLst/>
          </a:prstGeom>
        </p:spPr>
        <p:txBody>
          <a:bodyPr wrap="square">
            <a:spAutoFit/>
          </a:bodyPr>
          <a:lstStyle/>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Nous mettons en garde contre de tels procédés, la marchandise s'avérant souvent défraîchie. Il est préférable de mettre la main au panier pour se rendre compte de la qualité. </a:t>
            </a:r>
            <a:endPar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80491298"/>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42</a:t>
            </a:fld>
            <a:endParaRPr lang="fr-FR" sz="18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rotWithShape="1">
          <a:blip r:embed="rId3"/>
          <a:srcRect r="-367" b="5055"/>
          <a:stretch/>
        </p:blipFill>
        <p:spPr>
          <a:xfrm>
            <a:off x="3500717" y="973938"/>
            <a:ext cx="5190566" cy="4910124"/>
          </a:xfrm>
          <a:prstGeom prst="rect">
            <a:avLst/>
          </a:prstGeom>
          <a:effectLst>
            <a:softEdge rad="127000"/>
          </a:effectLst>
        </p:spPr>
      </p:pic>
    </p:spTree>
    <p:extLst>
      <p:ext uri="{BB962C8B-B14F-4D97-AF65-F5344CB8AC3E}">
        <p14:creationId xmlns:p14="http://schemas.microsoft.com/office/powerpoint/2010/main" val="47525585"/>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43</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1066800" y="1216773"/>
            <a:ext cx="10152378" cy="4401205"/>
          </a:xfrm>
          <a:prstGeom prst="rect">
            <a:avLst/>
          </a:prstGeom>
        </p:spPr>
        <p:txBody>
          <a:bodyPr wrap="square">
            <a:spAutoFit/>
          </a:bodyPr>
          <a:lstStyle/>
          <a:p>
            <a:r>
              <a:rPr lang="fr-FR" sz="4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Nous vous signalons enfin que la plupart des maladies du poireau sont curables. Bien traité et bien accommodé, le poireau est prêt à n'importe quel moment. Usez donc du poireau, surtout si vous en faites un usage délicieux et fréquent…</a:t>
            </a:r>
            <a:endPar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11642406"/>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44</a:t>
            </a:fld>
            <a:endParaRPr lang="fr-FR" sz="18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75012" y="980794"/>
            <a:ext cx="8673353" cy="4878761"/>
          </a:xfrm>
          <a:prstGeom prst="rect">
            <a:avLst/>
          </a:prstGeom>
          <a:effectLst>
            <a:softEdge rad="127000"/>
          </a:effectLst>
        </p:spPr>
      </p:pic>
    </p:spTree>
    <p:extLst>
      <p:ext uri="{BB962C8B-B14F-4D97-AF65-F5344CB8AC3E}">
        <p14:creationId xmlns:p14="http://schemas.microsoft.com/office/powerpoint/2010/main" val="2363584896"/>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006440" y="941294"/>
            <a:ext cx="10215282" cy="4921624"/>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45</a:t>
            </a:fld>
            <a:endParaRPr lang="fr-FR" sz="1800" b="1" dirty="0">
              <a:solidFill>
                <a:schemeClr val="accent6">
                  <a:lumMod val="50000"/>
                </a:schemeClr>
              </a:solidFill>
              <a:latin typeface="Magneto" panose="04030805050802020D02" pitchFamily="82" charset="0"/>
            </a:endParaRPr>
          </a:p>
        </p:txBody>
      </p:sp>
      <p:sp>
        <p:nvSpPr>
          <p:cNvPr id="2" name="Rectangle 1"/>
          <p:cNvSpPr/>
          <p:nvPr/>
        </p:nvSpPr>
        <p:spPr>
          <a:xfrm>
            <a:off x="1006440" y="1536174"/>
            <a:ext cx="10215282" cy="3785652"/>
          </a:xfrm>
          <a:prstGeom prst="rect">
            <a:avLst/>
          </a:prstGeom>
        </p:spPr>
        <p:txBody>
          <a:bodyPr wrap="square">
            <a:spAutoFit/>
          </a:bodyPr>
          <a:lstStyle/>
          <a:p>
            <a:r>
              <a:rPr lang="fr-FR" sz="6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    </a:t>
            </a:r>
            <a:r>
              <a:rPr lang="fr-FR" sz="8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Le jardinier :</a:t>
            </a:r>
          </a:p>
          <a:p>
            <a:r>
              <a:rPr lang="fr-FR" sz="8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     Dominique</a:t>
            </a:r>
          </a:p>
          <a:p>
            <a:r>
              <a:rPr lang="fr-FR" sz="8000" b="1" dirty="0" smtClean="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  Strauss Kahn</a:t>
            </a:r>
            <a:endParaRPr lang="fr-FR" sz="8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551039965"/>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2">
                                            <p:txEl>
                                              <p:pRg st="0" end="0"/>
                                            </p:txEl>
                                          </p:spTgt>
                                        </p:tgtEl>
                                        <p:attrNameLst>
                                          <p:attrName>style.visibility</p:attrName>
                                        </p:attrNameLst>
                                      </p:cBhvr>
                                      <p:to>
                                        <p:strVal val="visible"/>
                                      </p:to>
                                    </p:set>
                                    <p:set>
                                      <p:cBhvr>
                                        <p:cTn id="21" dur="455" fill="hold">
                                          <p:stCondLst>
                                            <p:cond delay="0"/>
                                          </p:stCondLst>
                                        </p:cTn>
                                        <p:tgtEl>
                                          <p:spTgt spid="2">
                                            <p:txEl>
                                              <p:pRg st="0" end="0"/>
                                            </p:txEl>
                                          </p:spTgt>
                                        </p:tgtEl>
                                        <p:attrNameLst>
                                          <p:attrName>style.rotation</p:attrName>
                                        </p:attrNameLst>
                                      </p:cBhvr>
                                      <p:to>
                                        <p:strVal val="-45.0"/>
                                      </p:to>
                                    </p:set>
                                    <p:anim calcmode="lin" valueType="num">
                                      <p:cBhvr>
                                        <p:cTn id="22"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2">
                                            <p:txEl>
                                              <p:pRg st="1" end="1"/>
                                            </p:txEl>
                                          </p:spTgt>
                                        </p:tgtEl>
                                        <p:attrNameLst>
                                          <p:attrName>style.visibility</p:attrName>
                                        </p:attrNameLst>
                                      </p:cBhvr>
                                      <p:to>
                                        <p:strVal val="visible"/>
                                      </p:to>
                                    </p:set>
                                    <p:set>
                                      <p:cBhvr>
                                        <p:cTn id="30" dur="455" fill="hold">
                                          <p:stCondLst>
                                            <p:cond delay="0"/>
                                          </p:stCondLst>
                                        </p:cTn>
                                        <p:tgtEl>
                                          <p:spTgt spid="2">
                                            <p:txEl>
                                              <p:pRg st="1" end="1"/>
                                            </p:txEl>
                                          </p:spTgt>
                                        </p:tgtEl>
                                        <p:attrNameLst>
                                          <p:attrName>style.rotation</p:attrName>
                                        </p:attrNameLst>
                                      </p:cBhvr>
                                      <p:to>
                                        <p:strVal val="-45.0"/>
                                      </p:to>
                                    </p:set>
                                    <p:anim calcmode="lin" valueType="num">
                                      <p:cBhvr>
                                        <p:cTn id="31" dur="455" fill="hold">
                                          <p:stCondLst>
                                            <p:cond delay="455"/>
                                          </p:stCondLst>
                                        </p:cTn>
                                        <p:tgtEl>
                                          <p:spTgt spid="2">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2">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2">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2">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8" presetClass="entr" presetSubtype="0" accel="50000" fill="hold" nodeType="clickEffect">
                                  <p:stCondLst>
                                    <p:cond delay="0"/>
                                  </p:stCondLst>
                                  <p:iterate type="lt">
                                    <p:tmPct val="50000"/>
                                  </p:iterate>
                                  <p:childTnLst>
                                    <p:set>
                                      <p:cBhvr>
                                        <p:cTn id="38" dur="1" fill="hold">
                                          <p:stCondLst>
                                            <p:cond delay="0"/>
                                          </p:stCondLst>
                                        </p:cTn>
                                        <p:tgtEl>
                                          <p:spTgt spid="2">
                                            <p:txEl>
                                              <p:pRg st="2" end="2"/>
                                            </p:txEl>
                                          </p:spTgt>
                                        </p:tgtEl>
                                        <p:attrNameLst>
                                          <p:attrName>style.visibility</p:attrName>
                                        </p:attrNameLst>
                                      </p:cBhvr>
                                      <p:to>
                                        <p:strVal val="visible"/>
                                      </p:to>
                                    </p:set>
                                    <p:set>
                                      <p:cBhvr>
                                        <p:cTn id="39" dur="455" fill="hold">
                                          <p:stCondLst>
                                            <p:cond delay="0"/>
                                          </p:stCondLst>
                                        </p:cTn>
                                        <p:tgtEl>
                                          <p:spTgt spid="2">
                                            <p:txEl>
                                              <p:pRg st="2" end="2"/>
                                            </p:txEl>
                                          </p:spTgt>
                                        </p:tgtEl>
                                        <p:attrNameLst>
                                          <p:attrName>style.rotation</p:attrName>
                                        </p:attrNameLst>
                                      </p:cBhvr>
                                      <p:to>
                                        <p:strVal val="-45.0"/>
                                      </p:to>
                                    </p:set>
                                    <p:anim calcmode="lin" valueType="num">
                                      <p:cBhvr>
                                        <p:cTn id="40"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1"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42"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3"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88936" y="542441"/>
            <a:ext cx="11050291" cy="5749871"/>
          </a:xfrm>
          <a:prstGeom prst="roundRect">
            <a:avLst/>
          </a:prstGeom>
          <a:noFill/>
          <a:ln w="825500" cmpd="thickThin">
            <a:gradFill flip="none" rotWithShape="1">
              <a:gsLst>
                <a:gs pos="43000">
                  <a:srgbClr val="FFFF00"/>
                </a:gs>
                <a:gs pos="75000">
                  <a:schemeClr val="accent6">
                    <a:lumMod val="75000"/>
                  </a:schemeClr>
                </a:gs>
                <a:gs pos="85000">
                  <a:srgbClr val="FFC000"/>
                </a:gs>
                <a:gs pos="100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2A0E6B00-384B-4234-BD7E-AC8BE8AC562B}" type="datetime1">
              <a:rPr lang="fr-FR" sz="1800" b="1" smtClean="0">
                <a:solidFill>
                  <a:schemeClr val="accent6">
                    <a:lumMod val="50000"/>
                  </a:schemeClr>
                </a:solidFill>
                <a:latin typeface="Magneto" panose="04030805050802020D02" pitchFamily="82" charset="0"/>
              </a:rPr>
              <a:t>18/11/2020</a:t>
            </a:fld>
            <a:endParaRPr lang="fr-FR" sz="18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50000"/>
                  </a:schemeClr>
                </a:solidFill>
                <a:latin typeface="Magneto" panose="04030805050802020D02" pitchFamily="82" charset="0"/>
              </a:rPr>
              <a:t>PPS   Lande  2020</a:t>
            </a:r>
            <a:endParaRPr lang="fr-FR" sz="18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92312"/>
            <a:ext cx="2743200" cy="365125"/>
          </a:xfrm>
        </p:spPr>
        <p:txBody>
          <a:bodyPr/>
          <a:lstStyle/>
          <a:p>
            <a:fld id="{CF83E828-96A5-4489-9B2E-E24EF1059B05}" type="slidenum">
              <a:rPr lang="fr-FR" sz="1800" b="1" smtClean="0">
                <a:solidFill>
                  <a:schemeClr val="accent6">
                    <a:lumMod val="50000"/>
                  </a:schemeClr>
                </a:solidFill>
                <a:latin typeface="Magneto" panose="04030805050802020D02" pitchFamily="82" charset="0"/>
              </a:rPr>
              <a:t>46</a:t>
            </a:fld>
            <a:endParaRPr lang="fr-FR" sz="1800" b="1" dirty="0">
              <a:solidFill>
                <a:schemeClr val="accent6">
                  <a:lumMod val="50000"/>
                </a:schemeClr>
              </a:solidFill>
              <a:latin typeface="Magneto" panose="04030805050802020D02" pitchFamily="82" charset="0"/>
            </a:endParaRPr>
          </a:p>
        </p:txBody>
      </p:sp>
      <p:pic>
        <p:nvPicPr>
          <p:cNvPr id="9" name="Image 8"/>
          <p:cNvPicPr>
            <a:picLocks noChangeAspect="1"/>
          </p:cNvPicPr>
          <p:nvPr/>
        </p:nvPicPr>
        <p:blipFill>
          <a:blip r:embed="rId3"/>
          <a:stretch>
            <a:fillRect/>
          </a:stretch>
        </p:blipFill>
        <p:spPr>
          <a:xfrm>
            <a:off x="1066800" y="969869"/>
            <a:ext cx="10161493" cy="4899435"/>
          </a:xfrm>
          <a:prstGeom prst="rect">
            <a:avLst/>
          </a:prstGeom>
          <a:effectLst>
            <a:softEdge rad="127000"/>
          </a:effectLst>
        </p:spPr>
      </p:pic>
      <p:sp>
        <p:nvSpPr>
          <p:cNvPr id="8" name="Rectangle 7"/>
          <p:cNvSpPr/>
          <p:nvPr/>
        </p:nvSpPr>
        <p:spPr>
          <a:xfrm>
            <a:off x="1751703" y="2540213"/>
            <a:ext cx="8688597" cy="2585323"/>
          </a:xfrm>
          <a:prstGeom prst="rect">
            <a:avLst/>
          </a:prstGeom>
          <a:noFill/>
        </p:spPr>
        <p:txBody>
          <a:bodyPr wrap="none" lIns="91440" tIns="45720" rIns="91440" bIns="45720">
            <a:spAutoFit/>
          </a:bodyPr>
          <a:lstStyle/>
          <a:p>
            <a:pPr algn="ctr"/>
            <a:r>
              <a:rPr lang="fr-FR" sz="5400" b="1" spc="50" dirty="0" smtClean="0">
                <a:ln w="0">
                  <a:solidFill>
                    <a:sysClr val="windowText" lastClr="000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C’était</a:t>
            </a:r>
          </a:p>
          <a:p>
            <a:pPr algn="ctr"/>
            <a:r>
              <a:rPr lang="fr-FR" sz="5400" b="1" spc="50" dirty="0" smtClean="0">
                <a:ln w="0">
                  <a:solidFill>
                    <a:sysClr val="windowText" lastClr="000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Les vertus du poireau</a:t>
            </a:r>
          </a:p>
          <a:p>
            <a:pPr algn="ctr"/>
            <a:r>
              <a:rPr lang="fr-FR" sz="5400" b="1" spc="50" dirty="0" smtClean="0">
                <a:ln w="0">
                  <a:solidFill>
                    <a:sysClr val="windowText" lastClr="000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 Et jeux de mots</a:t>
            </a:r>
            <a:endParaRPr lang="fr-FR" sz="5400" b="1" cap="none" spc="50" dirty="0">
              <a:ln w="0">
                <a:solidFill>
                  <a:sysClr val="windowText" lastClr="000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1999163811"/>
      </p:ext>
    </p:extLst>
  </p:cSld>
  <p:clrMapOvr>
    <a:masterClrMapping/>
  </p:clrMapOvr>
  <mc:AlternateContent xmlns:mc="http://schemas.openxmlformats.org/markup-compatibility/2006">
    <mc:Choice xmlns:p14="http://schemas.microsoft.com/office/powerpoint/2010/main" Requires="p14">
      <p:transition spd="slow" p14:dur="67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heel(8)">
                                      <p:cBhvr>
                                        <p:cTn id="21" dur="20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nodeType="clickEffect">
                                  <p:stCondLst>
                                    <p:cond delay="0"/>
                                  </p:stCondLst>
                                  <p:iterate type="lt">
                                    <p:tmPct val="10000"/>
                                  </p:iterate>
                                  <p:childTnLst>
                                    <p:set>
                                      <p:cBhvr>
                                        <p:cTn id="25" dur="1" fill="hold">
                                          <p:stCondLst>
                                            <p:cond delay="0"/>
                                          </p:stCondLst>
                                        </p:cTn>
                                        <p:tgtEl>
                                          <p:spTgt spid="8">
                                            <p:txEl>
                                              <p:pRg st="0" end="0"/>
                                            </p:txEl>
                                          </p:spTgt>
                                        </p:tgtEl>
                                        <p:attrNameLst>
                                          <p:attrName>style.visibility</p:attrName>
                                        </p:attrNameLst>
                                      </p:cBhvr>
                                      <p:to>
                                        <p:strVal val="visible"/>
                                      </p:to>
                                    </p:set>
                                    <p:anim by="(-#ppt_w*2)" calcmode="lin" valueType="num">
                                      <p:cBhvr rctx="PPT">
                                        <p:cTn id="26" dur="500" autoRev="1" fill="hold">
                                          <p:stCondLst>
                                            <p:cond delay="0"/>
                                          </p:stCondLst>
                                        </p:cTn>
                                        <p:tgtEl>
                                          <p:spTgt spid="8">
                                            <p:txEl>
                                              <p:pRg st="0" end="0"/>
                                            </p:txEl>
                                          </p:spTgt>
                                        </p:tgtEl>
                                        <p:attrNameLst>
                                          <p:attrName>ppt_w</p:attrName>
                                        </p:attrNameLst>
                                      </p:cBhvr>
                                    </p:anim>
                                    <p:anim by="(#ppt_w*0.50)" calcmode="lin" valueType="num">
                                      <p:cBhvr>
                                        <p:cTn id="27" dur="500" decel="50000" autoRev="1" fill="hold">
                                          <p:stCondLst>
                                            <p:cond delay="0"/>
                                          </p:stCondLst>
                                        </p:cTn>
                                        <p:tgtEl>
                                          <p:spTgt spid="8">
                                            <p:txEl>
                                              <p:pRg st="0" end="0"/>
                                            </p:txEl>
                                          </p:spTgt>
                                        </p:tgtEl>
                                        <p:attrNameLst>
                                          <p:attrName>ppt_x</p:attrName>
                                        </p:attrNameLst>
                                      </p:cBhvr>
                                    </p:anim>
                                    <p:anim from="(-#ppt_h/2)" to="(#ppt_y)" calcmode="lin" valueType="num">
                                      <p:cBhvr>
                                        <p:cTn id="28" dur="1000" fill="hold">
                                          <p:stCondLst>
                                            <p:cond delay="0"/>
                                          </p:stCondLst>
                                        </p:cTn>
                                        <p:tgtEl>
                                          <p:spTgt spid="8">
                                            <p:txEl>
                                              <p:pRg st="0" end="0"/>
                                            </p:txEl>
                                          </p:spTgt>
                                        </p:tgtEl>
                                        <p:attrNameLst>
                                          <p:attrName>ppt_y</p:attrName>
                                        </p:attrNameLst>
                                      </p:cBhvr>
                                    </p:anim>
                                    <p:animRot by="21600000">
                                      <p:cBhvr>
                                        <p:cTn id="29" dur="1000" fill="hold">
                                          <p:stCondLst>
                                            <p:cond delay="0"/>
                                          </p:stCondLst>
                                        </p:cTn>
                                        <p:tgtEl>
                                          <p:spTgt spid="8">
                                            <p:txEl>
                                              <p:pRg st="0" end="0"/>
                                            </p:txEl>
                                          </p:spTgt>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56" presetClass="entr" presetSubtype="0" fill="hold" nodeType="clickEffect">
                                  <p:stCondLst>
                                    <p:cond delay="0"/>
                                  </p:stCondLst>
                                  <p:iterate type="lt">
                                    <p:tmPct val="10000"/>
                                  </p:iterate>
                                  <p:childTnLst>
                                    <p:set>
                                      <p:cBhvr>
                                        <p:cTn id="33" dur="1" fill="hold">
                                          <p:stCondLst>
                                            <p:cond delay="0"/>
                                          </p:stCondLst>
                                        </p:cTn>
                                        <p:tgtEl>
                                          <p:spTgt spid="8">
                                            <p:txEl>
                                              <p:pRg st="1" end="1"/>
                                            </p:txEl>
                                          </p:spTgt>
                                        </p:tgtEl>
                                        <p:attrNameLst>
                                          <p:attrName>style.visibility</p:attrName>
                                        </p:attrNameLst>
                                      </p:cBhvr>
                                      <p:to>
                                        <p:strVal val="visible"/>
                                      </p:to>
                                    </p:set>
                                    <p:anim by="(-#ppt_w*2)" calcmode="lin" valueType="num">
                                      <p:cBhvr rctx="PPT">
                                        <p:cTn id="34" dur="500" autoRev="1" fill="hold">
                                          <p:stCondLst>
                                            <p:cond delay="0"/>
                                          </p:stCondLst>
                                        </p:cTn>
                                        <p:tgtEl>
                                          <p:spTgt spid="8">
                                            <p:txEl>
                                              <p:pRg st="1" end="1"/>
                                            </p:txEl>
                                          </p:spTgt>
                                        </p:tgtEl>
                                        <p:attrNameLst>
                                          <p:attrName>ppt_w</p:attrName>
                                        </p:attrNameLst>
                                      </p:cBhvr>
                                    </p:anim>
                                    <p:anim by="(#ppt_w*0.50)" calcmode="lin" valueType="num">
                                      <p:cBhvr>
                                        <p:cTn id="35" dur="500" decel="50000" autoRev="1" fill="hold">
                                          <p:stCondLst>
                                            <p:cond delay="0"/>
                                          </p:stCondLst>
                                        </p:cTn>
                                        <p:tgtEl>
                                          <p:spTgt spid="8">
                                            <p:txEl>
                                              <p:pRg st="1" end="1"/>
                                            </p:txEl>
                                          </p:spTgt>
                                        </p:tgtEl>
                                        <p:attrNameLst>
                                          <p:attrName>ppt_x</p:attrName>
                                        </p:attrNameLst>
                                      </p:cBhvr>
                                    </p:anim>
                                    <p:anim from="(-#ppt_h/2)" to="(#ppt_y)" calcmode="lin" valueType="num">
                                      <p:cBhvr>
                                        <p:cTn id="36" dur="1000" fill="hold">
                                          <p:stCondLst>
                                            <p:cond delay="0"/>
                                          </p:stCondLst>
                                        </p:cTn>
                                        <p:tgtEl>
                                          <p:spTgt spid="8">
                                            <p:txEl>
                                              <p:pRg st="1" end="1"/>
                                            </p:txEl>
                                          </p:spTgt>
                                        </p:tgtEl>
                                        <p:attrNameLst>
                                          <p:attrName>ppt_y</p:attrName>
                                        </p:attrNameLst>
                                      </p:cBhvr>
                                    </p:anim>
                                    <p:animRot by="21600000">
                                      <p:cBhvr>
                                        <p:cTn id="37" dur="1000" fill="hold">
                                          <p:stCondLst>
                                            <p:cond delay="0"/>
                                          </p:stCondLst>
                                        </p:cTn>
                                        <p:tgtEl>
                                          <p:spTgt spid="8">
                                            <p:txEl>
                                              <p:pRg st="1" end="1"/>
                                            </p:txEl>
                                          </p:spTgt>
                                        </p:tgtEl>
                                        <p:attrNameLst>
                                          <p:attrName>r</p:attrName>
                                        </p:attrNameLst>
                                      </p:cBhvr>
                                    </p:animRot>
                                  </p:childTnLst>
                                </p:cTn>
                              </p:par>
                            </p:childTnLst>
                          </p:cTn>
                        </p:par>
                      </p:childTnLst>
                    </p:cTn>
                  </p:par>
                  <p:par>
                    <p:cTn id="38" fill="hold">
                      <p:stCondLst>
                        <p:cond delay="indefinite"/>
                      </p:stCondLst>
                      <p:childTnLst>
                        <p:par>
                          <p:cTn id="39" fill="hold">
                            <p:stCondLst>
                              <p:cond delay="0"/>
                            </p:stCondLst>
                            <p:childTnLst>
                              <p:par>
                                <p:cTn id="40" presetID="56" presetClass="entr" presetSubtype="0" fill="hold" nodeType="clickEffect">
                                  <p:stCondLst>
                                    <p:cond delay="0"/>
                                  </p:stCondLst>
                                  <p:iterate type="lt">
                                    <p:tmPct val="10000"/>
                                  </p:iterate>
                                  <p:childTnLst>
                                    <p:set>
                                      <p:cBhvr>
                                        <p:cTn id="41" dur="1" fill="hold">
                                          <p:stCondLst>
                                            <p:cond delay="0"/>
                                          </p:stCondLst>
                                        </p:cTn>
                                        <p:tgtEl>
                                          <p:spTgt spid="8">
                                            <p:txEl>
                                              <p:pRg st="2" end="2"/>
                                            </p:txEl>
                                          </p:spTgt>
                                        </p:tgtEl>
                                        <p:attrNameLst>
                                          <p:attrName>style.visibility</p:attrName>
                                        </p:attrNameLst>
                                      </p:cBhvr>
                                      <p:to>
                                        <p:strVal val="visible"/>
                                      </p:to>
                                    </p:set>
                                    <p:anim by="(-#ppt_w*2)" calcmode="lin" valueType="num">
                                      <p:cBhvr rctx="PPT">
                                        <p:cTn id="42" dur="500" autoRev="1" fill="hold">
                                          <p:stCondLst>
                                            <p:cond delay="0"/>
                                          </p:stCondLst>
                                        </p:cTn>
                                        <p:tgtEl>
                                          <p:spTgt spid="8">
                                            <p:txEl>
                                              <p:pRg st="2" end="2"/>
                                            </p:txEl>
                                          </p:spTgt>
                                        </p:tgtEl>
                                        <p:attrNameLst>
                                          <p:attrName>ppt_w</p:attrName>
                                        </p:attrNameLst>
                                      </p:cBhvr>
                                    </p:anim>
                                    <p:anim by="(#ppt_w*0.50)" calcmode="lin" valueType="num">
                                      <p:cBhvr>
                                        <p:cTn id="43" dur="500" decel="50000" autoRev="1" fill="hold">
                                          <p:stCondLst>
                                            <p:cond delay="0"/>
                                          </p:stCondLst>
                                        </p:cTn>
                                        <p:tgtEl>
                                          <p:spTgt spid="8">
                                            <p:txEl>
                                              <p:pRg st="2" end="2"/>
                                            </p:txEl>
                                          </p:spTgt>
                                        </p:tgtEl>
                                        <p:attrNameLst>
                                          <p:attrName>ppt_x</p:attrName>
                                        </p:attrNameLst>
                                      </p:cBhvr>
                                    </p:anim>
                                    <p:anim from="(-#ppt_h/2)" to="(#ppt_y)" calcmode="lin" valueType="num">
                                      <p:cBhvr>
                                        <p:cTn id="44" dur="1000" fill="hold">
                                          <p:stCondLst>
                                            <p:cond delay="0"/>
                                          </p:stCondLst>
                                        </p:cTn>
                                        <p:tgtEl>
                                          <p:spTgt spid="8">
                                            <p:txEl>
                                              <p:pRg st="2" end="2"/>
                                            </p:txEl>
                                          </p:spTgt>
                                        </p:tgtEl>
                                        <p:attrNameLst>
                                          <p:attrName>ppt_y</p:attrName>
                                        </p:attrNameLst>
                                      </p:cBhvr>
                                    </p:anim>
                                    <p:animRot by="21600000">
                                      <p:cBhvr>
                                        <p:cTn id="45"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TotalTime>
  <Words>1016</Words>
  <Application>Microsoft Office PowerPoint</Application>
  <PresentationFormat>Grand écran</PresentationFormat>
  <Paragraphs>220</Paragraphs>
  <Slides>46</Slides>
  <Notes>46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46</vt:i4>
      </vt:variant>
    </vt:vector>
  </HeadingPairs>
  <TitlesOfParts>
    <vt:vector size="5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2020-11-18T16:48:10Z</dcterms:created>
  <dcterms:modified xsi:type="dcterms:W3CDTF">2020-11-18T18:58:22Z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