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73"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ATVv/M9QCuz9nvJLeMe+g==" hashData="Wy1ODZ2dc7+hdfhszQq1UDuulbZiNXEvhTm02k0RUIjuRHUTKrYPLDsOEt6nku1QbAg34qNahpJiZ70hTHpDV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09/02/2019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668624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09/02/2019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09/02/2019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09/02/2019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09/02/2019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4"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3000789" y="1019656"/>
            <a:ext cx="6190422" cy="4708981"/>
          </a:xfrm>
          <a:prstGeom prst="rect">
            <a:avLst/>
          </a:prstGeom>
        </p:spPr>
        <p:txBody>
          <a:bodyPr wrap="square">
            <a:spAutoFit/>
          </a:bodyPr>
          <a:lstStyle/>
          <a:p>
            <a:r>
              <a:rPr lang="fr-FR" sz="6000" b="1" dirty="0" smtClean="0">
                <a:effectLst>
                  <a:glow rad="228600">
                    <a:schemeClr val="accent5">
                      <a:satMod val="175000"/>
                      <a:alpha val="40000"/>
                    </a:schemeClr>
                  </a:glow>
                </a:effectLst>
                <a:latin typeface="Brush Script MT" panose="03060802040406070304" pitchFamily="66" charset="0"/>
              </a:rPr>
              <a:t>        Découvrez </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des </a:t>
            </a:r>
            <a:r>
              <a:rPr lang="fr-FR" sz="6000" b="1" dirty="0">
                <a:effectLst>
                  <a:glow rad="228600">
                    <a:schemeClr val="accent5">
                      <a:satMod val="175000"/>
                      <a:alpha val="40000"/>
                    </a:schemeClr>
                  </a:glow>
                </a:effectLst>
                <a:latin typeface="Brush Script MT" panose="03060802040406070304" pitchFamily="66" charset="0"/>
              </a:rPr>
              <a:t>endroits </a:t>
            </a:r>
            <a:r>
              <a:rPr lang="fr-FR" sz="6000" b="1" dirty="0" smtClean="0">
                <a:effectLst>
                  <a:glow rad="228600">
                    <a:schemeClr val="accent5">
                      <a:satMod val="175000"/>
                      <a:alpha val="40000"/>
                    </a:schemeClr>
                  </a:glow>
                </a:effectLst>
                <a:latin typeface="Brush Script MT" panose="03060802040406070304" pitchFamily="66" charset="0"/>
              </a:rPr>
              <a:t>flippant</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par Lande  N° </a:t>
            </a:r>
            <a:r>
              <a:rPr lang="fr-FR" sz="6000" b="1" dirty="0" smtClean="0">
                <a:effectLst>
                  <a:glow rad="228600">
                    <a:schemeClr val="accent5">
                      <a:satMod val="175000"/>
                      <a:alpha val="40000"/>
                    </a:schemeClr>
                  </a:glow>
                </a:effectLst>
                <a:latin typeface="Brush Script MT" panose="03060802040406070304" pitchFamily="66" charset="0"/>
              </a:rPr>
              <a:t>4 </a:t>
            </a:r>
            <a:endParaRPr lang="fr-FR" sz="6000" b="1" dirty="0">
              <a:effectLst>
                <a:glow rad="228600">
                  <a:schemeClr val="accent5">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the-shadows- (ronny)_005.wav"/>
          </p:stSnd>
        </p:sndAc>
      </p:transition>
    </mc:Choice>
    <mc:Fallback>
      <p:transition spd="slow" advTm="8000">
        <p:circle/>
        <p:sndAc>
          <p:stSnd loop="1">
            <p:snd r:embed="rId3" name="the-shadows- (ronny)_00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4" end="4"/>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4" end="4"/>
                                            </p:txEl>
                                          </p:spTgt>
                                        </p:tgtEl>
                                        <p:attrNameLst>
                                          <p:attrName>ppt_w</p:attrName>
                                        </p:attrNameLst>
                                      </p:cBhvr>
                                    </p:anim>
                                    <p:anim by="(#ppt_w*0.50)" calcmode="lin" valueType="num">
                                      <p:cBhvr>
                                        <p:cTn id="39" dur="500" decel="50000" autoRev="1" fill="hold">
                                          <p:stCondLst>
                                            <p:cond delay="0"/>
                                          </p:stCondLst>
                                        </p:cTn>
                                        <p:tgtEl>
                                          <p:spTgt spid="9">
                                            <p:txEl>
                                              <p:pRg st="4" end="4"/>
                                            </p:txEl>
                                          </p:spTgt>
                                        </p:tgtEl>
                                        <p:attrNameLst>
                                          <p:attrName>ppt_x</p:attrName>
                                        </p:attrNameLst>
                                      </p:cBhvr>
                                    </p:anim>
                                    <p:anim from="(-#ppt_h/2)" to="(#ppt_y)" calcmode="lin" valueType="num">
                                      <p:cBhvr>
                                        <p:cTn id="40" dur="1000" fill="hold">
                                          <p:stCondLst>
                                            <p:cond delay="0"/>
                                          </p:stCondLst>
                                        </p:cTn>
                                        <p:tgtEl>
                                          <p:spTgt spid="9">
                                            <p:txEl>
                                              <p:pRg st="4" end="4"/>
                                            </p:txEl>
                                          </p:spTgt>
                                        </p:tgtEl>
                                        <p:attrNameLst>
                                          <p:attrName>ppt_y</p:attrName>
                                        </p:attrNameLst>
                                      </p:cBhvr>
                                    </p:anim>
                                    <p:animRot by="21600000">
                                      <p:cBhvr>
                                        <p:cTn id="41" dur="1000" fill="hold">
                                          <p:stCondLst>
                                            <p:cond delay="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838200" y="1012954"/>
            <a:ext cx="10515600" cy="4832092"/>
          </a:xfrm>
          <a:prstGeom prst="rect">
            <a:avLst/>
          </a:prstGeom>
        </p:spPr>
        <p:txBody>
          <a:bodyPr wrap="square">
            <a:spAutoFit/>
          </a:bodyPr>
          <a:lstStyle/>
          <a:p>
            <a:r>
              <a:rPr lang="fr-FR" sz="4400" b="1" dirty="0">
                <a:effectLst>
                  <a:glow rad="228600">
                    <a:schemeClr val="accent5">
                      <a:satMod val="175000"/>
                      <a:alpha val="40000"/>
                    </a:schemeClr>
                  </a:glow>
                </a:effectLst>
                <a:latin typeface="Brush Script MT" panose="03060802040406070304" pitchFamily="66" charset="0"/>
              </a:rPr>
              <a:t>On a tous le souvenir d’une maison, d’une forêt, d’un parking ou d’une rue qui nous a fait peur, quand on était petit</a:t>
            </a:r>
            <a:r>
              <a:rPr lang="fr-FR" sz="4400" b="1" dirty="0" smtClean="0">
                <a:effectLst>
                  <a:glow rad="228600">
                    <a:schemeClr val="accent5">
                      <a:satMod val="175000"/>
                      <a:alpha val="40000"/>
                    </a:schemeClr>
                  </a:glow>
                </a:effectLst>
                <a:latin typeface="Brush Script MT" panose="03060802040406070304" pitchFamily="66" charset="0"/>
              </a:rPr>
              <a:t>.</a:t>
            </a:r>
            <a:endParaRPr lang="fr-FR" sz="4400" b="1" dirty="0">
              <a:effectLst>
                <a:glow rad="228600">
                  <a:schemeClr val="accent5">
                    <a:satMod val="175000"/>
                    <a:alpha val="40000"/>
                  </a:schemeClr>
                </a:glow>
              </a:effectLst>
              <a:latin typeface="Brush Script MT" panose="03060802040406070304" pitchFamily="66" charset="0"/>
            </a:endParaRPr>
          </a:p>
          <a:p>
            <a:r>
              <a:rPr lang="fr-FR" sz="4400" b="1" dirty="0">
                <a:effectLst>
                  <a:glow rad="228600">
                    <a:schemeClr val="accent5">
                      <a:satMod val="175000"/>
                      <a:alpha val="40000"/>
                    </a:schemeClr>
                  </a:glow>
                </a:effectLst>
                <a:latin typeface="Brush Script MT" panose="03060802040406070304" pitchFamily="66" charset="0"/>
              </a:rPr>
              <a:t>Eh bien là, c’est la même chose, mais à un niveau largement supérieur à tout ce que vous pouvez imaginer. Sans plus attendre, on vous emmène dans les endroits les plus terrifiants du monde à visiter. Ou pas. </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10" name="Image 9"/>
          <p:cNvPicPr>
            <a:picLocks noChangeAspect="1"/>
          </p:cNvPicPr>
          <p:nvPr/>
        </p:nvPicPr>
        <p:blipFill>
          <a:blip r:embed="rId4"/>
          <a:stretch>
            <a:fillRect/>
          </a:stretch>
        </p:blipFill>
        <p:spPr>
          <a:xfrm>
            <a:off x="1853851" y="641197"/>
            <a:ext cx="8429836" cy="5611862"/>
          </a:xfrm>
          <a:prstGeom prst="rect">
            <a:avLst/>
          </a:prstGeom>
          <a:effectLst>
            <a:softEdge rad="127000"/>
          </a:effectLst>
        </p:spPr>
      </p:pic>
      <p:sp>
        <p:nvSpPr>
          <p:cNvPr id="11" name="Rectangle 10"/>
          <p:cNvSpPr/>
          <p:nvPr/>
        </p:nvSpPr>
        <p:spPr>
          <a:xfrm>
            <a:off x="1040309" y="5648464"/>
            <a:ext cx="10056920" cy="707886"/>
          </a:xfrm>
          <a:prstGeom prst="rect">
            <a:avLst/>
          </a:prstGeom>
        </p:spPr>
        <p:txBody>
          <a:bodyPr wrap="none">
            <a:spAutoFit/>
          </a:bodyPr>
          <a:lstStyle/>
          <a:p>
            <a:r>
              <a:rPr lang="es-ES" sz="4000" b="1" dirty="0">
                <a:solidFill>
                  <a:srgbClr val="FF0000"/>
                </a:solidFill>
              </a:rPr>
              <a:t>11. Le Stanley Hotel (Este Park, Colorado, USA)</a:t>
            </a:r>
            <a:endParaRPr lang="fr-FR" sz="4000" b="1" dirty="0">
              <a:solidFill>
                <a:srgbClr val="FF0000"/>
              </a:solidFill>
            </a:endParaRPr>
          </a:p>
        </p:txBody>
      </p:sp>
      <p:sp>
        <p:nvSpPr>
          <p:cNvPr id="12" name="Rectangle 11"/>
          <p:cNvSpPr/>
          <p:nvPr/>
        </p:nvSpPr>
        <p:spPr>
          <a:xfrm>
            <a:off x="1953969" y="2539921"/>
            <a:ext cx="8229600" cy="3108543"/>
          </a:xfrm>
          <a:prstGeom prst="rect">
            <a:avLst/>
          </a:prstGeom>
        </p:spPr>
        <p:txBody>
          <a:bodyPr wrap="square">
            <a:spAutoFit/>
          </a:bodyPr>
          <a:lstStyle/>
          <a:p>
            <a:r>
              <a:rPr lang="fr-FR" sz="2800" b="1" dirty="0">
                <a:ln>
                  <a:solidFill>
                    <a:sysClr val="windowText" lastClr="000000"/>
                  </a:solidFill>
                </a:ln>
                <a:solidFill>
                  <a:srgbClr val="FF0000"/>
                </a:solidFill>
              </a:rPr>
              <a:t>Depuis les années 70, des centaines de voyageurs ayant dormi à l’hôtel ont rapporté des activités qui relèvent du paranormal. Et en seulement une nuit passée sur place, le célèbre auteur d’horreur Stephen King a trouvé l’inspiration pour écrire « </a:t>
            </a:r>
            <a:r>
              <a:rPr lang="fr-FR" sz="2800" b="1" dirty="0" err="1">
                <a:ln>
                  <a:solidFill>
                    <a:sysClr val="windowText" lastClr="000000"/>
                  </a:solidFill>
                </a:ln>
                <a:solidFill>
                  <a:srgbClr val="FF0000"/>
                </a:solidFill>
              </a:rPr>
              <a:t>Shining</a:t>
            </a:r>
            <a:r>
              <a:rPr lang="fr-FR" sz="2800" b="1" dirty="0">
                <a:ln>
                  <a:solidFill>
                    <a:sysClr val="windowText" lastClr="000000"/>
                  </a:solidFill>
                </a:ln>
                <a:solidFill>
                  <a:srgbClr val="FF0000"/>
                </a:solidFill>
              </a:rPr>
              <a:t> ». Pour ceux qui ont vu le film, imaginez l’atmosphère sur place !...</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10" name="Image 9"/>
          <p:cNvPicPr>
            <a:picLocks noChangeAspect="1"/>
          </p:cNvPicPr>
          <p:nvPr/>
        </p:nvPicPr>
        <p:blipFill>
          <a:blip r:embed="rId4"/>
          <a:stretch>
            <a:fillRect/>
          </a:stretch>
        </p:blipFill>
        <p:spPr>
          <a:xfrm>
            <a:off x="1824040" y="608087"/>
            <a:ext cx="8539160" cy="5644972"/>
          </a:xfrm>
          <a:prstGeom prst="rect">
            <a:avLst/>
          </a:prstGeom>
          <a:effectLst>
            <a:softEdge rad="127000"/>
          </a:effectLst>
        </p:spPr>
      </p:pic>
      <p:sp>
        <p:nvSpPr>
          <p:cNvPr id="11" name="Rectangle 10"/>
          <p:cNvSpPr/>
          <p:nvPr/>
        </p:nvSpPr>
        <p:spPr>
          <a:xfrm>
            <a:off x="0" y="5477084"/>
            <a:ext cx="12366719" cy="707886"/>
          </a:xfrm>
          <a:prstGeom prst="rect">
            <a:avLst/>
          </a:prstGeom>
        </p:spPr>
        <p:txBody>
          <a:bodyPr wrap="none">
            <a:spAutoFit/>
          </a:bodyPr>
          <a:lstStyle/>
          <a:p>
            <a:r>
              <a:rPr lang="fr-FR" sz="4000" dirty="0">
                <a:ln>
                  <a:solidFill>
                    <a:schemeClr val="tx1"/>
                  </a:solidFill>
                </a:ln>
                <a:solidFill>
                  <a:srgbClr val="FF0000"/>
                </a:solidFill>
              </a:rPr>
              <a:t>12. L’hôpital militaire de Cambridge (</a:t>
            </a:r>
            <a:r>
              <a:rPr lang="fr-FR" sz="4000" dirty="0" err="1">
                <a:ln>
                  <a:solidFill>
                    <a:schemeClr val="tx1"/>
                  </a:solidFill>
                </a:ln>
                <a:solidFill>
                  <a:srgbClr val="FF0000"/>
                </a:solidFill>
              </a:rPr>
              <a:t>Aldershot</a:t>
            </a:r>
            <a:r>
              <a:rPr lang="fr-FR" sz="4000" dirty="0">
                <a:ln>
                  <a:solidFill>
                    <a:schemeClr val="tx1"/>
                  </a:solidFill>
                </a:ln>
                <a:solidFill>
                  <a:srgbClr val="FF0000"/>
                </a:solidFill>
              </a:rPr>
              <a:t>, Angleterre</a:t>
            </a:r>
            <a:r>
              <a:rPr lang="fr-FR" dirty="0"/>
              <a:t>)</a:t>
            </a:r>
          </a:p>
        </p:txBody>
      </p:sp>
      <p:sp>
        <p:nvSpPr>
          <p:cNvPr id="12" name="Rectangle 11"/>
          <p:cNvSpPr/>
          <p:nvPr/>
        </p:nvSpPr>
        <p:spPr>
          <a:xfrm>
            <a:off x="2079772" y="2893972"/>
            <a:ext cx="8393386" cy="2677656"/>
          </a:xfrm>
          <a:prstGeom prst="rect">
            <a:avLst/>
          </a:prstGeom>
        </p:spPr>
        <p:txBody>
          <a:bodyPr wrap="square">
            <a:spAutoFit/>
          </a:bodyPr>
          <a:lstStyle/>
          <a:p>
            <a:r>
              <a:rPr lang="fr-FR" sz="2800" b="1" dirty="0">
                <a:ln>
                  <a:solidFill>
                    <a:srgbClr val="FFC000"/>
                  </a:solidFill>
                </a:ln>
              </a:rPr>
              <a:t>Entre 1878 et 1996, cet hôpital a soigné des milliers de soldats anglais et des civils. Malheureusement, il a été obligé de fermer suite à un manque de fonds pour son entretien et à la présence d’amiante. Mais il ne serait pas étonnant que les âmes de certains patients traînent encore dans les couloirs...</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10" name="Image 9"/>
          <p:cNvPicPr>
            <a:picLocks noChangeAspect="1"/>
          </p:cNvPicPr>
          <p:nvPr/>
        </p:nvPicPr>
        <p:blipFill>
          <a:blip r:embed="rId4"/>
          <a:stretch>
            <a:fillRect/>
          </a:stretch>
        </p:blipFill>
        <p:spPr>
          <a:xfrm>
            <a:off x="2358887" y="646043"/>
            <a:ext cx="7447722" cy="5585791"/>
          </a:xfrm>
          <a:prstGeom prst="rect">
            <a:avLst/>
          </a:prstGeom>
          <a:effectLst>
            <a:softEdge rad="127000"/>
          </a:effectLst>
        </p:spPr>
      </p:pic>
      <p:sp>
        <p:nvSpPr>
          <p:cNvPr id="11" name="Rectangle 10"/>
          <p:cNvSpPr/>
          <p:nvPr/>
        </p:nvSpPr>
        <p:spPr>
          <a:xfrm>
            <a:off x="1603513" y="5246949"/>
            <a:ext cx="8958469" cy="984885"/>
          </a:xfrm>
          <a:prstGeom prst="rect">
            <a:avLst/>
          </a:prstGeom>
        </p:spPr>
        <p:txBody>
          <a:bodyPr wrap="square">
            <a:spAutoFit/>
          </a:bodyPr>
          <a:lstStyle/>
          <a:p>
            <a:endParaRPr lang="fr-FR" dirty="0"/>
          </a:p>
          <a:p>
            <a:r>
              <a:rPr lang="fr-FR" sz="4000" b="1" dirty="0">
                <a:solidFill>
                  <a:srgbClr val="FF0000"/>
                </a:solidFill>
              </a:rPr>
              <a:t>13. Le trou d’eau (</a:t>
            </a:r>
            <a:r>
              <a:rPr lang="fr-FR" sz="4000" b="1" dirty="0" err="1">
                <a:solidFill>
                  <a:srgbClr val="FF0000"/>
                </a:solidFill>
              </a:rPr>
              <a:t>Wimberley</a:t>
            </a:r>
            <a:r>
              <a:rPr lang="fr-FR" sz="4000" b="1" dirty="0">
                <a:solidFill>
                  <a:srgbClr val="FF0000"/>
                </a:solidFill>
              </a:rPr>
              <a:t>, Texas, USA)</a:t>
            </a:r>
          </a:p>
        </p:txBody>
      </p:sp>
      <p:sp>
        <p:nvSpPr>
          <p:cNvPr id="12" name="Rectangle 11"/>
          <p:cNvSpPr/>
          <p:nvPr/>
        </p:nvSpPr>
        <p:spPr>
          <a:xfrm>
            <a:off x="2431774" y="3252905"/>
            <a:ext cx="7328452" cy="2246769"/>
          </a:xfrm>
          <a:prstGeom prst="rect">
            <a:avLst/>
          </a:prstGeom>
        </p:spPr>
        <p:txBody>
          <a:bodyPr wrap="square">
            <a:spAutoFit/>
          </a:bodyPr>
          <a:lstStyle/>
          <a:p>
            <a:r>
              <a:rPr lang="fr-FR" sz="2800" b="1" dirty="0">
                <a:ln>
                  <a:solidFill>
                    <a:srgbClr val="FFC000"/>
                  </a:solidFill>
                </a:ln>
                <a:solidFill>
                  <a:srgbClr val="FF0000"/>
                </a:solidFill>
              </a:rPr>
              <a:t>Cette source, populaire dans la région, détient un triste record. Depuis qu’elle est fréquentée de façon régulière, son trou d’eau a déjà aspiré 8 personnes vers le fond. Malheureusement, aucune d’entre elles ne s’en est sortie. </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10" name="Image 9"/>
          <p:cNvPicPr>
            <a:picLocks noChangeAspect="1"/>
          </p:cNvPicPr>
          <p:nvPr/>
        </p:nvPicPr>
        <p:blipFill>
          <a:blip r:embed="rId4"/>
          <a:stretch>
            <a:fillRect/>
          </a:stretch>
        </p:blipFill>
        <p:spPr>
          <a:xfrm>
            <a:off x="2305878" y="609600"/>
            <a:ext cx="7568118" cy="5647849"/>
          </a:xfrm>
          <a:prstGeom prst="rect">
            <a:avLst/>
          </a:prstGeom>
          <a:effectLst>
            <a:softEdge rad="127000"/>
          </a:effectLst>
        </p:spPr>
      </p:pic>
      <p:sp>
        <p:nvSpPr>
          <p:cNvPr id="11" name="Rectangle 10"/>
          <p:cNvSpPr/>
          <p:nvPr/>
        </p:nvSpPr>
        <p:spPr>
          <a:xfrm>
            <a:off x="838200" y="4690572"/>
            <a:ext cx="9896060" cy="1600438"/>
          </a:xfrm>
          <a:prstGeom prst="rect">
            <a:avLst/>
          </a:prstGeom>
        </p:spPr>
        <p:txBody>
          <a:bodyPr wrap="square">
            <a:spAutoFit/>
          </a:bodyPr>
          <a:lstStyle/>
          <a:p>
            <a:endParaRPr lang="fr-FR" dirty="0"/>
          </a:p>
          <a:p>
            <a:r>
              <a:rPr lang="fr-FR" sz="4000" b="1" dirty="0"/>
              <a:t>14. L’église Saint-Georges (</a:t>
            </a:r>
            <a:r>
              <a:rPr lang="fr-FR" sz="4000" b="1" dirty="0" err="1"/>
              <a:t>Lukova</a:t>
            </a:r>
            <a:r>
              <a:rPr lang="fr-FR" sz="4000" b="1" dirty="0"/>
              <a:t>, République Tchèque)</a:t>
            </a:r>
          </a:p>
        </p:txBody>
      </p:sp>
      <p:sp>
        <p:nvSpPr>
          <p:cNvPr id="12" name="Rectangle 11"/>
          <p:cNvSpPr/>
          <p:nvPr/>
        </p:nvSpPr>
        <p:spPr>
          <a:xfrm>
            <a:off x="1044841" y="2488578"/>
            <a:ext cx="10102317" cy="2523768"/>
          </a:xfrm>
          <a:prstGeom prst="rect">
            <a:avLst/>
          </a:prstGeom>
        </p:spPr>
        <p:txBody>
          <a:bodyPr wrap="square">
            <a:spAutoFit/>
          </a:bodyPr>
          <a:lstStyle/>
          <a:p>
            <a:endParaRPr lang="fr-FR" dirty="0">
              <a:ln>
                <a:solidFill>
                  <a:srgbClr val="FFC000"/>
                </a:solidFill>
              </a:ln>
            </a:endParaRPr>
          </a:p>
          <a:p>
            <a:r>
              <a:rPr lang="fr-FR" sz="2800" b="1" dirty="0">
                <a:ln>
                  <a:solidFill>
                    <a:srgbClr val="FFC000"/>
                  </a:solidFill>
                </a:ln>
              </a:rPr>
              <a:t>Pour une de ses œuvres, l’artiste Jakub </a:t>
            </a:r>
            <a:r>
              <a:rPr lang="fr-FR" sz="2800" b="1" dirty="0" err="1">
                <a:ln>
                  <a:solidFill>
                    <a:srgbClr val="FFC000"/>
                  </a:solidFill>
                </a:ln>
              </a:rPr>
              <a:t>Hadrava</a:t>
            </a:r>
            <a:r>
              <a:rPr lang="fr-FR" sz="2800" b="1" dirty="0">
                <a:ln>
                  <a:solidFill>
                    <a:srgbClr val="FFC000"/>
                  </a:solidFill>
                </a:ln>
              </a:rPr>
              <a:t> a décidé de redonner vie à une église tchèque abandonnée en y installant des sculptures de fantômes faites de plâtre et de papier. Résultat, l’endroit fait froid dans le dos. Ceci étant dit, des touristes du monde entier s’y pressent pour admirer ses silhouettes ! </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1" end="1"/>
                                            </p:txEl>
                                          </p:spTgt>
                                        </p:tgtEl>
                                        <p:attrNameLst>
                                          <p:attrName>ppt_w</p:attrName>
                                        </p:attrNameLst>
                                      </p:cBhvr>
                                    </p:anim>
                                    <p:anim by="(#ppt_w*0.50)" calcmode="lin" valueType="num">
                                      <p:cBhvr>
                                        <p:cTn id="16" dur="500" decel="50000" autoRev="1" fill="hold">
                                          <p:stCondLst>
                                            <p:cond delay="0"/>
                                          </p:stCondLst>
                                        </p:cTn>
                                        <p:tgtEl>
                                          <p:spTgt spid="12">
                                            <p:txEl>
                                              <p:pRg st="1" end="1"/>
                                            </p:txEl>
                                          </p:spTgt>
                                        </p:tgtEl>
                                        <p:attrNameLst>
                                          <p:attrName>ppt_x</p:attrName>
                                        </p:attrNameLst>
                                      </p:cBhvr>
                                    </p:anim>
                                    <p:anim from="(-#ppt_h/2)" to="(#ppt_y)" calcmode="lin" valueType="num">
                                      <p:cBhvr>
                                        <p:cTn id="17" dur="1000" fill="hold">
                                          <p:stCondLst>
                                            <p:cond delay="0"/>
                                          </p:stCondLst>
                                        </p:cTn>
                                        <p:tgtEl>
                                          <p:spTgt spid="12">
                                            <p:txEl>
                                              <p:pRg st="1" end="1"/>
                                            </p:txEl>
                                          </p:spTgt>
                                        </p:tgtEl>
                                        <p:attrNameLst>
                                          <p:attrName>ppt_y</p:attrName>
                                        </p:attrNameLst>
                                      </p:cBhvr>
                                    </p:anim>
                                    <p:animRot by="21600000">
                                      <p:cBhvr>
                                        <p:cTn id="18" dur="1000" fill="hold">
                                          <p:stCondLst>
                                            <p:cond delay="0"/>
                                          </p:stCondLst>
                                        </p:cTn>
                                        <p:tgtEl>
                                          <p:spTgt spid="1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10" name="Image 9"/>
          <p:cNvPicPr>
            <a:picLocks noChangeAspect="1"/>
          </p:cNvPicPr>
          <p:nvPr/>
        </p:nvPicPr>
        <p:blipFill>
          <a:blip r:embed="rId4"/>
          <a:stretch>
            <a:fillRect/>
          </a:stretch>
        </p:blipFill>
        <p:spPr>
          <a:xfrm>
            <a:off x="1961322" y="646296"/>
            <a:ext cx="8269356" cy="5565408"/>
          </a:xfrm>
          <a:prstGeom prst="rect">
            <a:avLst/>
          </a:prstGeom>
          <a:effectLst>
            <a:softEdge rad="127000"/>
          </a:effectLst>
        </p:spPr>
      </p:pic>
      <p:sp>
        <p:nvSpPr>
          <p:cNvPr id="11" name="Rectangle 10"/>
          <p:cNvSpPr/>
          <p:nvPr/>
        </p:nvSpPr>
        <p:spPr>
          <a:xfrm>
            <a:off x="1918252" y="5278464"/>
            <a:ext cx="8401878" cy="984885"/>
          </a:xfrm>
          <a:prstGeom prst="rect">
            <a:avLst/>
          </a:prstGeom>
        </p:spPr>
        <p:txBody>
          <a:bodyPr wrap="square">
            <a:spAutoFit/>
          </a:bodyPr>
          <a:lstStyle/>
          <a:p>
            <a:endParaRPr lang="fr-FR" dirty="0"/>
          </a:p>
          <a:p>
            <a:r>
              <a:rPr lang="fr-FR" sz="4000" b="1" dirty="0">
                <a:solidFill>
                  <a:srgbClr val="FF0000"/>
                </a:solidFill>
              </a:rPr>
              <a:t>15. Le château de </a:t>
            </a:r>
            <a:r>
              <a:rPr lang="fr-FR" sz="4000" b="1" dirty="0" err="1">
                <a:solidFill>
                  <a:srgbClr val="FF0000"/>
                </a:solidFill>
              </a:rPr>
              <a:t>Leap</a:t>
            </a:r>
            <a:r>
              <a:rPr lang="fr-FR" sz="4000" b="1" dirty="0">
                <a:solidFill>
                  <a:srgbClr val="FF0000"/>
                </a:solidFill>
              </a:rPr>
              <a:t> (Offaly, Irlande)</a:t>
            </a:r>
          </a:p>
        </p:txBody>
      </p:sp>
      <p:sp>
        <p:nvSpPr>
          <p:cNvPr id="12" name="Rectangle 11"/>
          <p:cNvSpPr/>
          <p:nvPr/>
        </p:nvSpPr>
        <p:spPr>
          <a:xfrm>
            <a:off x="1327297" y="2834105"/>
            <a:ext cx="9819861" cy="2677656"/>
          </a:xfrm>
          <a:prstGeom prst="rect">
            <a:avLst/>
          </a:prstGeom>
        </p:spPr>
        <p:txBody>
          <a:bodyPr wrap="square">
            <a:spAutoFit/>
          </a:bodyPr>
          <a:lstStyle/>
          <a:p>
            <a:r>
              <a:rPr lang="fr-FR" sz="2800" b="1" dirty="0">
                <a:ln>
                  <a:solidFill>
                    <a:srgbClr val="FFC000"/>
                  </a:solidFill>
                </a:ln>
              </a:rPr>
              <a:t>Au centre de luttes pour le pouvoir pendant plus de 500 ans, ce château a une histoire particulièrement difficile. Dans les années 1500, une dispute éclate entre deux frères du clan </a:t>
            </a:r>
            <a:r>
              <a:rPr lang="fr-FR" sz="2800" b="1" dirty="0" err="1">
                <a:ln>
                  <a:solidFill>
                    <a:srgbClr val="FFC000"/>
                  </a:solidFill>
                </a:ln>
              </a:rPr>
              <a:t>O’Carroll</a:t>
            </a:r>
            <a:r>
              <a:rPr lang="fr-FR" sz="2800" b="1" dirty="0">
                <a:ln>
                  <a:solidFill>
                    <a:srgbClr val="FFC000"/>
                  </a:solidFill>
                </a:ln>
              </a:rPr>
              <a:t>, et l’un poignarde l’autre (un prêtre) devant toute sa famille. La scène se déroule dans la chapelle. Un épisode tragique qui aujourd’hui encore la vie du château. </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10" name="Image 9"/>
          <p:cNvPicPr>
            <a:picLocks noChangeAspect="1"/>
          </p:cNvPicPr>
          <p:nvPr/>
        </p:nvPicPr>
        <p:blipFill>
          <a:blip r:embed="rId4"/>
          <a:stretch>
            <a:fillRect/>
          </a:stretch>
        </p:blipFill>
        <p:spPr>
          <a:xfrm>
            <a:off x="2459237" y="613261"/>
            <a:ext cx="7522963" cy="5631475"/>
          </a:xfrm>
          <a:prstGeom prst="rect">
            <a:avLst/>
          </a:prstGeom>
          <a:effectLst>
            <a:softEdge rad="127000"/>
          </a:effectLst>
        </p:spPr>
      </p:pic>
      <p:sp>
        <p:nvSpPr>
          <p:cNvPr id="11" name="Rectangle 10"/>
          <p:cNvSpPr/>
          <p:nvPr/>
        </p:nvSpPr>
        <p:spPr>
          <a:xfrm>
            <a:off x="1604963" y="5583124"/>
            <a:ext cx="8982074" cy="707886"/>
          </a:xfrm>
          <a:prstGeom prst="rect">
            <a:avLst/>
          </a:prstGeom>
        </p:spPr>
        <p:txBody>
          <a:bodyPr wrap="none">
            <a:spAutoFit/>
          </a:bodyPr>
          <a:lstStyle/>
          <a:p>
            <a:r>
              <a:rPr lang="fr-FR" sz="4000" b="1" dirty="0"/>
              <a:t>16. La </a:t>
            </a:r>
            <a:r>
              <a:rPr lang="fr-FR" sz="4000" b="1" dirty="0" smtClean="0"/>
              <a:t>Colline </a:t>
            </a:r>
            <a:r>
              <a:rPr lang="fr-FR" sz="4000" b="1" dirty="0"/>
              <a:t>des Croix (Šiauliai, Lituanie)</a:t>
            </a:r>
          </a:p>
        </p:txBody>
      </p:sp>
      <p:sp>
        <p:nvSpPr>
          <p:cNvPr id="12" name="Rectangle 11"/>
          <p:cNvSpPr/>
          <p:nvPr/>
        </p:nvSpPr>
        <p:spPr>
          <a:xfrm>
            <a:off x="889551" y="2474581"/>
            <a:ext cx="10412896" cy="3108543"/>
          </a:xfrm>
          <a:prstGeom prst="rect">
            <a:avLst/>
          </a:prstGeom>
        </p:spPr>
        <p:txBody>
          <a:bodyPr wrap="square">
            <a:spAutoFit/>
          </a:bodyPr>
          <a:lstStyle/>
          <a:p>
            <a:r>
              <a:rPr lang="fr-FR" sz="2800" b="1" dirty="0">
                <a:ln>
                  <a:solidFill>
                    <a:srgbClr val="FFC000"/>
                  </a:solidFill>
                </a:ln>
              </a:rPr>
              <a:t>Depuis plus de 150 ans, cette colline est un lieu extrêmement important pour les religieux de tout le pays. Ainsi, ils viennent fréquemment y déposer des croix pour montrer leur attachement à Dieu. Aujourd’hui, les estimations font office de plus 100 000 croix présentent sur la colline ! Mais comme vous pouvez le voir sur la photo, il suffit d’un peu d’imagination pour se rendre compte que l’endroit n’est pas du tout rassurant ! </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10" name="Image 9"/>
          <p:cNvPicPr>
            <a:picLocks noChangeAspect="1"/>
          </p:cNvPicPr>
          <p:nvPr/>
        </p:nvPicPr>
        <p:blipFill>
          <a:blip r:embed="rId4"/>
          <a:stretch>
            <a:fillRect/>
          </a:stretch>
        </p:blipFill>
        <p:spPr>
          <a:xfrm>
            <a:off x="1807124" y="636665"/>
            <a:ext cx="8529571" cy="5616394"/>
          </a:xfrm>
          <a:prstGeom prst="rect">
            <a:avLst/>
          </a:prstGeom>
          <a:effectLst>
            <a:softEdge rad="127000"/>
          </a:effectLst>
        </p:spPr>
      </p:pic>
      <p:sp>
        <p:nvSpPr>
          <p:cNvPr id="11" name="Rectangle 10"/>
          <p:cNvSpPr/>
          <p:nvPr/>
        </p:nvSpPr>
        <p:spPr>
          <a:xfrm>
            <a:off x="2367926" y="5268174"/>
            <a:ext cx="7407965" cy="984885"/>
          </a:xfrm>
          <a:prstGeom prst="rect">
            <a:avLst/>
          </a:prstGeom>
        </p:spPr>
        <p:txBody>
          <a:bodyPr wrap="square">
            <a:spAutoFit/>
          </a:bodyPr>
          <a:lstStyle/>
          <a:p>
            <a:endParaRPr lang="fr-FR" dirty="0"/>
          </a:p>
          <a:p>
            <a:r>
              <a:rPr lang="fr-FR" sz="4000" b="1" dirty="0"/>
              <a:t>17. L’hôtel San </a:t>
            </a:r>
            <a:r>
              <a:rPr lang="fr-FR" sz="4000" b="1" dirty="0" err="1"/>
              <a:t>Zhi</a:t>
            </a:r>
            <a:r>
              <a:rPr lang="fr-FR" sz="4000" b="1" dirty="0"/>
              <a:t> (Taipei, Taïwan)</a:t>
            </a:r>
          </a:p>
        </p:txBody>
      </p:sp>
      <p:sp>
        <p:nvSpPr>
          <p:cNvPr id="12" name="Rectangle 11"/>
          <p:cNvSpPr/>
          <p:nvPr/>
        </p:nvSpPr>
        <p:spPr>
          <a:xfrm>
            <a:off x="1044841" y="2979197"/>
            <a:ext cx="10133038" cy="2677656"/>
          </a:xfrm>
          <a:prstGeom prst="rect">
            <a:avLst/>
          </a:prstGeom>
        </p:spPr>
        <p:txBody>
          <a:bodyPr wrap="square">
            <a:spAutoFit/>
          </a:bodyPr>
          <a:lstStyle/>
          <a:p>
            <a:r>
              <a:rPr lang="fr-FR" sz="2800" b="1" dirty="0">
                <a:ln>
                  <a:solidFill>
                    <a:srgbClr val="FFC000"/>
                  </a:solidFill>
                </a:ln>
              </a:rPr>
              <a:t>La construction de cet hôtel en périphérie de Taipei a été stoppée après une inquiétante série d’accidents et de suicides. Toutes les victimes répertoriées sont des ouvriers travaillant sur le chantier. Beaucoup d’entre eux pensent que ces malheurs viennent du fait qu’une statue de dragon, un symbole très respecté à Taïwan, a été cassée sur le site. Aujourd’hui, le mystère reste entier… </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10" name="Image 9"/>
          <p:cNvPicPr>
            <a:picLocks noChangeAspect="1"/>
          </p:cNvPicPr>
          <p:nvPr/>
        </p:nvPicPr>
        <p:blipFill>
          <a:blip r:embed="rId4"/>
          <a:stretch>
            <a:fillRect/>
          </a:stretch>
        </p:blipFill>
        <p:spPr>
          <a:xfrm>
            <a:off x="1152939" y="668307"/>
            <a:ext cx="9872870" cy="5528807"/>
          </a:xfrm>
          <a:prstGeom prst="rect">
            <a:avLst/>
          </a:prstGeom>
          <a:effectLst>
            <a:softEdge rad="127000"/>
          </a:effectLst>
        </p:spPr>
      </p:pic>
      <p:sp>
        <p:nvSpPr>
          <p:cNvPr id="11" name="Rectangle 10"/>
          <p:cNvSpPr/>
          <p:nvPr/>
        </p:nvSpPr>
        <p:spPr>
          <a:xfrm>
            <a:off x="934895" y="4648322"/>
            <a:ext cx="10322210" cy="1600438"/>
          </a:xfrm>
          <a:prstGeom prst="rect">
            <a:avLst/>
          </a:prstGeom>
        </p:spPr>
        <p:txBody>
          <a:bodyPr wrap="square">
            <a:spAutoFit/>
          </a:bodyPr>
          <a:lstStyle/>
          <a:p>
            <a:endParaRPr lang="fr-FR" dirty="0"/>
          </a:p>
          <a:p>
            <a:r>
              <a:rPr lang="fr-FR" sz="4000" b="1" dirty="0"/>
              <a:t>18. Le pénitencier d'État de Virginie-Occidentale (Virginie-Occidentale, USA)</a:t>
            </a:r>
          </a:p>
        </p:txBody>
      </p:sp>
      <p:sp>
        <p:nvSpPr>
          <p:cNvPr id="12" name="Rectangle 11"/>
          <p:cNvSpPr/>
          <p:nvPr/>
        </p:nvSpPr>
        <p:spPr>
          <a:xfrm>
            <a:off x="1044841" y="3694215"/>
            <a:ext cx="10104166" cy="954107"/>
          </a:xfrm>
          <a:prstGeom prst="rect">
            <a:avLst/>
          </a:prstGeom>
        </p:spPr>
        <p:txBody>
          <a:bodyPr wrap="square">
            <a:spAutoFit/>
          </a:bodyPr>
          <a:lstStyle/>
          <a:p>
            <a:r>
              <a:rPr lang="fr-FR" sz="2800" b="1" dirty="0"/>
              <a:t>Plus de 100 exécutions ont eu lieu dans cette prison, ça branche quelqu’un d’y faire un tour ? </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10" name="Image 9"/>
          <p:cNvPicPr>
            <a:picLocks noChangeAspect="1"/>
          </p:cNvPicPr>
          <p:nvPr/>
        </p:nvPicPr>
        <p:blipFill>
          <a:blip r:embed="rId4"/>
          <a:stretch>
            <a:fillRect/>
          </a:stretch>
        </p:blipFill>
        <p:spPr>
          <a:xfrm>
            <a:off x="1908313" y="646043"/>
            <a:ext cx="8375374" cy="5565914"/>
          </a:xfrm>
          <a:prstGeom prst="rect">
            <a:avLst/>
          </a:prstGeom>
          <a:effectLst>
            <a:softEdge rad="127000"/>
          </a:effectLst>
        </p:spPr>
      </p:pic>
      <p:sp>
        <p:nvSpPr>
          <p:cNvPr id="11" name="Rectangle 10"/>
          <p:cNvSpPr/>
          <p:nvPr/>
        </p:nvSpPr>
        <p:spPr>
          <a:xfrm>
            <a:off x="3168211" y="5555717"/>
            <a:ext cx="5855577" cy="707886"/>
          </a:xfrm>
          <a:prstGeom prst="rect">
            <a:avLst/>
          </a:prstGeom>
        </p:spPr>
        <p:txBody>
          <a:bodyPr wrap="none">
            <a:spAutoFit/>
          </a:bodyPr>
          <a:lstStyle/>
          <a:p>
            <a:r>
              <a:rPr lang="it-IT" sz="4000" b="1" dirty="0"/>
              <a:t>19. L’île de Poveglia (Italie)</a:t>
            </a:r>
            <a:endParaRPr lang="fr-FR" sz="4000" b="1" dirty="0"/>
          </a:p>
        </p:txBody>
      </p:sp>
      <p:sp>
        <p:nvSpPr>
          <p:cNvPr id="12" name="Rectangle 11"/>
          <p:cNvSpPr/>
          <p:nvPr/>
        </p:nvSpPr>
        <p:spPr>
          <a:xfrm>
            <a:off x="838200" y="2160104"/>
            <a:ext cx="10515600" cy="3539430"/>
          </a:xfrm>
          <a:prstGeom prst="rect">
            <a:avLst/>
          </a:prstGeom>
        </p:spPr>
        <p:txBody>
          <a:bodyPr wrap="square">
            <a:spAutoFit/>
          </a:bodyPr>
          <a:lstStyle/>
          <a:p>
            <a:r>
              <a:rPr lang="fr-FR" sz="2800" b="1" dirty="0">
                <a:ln>
                  <a:solidFill>
                    <a:srgbClr val="FFC000"/>
                  </a:solidFill>
                </a:ln>
              </a:rPr>
              <a:t>Aussi connue sous le nom de « l’île de la peste », </a:t>
            </a:r>
            <a:r>
              <a:rPr lang="fr-FR" sz="2800" b="1" dirty="0" err="1">
                <a:ln>
                  <a:solidFill>
                    <a:srgbClr val="FFC000"/>
                  </a:solidFill>
                </a:ln>
              </a:rPr>
              <a:t>Poveglia</a:t>
            </a:r>
            <a:r>
              <a:rPr lang="fr-FR" sz="2800" b="1" dirty="0">
                <a:ln>
                  <a:solidFill>
                    <a:srgbClr val="FFC000"/>
                  </a:solidFill>
                </a:ln>
              </a:rPr>
              <a:t> a été utilisée entre 1793 et 1814 pour mettre en quarantaine toutes les victimes de la fameuse maladie. Au total, ce sont près de 160 000 personnes qui y sont passées. Et leurs corps sont toujours enterrés dans le sol de l’île. Pire encore, plus tard, l’île a abrité une clinique psychiatrique dont le docteur réalisait des expériences étranges sur les patients avant de se suicider car il disait être hanté par des fantômes. Bref, un bout de terre maudit !</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10" name="Image 9"/>
          <p:cNvPicPr>
            <a:picLocks noChangeAspect="1"/>
          </p:cNvPicPr>
          <p:nvPr/>
        </p:nvPicPr>
        <p:blipFill>
          <a:blip r:embed="rId4"/>
          <a:stretch>
            <a:fillRect/>
          </a:stretch>
        </p:blipFill>
        <p:spPr>
          <a:xfrm>
            <a:off x="1881809" y="642852"/>
            <a:ext cx="8415130" cy="5581083"/>
          </a:xfrm>
          <a:prstGeom prst="rect">
            <a:avLst/>
          </a:prstGeom>
          <a:effectLst>
            <a:softEdge rad="127000"/>
          </a:effectLst>
        </p:spPr>
      </p:pic>
      <p:sp>
        <p:nvSpPr>
          <p:cNvPr id="11" name="Rectangle 10"/>
          <p:cNvSpPr/>
          <p:nvPr/>
        </p:nvSpPr>
        <p:spPr>
          <a:xfrm>
            <a:off x="838200" y="5582257"/>
            <a:ext cx="10582705" cy="707886"/>
          </a:xfrm>
          <a:prstGeom prst="rect">
            <a:avLst/>
          </a:prstGeom>
        </p:spPr>
        <p:txBody>
          <a:bodyPr wrap="none">
            <a:spAutoFit/>
          </a:bodyPr>
          <a:lstStyle/>
          <a:p>
            <a:r>
              <a:rPr lang="fr-FR" sz="4000" b="1" dirty="0"/>
              <a:t>20. Le marché d’</a:t>
            </a:r>
            <a:r>
              <a:rPr lang="fr-FR" sz="4000" b="1" dirty="0" err="1"/>
              <a:t>Akodessewa</a:t>
            </a:r>
            <a:r>
              <a:rPr lang="fr-FR" sz="4000" b="1" dirty="0"/>
              <a:t> (</a:t>
            </a:r>
            <a:r>
              <a:rPr lang="fr-FR" sz="4000" b="1" dirty="0" err="1"/>
              <a:t>Akodessewa</a:t>
            </a:r>
            <a:r>
              <a:rPr lang="fr-FR" sz="4000" b="1" dirty="0"/>
              <a:t>, Togo)</a:t>
            </a:r>
          </a:p>
        </p:txBody>
      </p:sp>
      <p:sp>
        <p:nvSpPr>
          <p:cNvPr id="12" name="Rectangle 11"/>
          <p:cNvSpPr/>
          <p:nvPr/>
        </p:nvSpPr>
        <p:spPr>
          <a:xfrm>
            <a:off x="1044841" y="3567187"/>
            <a:ext cx="9991248" cy="1815882"/>
          </a:xfrm>
          <a:prstGeom prst="rect">
            <a:avLst/>
          </a:prstGeom>
        </p:spPr>
        <p:txBody>
          <a:bodyPr wrap="square">
            <a:spAutoFit/>
          </a:bodyPr>
          <a:lstStyle/>
          <a:p>
            <a:r>
              <a:rPr lang="fr-FR" sz="2800" b="1" dirty="0">
                <a:ln>
                  <a:solidFill>
                    <a:srgbClr val="FFC000"/>
                  </a:solidFill>
                </a:ln>
              </a:rPr>
              <a:t>Au Togo, où beaucoup de gens pratiquent encore les religions indigènes, il n’y a pas mieux que le marché d’</a:t>
            </a:r>
            <a:r>
              <a:rPr lang="fr-FR" sz="2800" b="1" dirty="0" err="1">
                <a:ln>
                  <a:solidFill>
                    <a:srgbClr val="FFC000"/>
                  </a:solidFill>
                </a:ln>
              </a:rPr>
              <a:t>Akodessewa</a:t>
            </a:r>
            <a:r>
              <a:rPr lang="fr-FR" sz="2800" b="1" dirty="0">
                <a:ln>
                  <a:solidFill>
                    <a:srgbClr val="FFC000"/>
                  </a:solidFill>
                </a:ln>
              </a:rPr>
              <a:t> pour acheter une tête de singe. Pour les locaux, rien de bien fou. En revanche, pour les touristes, le dépaysement est des plus total… </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2">
                                            <p:txEl>
                                              <p:pRg st="0" end="0"/>
                                            </p:txEl>
                                          </p:spTgt>
                                        </p:tgtEl>
                                        <p:attrNameLst>
                                          <p:attrName>ppt_w</p:attrName>
                                        </p:attrNameLst>
                                      </p:cBhvr>
                                    </p:anim>
                                    <p:anim by="(#ppt_w*0.50)" calcmode="lin" valueType="num">
                                      <p:cBhvr>
                                        <p:cTn id="16" dur="500" decel="50000" autoRev="1" fill="hold">
                                          <p:stCondLst>
                                            <p:cond delay="0"/>
                                          </p:stCondLst>
                                        </p:cTn>
                                        <p:tgtEl>
                                          <p:spTgt spid="12">
                                            <p:txEl>
                                              <p:pRg st="0" end="0"/>
                                            </p:txEl>
                                          </p:spTgt>
                                        </p:tgtEl>
                                        <p:attrNameLst>
                                          <p:attrName>ppt_x</p:attrName>
                                        </p:attrNameLst>
                                      </p:cBhvr>
                                    </p:anim>
                                    <p:anim from="(-#ppt_h/2)" to="(#ppt_y)" calcmode="lin" valueType="num">
                                      <p:cBhvr>
                                        <p:cTn id="17" dur="1000" fill="hold">
                                          <p:stCondLst>
                                            <p:cond delay="0"/>
                                          </p:stCondLst>
                                        </p:cTn>
                                        <p:tgtEl>
                                          <p:spTgt spid="12">
                                            <p:txEl>
                                              <p:pRg st="0" end="0"/>
                                            </p:txEl>
                                          </p:spTgt>
                                        </p:tgtEl>
                                        <p:attrNameLst>
                                          <p:attrName>ppt_y</p:attrName>
                                        </p:attrNameLst>
                                      </p:cBhvr>
                                    </p:anim>
                                    <p:animRot by="21600000">
                                      <p:cBhvr>
                                        <p:cTn id="18"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4"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9" name="Rectangle 8"/>
          <p:cNvSpPr/>
          <p:nvPr/>
        </p:nvSpPr>
        <p:spPr>
          <a:xfrm>
            <a:off x="3000789" y="1019656"/>
            <a:ext cx="6190422" cy="4708981"/>
          </a:xfrm>
          <a:prstGeom prst="rect">
            <a:avLst/>
          </a:prstGeom>
        </p:spPr>
        <p:txBody>
          <a:bodyPr wrap="square">
            <a:spAutoFit/>
          </a:bodyPr>
          <a:lstStyle/>
          <a:p>
            <a:r>
              <a:rPr lang="fr-FR" sz="6000" b="1" dirty="0" smtClean="0">
                <a:effectLst>
                  <a:glow rad="228600">
                    <a:schemeClr val="accent5">
                      <a:satMod val="175000"/>
                      <a:alpha val="40000"/>
                    </a:schemeClr>
                  </a:glow>
                </a:effectLst>
                <a:latin typeface="Brush Script MT" panose="03060802040406070304" pitchFamily="66" charset="0"/>
              </a:rPr>
              <a:t>    C’était  Découvrez </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des </a:t>
            </a:r>
            <a:r>
              <a:rPr lang="fr-FR" sz="6000" b="1" dirty="0">
                <a:effectLst>
                  <a:glow rad="228600">
                    <a:schemeClr val="accent5">
                      <a:satMod val="175000"/>
                      <a:alpha val="40000"/>
                    </a:schemeClr>
                  </a:glow>
                </a:effectLst>
                <a:latin typeface="Brush Script MT" panose="03060802040406070304" pitchFamily="66" charset="0"/>
              </a:rPr>
              <a:t>endroits </a:t>
            </a:r>
            <a:r>
              <a:rPr lang="fr-FR" sz="6000" b="1" dirty="0" smtClean="0">
                <a:effectLst>
                  <a:glow rad="228600">
                    <a:schemeClr val="accent5">
                      <a:satMod val="175000"/>
                      <a:alpha val="40000"/>
                    </a:schemeClr>
                  </a:glow>
                </a:effectLst>
                <a:latin typeface="Brush Script MT" panose="03060802040406070304" pitchFamily="66" charset="0"/>
              </a:rPr>
              <a:t>flippant</a:t>
            </a:r>
          </a:p>
          <a:p>
            <a:endParaRPr lang="fr-FR" sz="6000" b="1" dirty="0" smtClean="0">
              <a:effectLst>
                <a:glow rad="228600">
                  <a:schemeClr val="accent5">
                    <a:satMod val="175000"/>
                    <a:alpha val="40000"/>
                  </a:schemeClr>
                </a:glow>
              </a:effectLst>
              <a:latin typeface="Brush Script MT" panose="03060802040406070304" pitchFamily="66" charset="0"/>
            </a:endParaRPr>
          </a:p>
          <a:p>
            <a:r>
              <a:rPr lang="fr-FR" sz="6000" b="1" dirty="0" smtClean="0">
                <a:effectLst>
                  <a:glow rad="228600">
                    <a:schemeClr val="accent5">
                      <a:satMod val="175000"/>
                      <a:alpha val="40000"/>
                    </a:schemeClr>
                  </a:glow>
                </a:effectLst>
                <a:latin typeface="Brush Script MT" panose="03060802040406070304" pitchFamily="66" charset="0"/>
              </a:rPr>
              <a:t>   par Lande  N° </a:t>
            </a:r>
            <a:r>
              <a:rPr lang="fr-FR" sz="6000" b="1" dirty="0" smtClean="0">
                <a:effectLst>
                  <a:glow rad="228600">
                    <a:schemeClr val="accent5">
                      <a:satMod val="175000"/>
                      <a:alpha val="40000"/>
                    </a:schemeClr>
                  </a:glow>
                </a:effectLst>
                <a:latin typeface="Brush Script MT" panose="03060802040406070304" pitchFamily="66" charset="0"/>
              </a:rPr>
              <a:t>4 </a:t>
            </a:r>
            <a:endParaRPr lang="fr-FR" sz="6000" b="1" dirty="0">
              <a:effectLst>
                <a:glow rad="228600">
                  <a:schemeClr val="accent5">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362988221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4" end="4"/>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4" end="4"/>
                                            </p:txEl>
                                          </p:spTgt>
                                        </p:tgtEl>
                                        <p:attrNameLst>
                                          <p:attrName>ppt_w</p:attrName>
                                        </p:attrNameLst>
                                      </p:cBhvr>
                                    </p:anim>
                                    <p:anim by="(#ppt_w*0.50)" calcmode="lin" valueType="num">
                                      <p:cBhvr>
                                        <p:cTn id="39" dur="500" decel="50000" autoRev="1" fill="hold">
                                          <p:stCondLst>
                                            <p:cond delay="0"/>
                                          </p:stCondLst>
                                        </p:cTn>
                                        <p:tgtEl>
                                          <p:spTgt spid="9">
                                            <p:txEl>
                                              <p:pRg st="4" end="4"/>
                                            </p:txEl>
                                          </p:spTgt>
                                        </p:tgtEl>
                                        <p:attrNameLst>
                                          <p:attrName>ppt_x</p:attrName>
                                        </p:attrNameLst>
                                      </p:cBhvr>
                                    </p:anim>
                                    <p:anim from="(-#ppt_h/2)" to="(#ppt_y)" calcmode="lin" valueType="num">
                                      <p:cBhvr>
                                        <p:cTn id="40" dur="1000" fill="hold">
                                          <p:stCondLst>
                                            <p:cond delay="0"/>
                                          </p:stCondLst>
                                        </p:cTn>
                                        <p:tgtEl>
                                          <p:spTgt spid="9">
                                            <p:txEl>
                                              <p:pRg st="4" end="4"/>
                                            </p:txEl>
                                          </p:spTgt>
                                        </p:tgtEl>
                                        <p:attrNameLst>
                                          <p:attrName>ppt_y</p:attrName>
                                        </p:attrNameLst>
                                      </p:cBhvr>
                                    </p:anim>
                                    <p:animRot by="21600000">
                                      <p:cBhvr>
                                        <p:cTn id="41" dur="1000" fill="hold">
                                          <p:stCondLst>
                                            <p:cond delay="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168</TotalTime>
  <Words>1020</Words>
  <Application>Microsoft Office PowerPoint</Application>
  <PresentationFormat>Grand écran</PresentationFormat>
  <Paragraphs>103</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2019-02-01T14:09:57Z</dcterms:created>
  <dcterms:modified xsi:type="dcterms:W3CDTF">2019-02-09T17:57:59Z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