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3"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zW7ZLe0b93prmQHbQPogw==" hashData="n4BjJdR5gno8/G0drXVSjNCIKo1uM4skZbycEwm8UKAxA8oUmSAIjKNc9NHrIVxN7kWsMwo/gDtCobguNDvaJ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668624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09/02/2019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09/02/2019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09/02/2019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4"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3000789" y="1019656"/>
            <a:ext cx="6190422" cy="4708981"/>
          </a:xfrm>
          <a:prstGeom prst="rect">
            <a:avLst/>
          </a:prstGeom>
        </p:spPr>
        <p:txBody>
          <a:bodyPr wrap="square">
            <a:spAutoFit/>
          </a:bodyPr>
          <a:lstStyle/>
          <a:p>
            <a:r>
              <a:rPr lang="fr-FR" sz="6000" b="1" dirty="0" smtClean="0">
                <a:effectLst>
                  <a:glow rad="228600">
                    <a:schemeClr val="accent5">
                      <a:satMod val="175000"/>
                      <a:alpha val="40000"/>
                    </a:schemeClr>
                  </a:glow>
                </a:effectLst>
                <a:latin typeface="Brush Script MT" panose="03060802040406070304" pitchFamily="66" charset="0"/>
              </a:rPr>
              <a:t>   </a:t>
            </a:r>
            <a:r>
              <a:rPr lang="fr-FR" sz="6000" b="1" dirty="0" smtClean="0">
                <a:effectLst>
                  <a:glow rad="228600">
                    <a:schemeClr val="accent5">
                      <a:satMod val="175000"/>
                      <a:alpha val="40000"/>
                    </a:schemeClr>
                  </a:glow>
                </a:effectLst>
                <a:latin typeface="Brush Script MT" panose="03060802040406070304" pitchFamily="66" charset="0"/>
              </a:rPr>
              <a:t>     Découvrez </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des </a:t>
            </a:r>
            <a:r>
              <a:rPr lang="fr-FR" sz="6000" b="1" dirty="0">
                <a:effectLst>
                  <a:glow rad="228600">
                    <a:schemeClr val="accent5">
                      <a:satMod val="175000"/>
                      <a:alpha val="40000"/>
                    </a:schemeClr>
                  </a:glow>
                </a:effectLst>
                <a:latin typeface="Brush Script MT" panose="03060802040406070304" pitchFamily="66" charset="0"/>
              </a:rPr>
              <a:t>endroits </a:t>
            </a:r>
            <a:r>
              <a:rPr lang="fr-FR" sz="6000" b="1" dirty="0" smtClean="0">
                <a:effectLst>
                  <a:glow rad="228600">
                    <a:schemeClr val="accent5">
                      <a:satMod val="175000"/>
                      <a:alpha val="40000"/>
                    </a:schemeClr>
                  </a:glow>
                </a:effectLst>
                <a:latin typeface="Brush Script MT" panose="03060802040406070304" pitchFamily="66" charset="0"/>
              </a:rPr>
              <a:t>flippant</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par </a:t>
            </a:r>
            <a:r>
              <a:rPr lang="fr-FR" sz="6000" b="1" dirty="0" smtClean="0">
                <a:effectLst>
                  <a:glow rad="228600">
                    <a:schemeClr val="accent5">
                      <a:satMod val="175000"/>
                      <a:alpha val="40000"/>
                    </a:schemeClr>
                  </a:glow>
                </a:effectLst>
                <a:latin typeface="Brush Script MT" panose="03060802040406070304" pitchFamily="66" charset="0"/>
              </a:rPr>
              <a:t>Lande  N° </a:t>
            </a:r>
            <a:r>
              <a:rPr lang="fr-FR" sz="6000" b="1" dirty="0" smtClean="0">
                <a:effectLst>
                  <a:glow rad="228600">
                    <a:schemeClr val="accent5">
                      <a:satMod val="175000"/>
                      <a:alpha val="40000"/>
                    </a:schemeClr>
                  </a:glow>
                </a:effectLst>
                <a:latin typeface="Brush Script MT" panose="03060802040406070304" pitchFamily="66" charset="0"/>
              </a:rPr>
              <a:t>3 </a:t>
            </a:r>
            <a:endParaRPr lang="fr-FR" sz="6000" b="1" dirty="0">
              <a:effectLst>
                <a:glow rad="228600">
                  <a:schemeClr val="accent5">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the-shadows- (ronny)_005.wav"/>
          </p:stSnd>
        </p:sndAc>
      </p:transition>
    </mc:Choice>
    <mc:Fallback xmlns="">
      <p:transition spd="slow" advTm="8000">
        <p:circle/>
        <p:sndAc>
          <p:stSnd loop="1">
            <p:snd r:embed="rId6" name="the-shadows- (ronn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4" end="4"/>
                                            </p:txEl>
                                          </p:spTgt>
                                        </p:tgtEl>
                                        <p:attrNameLst>
                                          <p:attrName>ppt_w</p:attrName>
                                        </p:attrNameLst>
                                      </p:cBhvr>
                                    </p:anim>
                                    <p:anim by="(#ppt_w*0.50)" calcmode="lin" valueType="num">
                                      <p:cBhvr>
                                        <p:cTn id="39" dur="500" decel="50000" autoRev="1" fill="hold">
                                          <p:stCondLst>
                                            <p:cond delay="0"/>
                                          </p:stCondLst>
                                        </p:cTn>
                                        <p:tgtEl>
                                          <p:spTgt spid="9">
                                            <p:txEl>
                                              <p:pRg st="4" end="4"/>
                                            </p:txEl>
                                          </p:spTgt>
                                        </p:tgtEl>
                                        <p:attrNameLst>
                                          <p:attrName>ppt_x</p:attrName>
                                        </p:attrNameLst>
                                      </p:cBhvr>
                                    </p:anim>
                                    <p:anim from="(-#ppt_h/2)" to="(#ppt_y)" calcmode="lin" valueType="num">
                                      <p:cBhvr>
                                        <p:cTn id="40" dur="1000" fill="hold">
                                          <p:stCondLst>
                                            <p:cond delay="0"/>
                                          </p:stCondLst>
                                        </p:cTn>
                                        <p:tgtEl>
                                          <p:spTgt spid="9">
                                            <p:txEl>
                                              <p:pRg st="4" end="4"/>
                                            </p:txEl>
                                          </p:spTgt>
                                        </p:tgtEl>
                                        <p:attrNameLst>
                                          <p:attrName>ppt_y</p:attrName>
                                        </p:attrNameLst>
                                      </p:cBhvr>
                                    </p:anim>
                                    <p:animRot by="21600000">
                                      <p:cBhvr>
                                        <p:cTn id="41"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838200" y="1012954"/>
            <a:ext cx="10515600" cy="4832092"/>
          </a:xfrm>
          <a:prstGeom prst="rect">
            <a:avLst/>
          </a:prstGeom>
        </p:spPr>
        <p:txBody>
          <a:bodyPr wrap="square">
            <a:spAutoFit/>
          </a:bodyPr>
          <a:lstStyle/>
          <a:p>
            <a:r>
              <a:rPr lang="fr-FR" sz="4400" b="1" dirty="0">
                <a:effectLst>
                  <a:glow rad="228600">
                    <a:schemeClr val="accent5">
                      <a:satMod val="175000"/>
                      <a:alpha val="40000"/>
                    </a:schemeClr>
                  </a:glow>
                </a:effectLst>
                <a:latin typeface="Brush Script MT" panose="03060802040406070304" pitchFamily="66" charset="0"/>
              </a:rPr>
              <a:t>On a tous le souvenir d’une maison, d’une forêt, d’un parking ou d’une rue qui nous a fait peur, quand on était petit</a:t>
            </a:r>
            <a:r>
              <a:rPr lang="fr-FR" sz="4400" b="1" dirty="0" smtClean="0">
                <a:effectLst>
                  <a:glow rad="228600">
                    <a:schemeClr val="accent5">
                      <a:satMod val="175000"/>
                      <a:alpha val="40000"/>
                    </a:schemeClr>
                  </a:glow>
                </a:effectLst>
                <a:latin typeface="Brush Script MT" panose="03060802040406070304" pitchFamily="66" charset="0"/>
              </a:rPr>
              <a:t>.</a:t>
            </a:r>
            <a:endParaRPr lang="fr-FR" sz="4400" b="1" dirty="0">
              <a:effectLst>
                <a:glow rad="228600">
                  <a:schemeClr val="accent5">
                    <a:satMod val="175000"/>
                    <a:alpha val="40000"/>
                  </a:schemeClr>
                </a:glow>
              </a:effectLst>
              <a:latin typeface="Brush Script MT" panose="03060802040406070304" pitchFamily="66" charset="0"/>
            </a:endParaRPr>
          </a:p>
          <a:p>
            <a:r>
              <a:rPr lang="fr-FR" sz="4400" b="1" dirty="0">
                <a:effectLst>
                  <a:glow rad="228600">
                    <a:schemeClr val="accent5">
                      <a:satMod val="175000"/>
                      <a:alpha val="40000"/>
                    </a:schemeClr>
                  </a:glow>
                </a:effectLst>
                <a:latin typeface="Brush Script MT" panose="03060802040406070304" pitchFamily="66" charset="0"/>
              </a:rPr>
              <a:t>Eh bien là, c’est la même chose, mais à un niveau largement supérieur à tout ce que vous pouvez imaginer. Sans plus attendre, on vous emmène dans les endroits les plus terrifiants du monde à visiter. Ou pas.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4"/>
          <a:stretch>
            <a:fillRect/>
          </a:stretch>
        </p:blipFill>
        <p:spPr>
          <a:xfrm>
            <a:off x="1835565" y="644377"/>
            <a:ext cx="8461373" cy="5608681"/>
          </a:xfrm>
          <a:prstGeom prst="rect">
            <a:avLst/>
          </a:prstGeom>
          <a:effectLst>
            <a:softEdge rad="127000"/>
          </a:effectLst>
        </p:spPr>
      </p:pic>
      <p:sp>
        <p:nvSpPr>
          <p:cNvPr id="4" name="Rectangle 3"/>
          <p:cNvSpPr/>
          <p:nvPr/>
        </p:nvSpPr>
        <p:spPr>
          <a:xfrm>
            <a:off x="2734377" y="5477083"/>
            <a:ext cx="6663747" cy="707886"/>
          </a:xfrm>
          <a:prstGeom prst="rect">
            <a:avLst/>
          </a:prstGeom>
        </p:spPr>
        <p:txBody>
          <a:bodyPr wrap="none">
            <a:spAutoFit/>
          </a:bodyPr>
          <a:lstStyle/>
          <a:p>
            <a:r>
              <a:rPr lang="fr-FR" sz="4000" b="1" dirty="0">
                <a:solidFill>
                  <a:srgbClr val="FF0000"/>
                </a:solidFill>
                <a:effectLst>
                  <a:glow rad="139700">
                    <a:schemeClr val="accent6">
                      <a:satMod val="175000"/>
                      <a:alpha val="40000"/>
                    </a:schemeClr>
                  </a:glow>
                </a:effectLst>
              </a:rPr>
              <a:t>1. L’île aux poupées (Mexique)</a:t>
            </a:r>
          </a:p>
        </p:txBody>
      </p:sp>
      <p:sp>
        <p:nvSpPr>
          <p:cNvPr id="9" name="Rectangle 8"/>
          <p:cNvSpPr/>
          <p:nvPr/>
        </p:nvSpPr>
        <p:spPr>
          <a:xfrm>
            <a:off x="1835565" y="1559791"/>
            <a:ext cx="8355359" cy="3970318"/>
          </a:xfrm>
          <a:prstGeom prst="rect">
            <a:avLst/>
          </a:prstGeom>
        </p:spPr>
        <p:txBody>
          <a:bodyPr wrap="square">
            <a:spAutoFit/>
          </a:bodyPr>
          <a:lstStyle/>
          <a:p>
            <a:r>
              <a:rPr lang="fr-FR" sz="2800" b="1" dirty="0">
                <a:ln>
                  <a:solidFill>
                    <a:sysClr val="windowText" lastClr="000000"/>
                  </a:solidFill>
                </a:ln>
              </a:rPr>
              <a:t>Cette petite île proche de Mexico était habitée par une seule personne : Julian Santana Barrera. C’est lui-même qui a accroché toutes ces poupées partout. L’homme les récupérait dans une rivière où une petite fille s’était noyée. Selon lui, il s’est senti investi d’une mission pour apaiser l’esprit de la fillette disparue. Après avoir fait ça durant 50 ans, il est mort d’une crise cardiaque, tout près de cette même rivière. Bref, un endroit pas forcément très accueillant ! </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a:stretch>
            <a:fillRect/>
          </a:stretch>
        </p:blipFill>
        <p:spPr>
          <a:xfrm>
            <a:off x="1853851" y="632375"/>
            <a:ext cx="8443088" cy="5620684"/>
          </a:xfrm>
          <a:prstGeom prst="rect">
            <a:avLst/>
          </a:prstGeom>
          <a:effectLst>
            <a:softEdge rad="127000"/>
          </a:effectLst>
        </p:spPr>
      </p:pic>
      <p:sp>
        <p:nvSpPr>
          <p:cNvPr id="4" name="Rectangle 3"/>
          <p:cNvSpPr/>
          <p:nvPr/>
        </p:nvSpPr>
        <p:spPr>
          <a:xfrm>
            <a:off x="3841899" y="5545173"/>
            <a:ext cx="4311501" cy="707886"/>
          </a:xfrm>
          <a:prstGeom prst="rect">
            <a:avLst/>
          </a:prstGeom>
        </p:spPr>
        <p:txBody>
          <a:bodyPr wrap="none">
            <a:spAutoFit/>
          </a:bodyPr>
          <a:lstStyle/>
          <a:p>
            <a:r>
              <a:rPr lang="fr-FR" sz="4000" b="1" dirty="0">
                <a:solidFill>
                  <a:srgbClr val="FF0000"/>
                </a:solidFill>
              </a:rPr>
              <a:t>2. </a:t>
            </a:r>
            <a:r>
              <a:rPr lang="fr-FR" sz="4000" b="1" dirty="0" err="1">
                <a:solidFill>
                  <a:srgbClr val="FF0000"/>
                </a:solidFill>
              </a:rPr>
              <a:t>Pripyat</a:t>
            </a:r>
            <a:r>
              <a:rPr lang="fr-FR" sz="4000" b="1" dirty="0">
                <a:solidFill>
                  <a:srgbClr val="FF0000"/>
                </a:solidFill>
              </a:rPr>
              <a:t> (Ukraine</a:t>
            </a:r>
            <a:r>
              <a:rPr lang="fr-FR" sz="4000" dirty="0"/>
              <a:t>)</a:t>
            </a:r>
          </a:p>
        </p:txBody>
      </p:sp>
      <p:sp>
        <p:nvSpPr>
          <p:cNvPr id="9" name="Rectangle 8"/>
          <p:cNvSpPr/>
          <p:nvPr/>
        </p:nvSpPr>
        <p:spPr>
          <a:xfrm>
            <a:off x="1961322" y="2619874"/>
            <a:ext cx="8269356" cy="3108543"/>
          </a:xfrm>
          <a:prstGeom prst="rect">
            <a:avLst/>
          </a:prstGeom>
        </p:spPr>
        <p:txBody>
          <a:bodyPr wrap="square">
            <a:spAutoFit/>
          </a:bodyPr>
          <a:lstStyle/>
          <a:p>
            <a:r>
              <a:rPr lang="fr-FR" sz="2800" b="1" dirty="0">
                <a:ln>
                  <a:solidFill>
                    <a:sysClr val="windowText" lastClr="000000"/>
                  </a:solidFill>
                </a:ln>
              </a:rPr>
              <a:t>Quelques instants après la catastrophe nucléaire de Tchernobyl, cette ville de 50 000 habitants a été évacuée par les autorités. Depuis, plus personne n’y a mis les pieds et l’endroit est devenu une véritable agglomération fantôme… Situé à seulement quelques kilomètres seulement du lieu exact de l’explosion, le site est évidemment toujours très radioactif. </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4"/>
          <a:stretch>
            <a:fillRect/>
          </a:stretch>
        </p:blipFill>
        <p:spPr>
          <a:xfrm>
            <a:off x="1871979" y="646951"/>
            <a:ext cx="8385203" cy="5606107"/>
          </a:xfrm>
          <a:prstGeom prst="rect">
            <a:avLst/>
          </a:prstGeom>
          <a:effectLst>
            <a:softEdge rad="127000"/>
          </a:effectLst>
        </p:spPr>
      </p:pic>
      <p:sp>
        <p:nvSpPr>
          <p:cNvPr id="4" name="Rectangle 3"/>
          <p:cNvSpPr/>
          <p:nvPr/>
        </p:nvSpPr>
        <p:spPr>
          <a:xfrm>
            <a:off x="2248130" y="5583124"/>
            <a:ext cx="8009052" cy="707886"/>
          </a:xfrm>
          <a:prstGeom prst="rect">
            <a:avLst/>
          </a:prstGeom>
        </p:spPr>
        <p:txBody>
          <a:bodyPr wrap="none">
            <a:spAutoFit/>
          </a:bodyPr>
          <a:lstStyle/>
          <a:p>
            <a:r>
              <a:rPr lang="pt-BR" sz="4000" b="1" dirty="0">
                <a:solidFill>
                  <a:srgbClr val="FF0000"/>
                </a:solidFill>
              </a:rPr>
              <a:t>3. Capela dos Ossos (Évora, Portugal)</a:t>
            </a:r>
            <a:endParaRPr lang="fr-FR" sz="4000" b="1" dirty="0">
              <a:solidFill>
                <a:srgbClr val="FF0000"/>
              </a:solidFill>
            </a:endParaRPr>
          </a:p>
        </p:txBody>
      </p:sp>
      <p:sp>
        <p:nvSpPr>
          <p:cNvPr id="9" name="Rectangle 8"/>
          <p:cNvSpPr/>
          <p:nvPr/>
        </p:nvSpPr>
        <p:spPr>
          <a:xfrm>
            <a:off x="1871979" y="3075160"/>
            <a:ext cx="8199673" cy="2677656"/>
          </a:xfrm>
          <a:prstGeom prst="rect">
            <a:avLst/>
          </a:prstGeom>
        </p:spPr>
        <p:txBody>
          <a:bodyPr wrap="square">
            <a:spAutoFit/>
          </a:bodyPr>
          <a:lstStyle/>
          <a:p>
            <a:r>
              <a:rPr lang="fr-FR" sz="2800" b="1" dirty="0">
                <a:ln>
                  <a:solidFill>
                    <a:sysClr val="windowText" lastClr="000000"/>
                  </a:solidFill>
                </a:ln>
              </a:rPr>
              <a:t>La « Chapelle des Os » a été construite par un moine (très bizarre), dans les années 1500. Ce dernier a souhaité décorer l’endroit avec les ossements de 5000 de ses confrères. Si ça ne suffit pas à vous glacer le sang, sachez que deux corps sont accrochés au mur et que l’un d’entre eux est celui d’un enfant. </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a:stretch>
            <a:fillRect/>
          </a:stretch>
        </p:blipFill>
        <p:spPr>
          <a:xfrm>
            <a:off x="2330587" y="636104"/>
            <a:ext cx="7489274" cy="5616955"/>
          </a:xfrm>
          <a:prstGeom prst="rect">
            <a:avLst/>
          </a:prstGeom>
          <a:effectLst>
            <a:softEdge rad="127000"/>
          </a:effectLst>
        </p:spPr>
      </p:pic>
      <p:sp>
        <p:nvSpPr>
          <p:cNvPr id="4" name="Rectangle 3"/>
          <p:cNvSpPr/>
          <p:nvPr/>
        </p:nvSpPr>
        <p:spPr>
          <a:xfrm>
            <a:off x="1439949" y="5583124"/>
            <a:ext cx="9707209" cy="707886"/>
          </a:xfrm>
          <a:prstGeom prst="rect">
            <a:avLst/>
          </a:prstGeom>
        </p:spPr>
        <p:txBody>
          <a:bodyPr wrap="none">
            <a:spAutoFit/>
          </a:bodyPr>
          <a:lstStyle/>
          <a:p>
            <a:r>
              <a:rPr lang="fr-FR" sz="4000" b="1" dirty="0">
                <a:solidFill>
                  <a:srgbClr val="FF0000"/>
                </a:solidFill>
              </a:rPr>
              <a:t>4. Le Grand </a:t>
            </a:r>
            <a:r>
              <a:rPr lang="fr-FR" sz="4000" b="1" dirty="0" err="1">
                <a:solidFill>
                  <a:srgbClr val="FF0000"/>
                </a:solidFill>
              </a:rPr>
              <a:t>Hotel</a:t>
            </a:r>
            <a:r>
              <a:rPr lang="fr-FR" sz="4000" b="1" dirty="0">
                <a:solidFill>
                  <a:srgbClr val="FF0000"/>
                </a:solidFill>
              </a:rPr>
              <a:t> </a:t>
            </a:r>
            <a:r>
              <a:rPr lang="fr-FR" sz="4000" b="1" dirty="0" err="1">
                <a:solidFill>
                  <a:srgbClr val="FF0000"/>
                </a:solidFill>
              </a:rPr>
              <a:t>Prishtina</a:t>
            </a:r>
            <a:r>
              <a:rPr lang="fr-FR" sz="4000" b="1" dirty="0">
                <a:solidFill>
                  <a:srgbClr val="FF0000"/>
                </a:solidFill>
              </a:rPr>
              <a:t> (Pristina, Kosovo)</a:t>
            </a:r>
          </a:p>
        </p:txBody>
      </p:sp>
      <p:sp>
        <p:nvSpPr>
          <p:cNvPr id="9" name="Rectangle 8"/>
          <p:cNvSpPr/>
          <p:nvPr/>
        </p:nvSpPr>
        <p:spPr>
          <a:xfrm>
            <a:off x="2265224" y="3075160"/>
            <a:ext cx="7661552" cy="2677656"/>
          </a:xfrm>
          <a:prstGeom prst="rect">
            <a:avLst/>
          </a:prstGeom>
        </p:spPr>
        <p:txBody>
          <a:bodyPr wrap="square">
            <a:spAutoFit/>
          </a:bodyPr>
          <a:lstStyle/>
          <a:p>
            <a:r>
              <a:rPr lang="fr-FR" sz="2800" b="1" dirty="0">
                <a:ln>
                  <a:solidFill>
                    <a:sysClr val="windowText" lastClr="000000"/>
                  </a:solidFill>
                </a:ln>
              </a:rPr>
              <a:t>Avec ce qui s’y est passé, l’hôtel ne porte plus très bien son nom valorisant de « Grand ». En effet, durant la guerre qui a déchiré les Balkans pendant les années 90, les Serbes utilisaient le bâtiment pour torturer et exécuter les prisonniers. Perso, je n’irai pas y dormir ! </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4"/>
          <a:stretch>
            <a:fillRect/>
          </a:stretch>
        </p:blipFill>
        <p:spPr>
          <a:xfrm>
            <a:off x="1835566" y="618023"/>
            <a:ext cx="8501130" cy="5635035"/>
          </a:xfrm>
          <a:prstGeom prst="rect">
            <a:avLst/>
          </a:prstGeom>
          <a:effectLst>
            <a:softEdge rad="127000"/>
          </a:effectLst>
        </p:spPr>
      </p:pic>
      <p:sp>
        <p:nvSpPr>
          <p:cNvPr id="4" name="Rectangle 3"/>
          <p:cNvSpPr/>
          <p:nvPr/>
        </p:nvSpPr>
        <p:spPr>
          <a:xfrm>
            <a:off x="2523387" y="5545172"/>
            <a:ext cx="7145226" cy="707886"/>
          </a:xfrm>
          <a:prstGeom prst="rect">
            <a:avLst/>
          </a:prstGeom>
        </p:spPr>
        <p:txBody>
          <a:bodyPr wrap="none">
            <a:spAutoFit/>
          </a:bodyPr>
          <a:lstStyle/>
          <a:p>
            <a:r>
              <a:rPr lang="fr-FR" sz="4000" b="1" dirty="0"/>
              <a:t>5. Les catacombes (Paris, France)</a:t>
            </a:r>
          </a:p>
        </p:txBody>
      </p:sp>
      <p:sp>
        <p:nvSpPr>
          <p:cNvPr id="9" name="Rectangle 8"/>
          <p:cNvSpPr/>
          <p:nvPr/>
        </p:nvSpPr>
        <p:spPr>
          <a:xfrm>
            <a:off x="1730383" y="2551837"/>
            <a:ext cx="8738834" cy="3108543"/>
          </a:xfrm>
          <a:prstGeom prst="rect">
            <a:avLst/>
          </a:prstGeom>
        </p:spPr>
        <p:txBody>
          <a:bodyPr wrap="square">
            <a:spAutoFit/>
          </a:bodyPr>
          <a:lstStyle/>
          <a:p>
            <a:r>
              <a:rPr lang="fr-FR" sz="2800" b="1" dirty="0">
                <a:ln>
                  <a:solidFill>
                    <a:srgbClr val="FF0000"/>
                  </a:solidFill>
                </a:ln>
              </a:rPr>
              <a:t>Le réseau de tunnels caché sous la ville lumière fait plus de 320 kilomètres et abrite, selon les principales estimations, plus de 6 millions de corps. Certaines parties des catacombes sont ouvertes au public sous forme de musée, mais les autres sont interdites d’accès. Cependant, ça n’empêche pas des milliers de curieux de s’y aventurer chaque année. </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a:stretch>
            <a:fillRect/>
          </a:stretch>
        </p:blipFill>
        <p:spPr>
          <a:xfrm>
            <a:off x="1844727" y="638376"/>
            <a:ext cx="8452211" cy="5614683"/>
          </a:xfrm>
          <a:prstGeom prst="rect">
            <a:avLst/>
          </a:prstGeom>
          <a:effectLst>
            <a:softEdge rad="127000"/>
          </a:effectLst>
        </p:spPr>
      </p:pic>
      <p:sp>
        <p:nvSpPr>
          <p:cNvPr id="4" name="Rectangle 3"/>
          <p:cNvSpPr/>
          <p:nvPr/>
        </p:nvSpPr>
        <p:spPr>
          <a:xfrm>
            <a:off x="1680464" y="5583124"/>
            <a:ext cx="8831072" cy="707886"/>
          </a:xfrm>
          <a:prstGeom prst="rect">
            <a:avLst/>
          </a:prstGeom>
        </p:spPr>
        <p:txBody>
          <a:bodyPr wrap="none">
            <a:spAutoFit/>
          </a:bodyPr>
          <a:lstStyle/>
          <a:p>
            <a:r>
              <a:rPr lang="fr-FR" sz="4000" b="1" dirty="0"/>
              <a:t>6. La forêt </a:t>
            </a:r>
            <a:r>
              <a:rPr lang="fr-FR" sz="4000" b="1" dirty="0" err="1"/>
              <a:t>Aokigahara</a:t>
            </a:r>
            <a:r>
              <a:rPr lang="fr-FR" sz="4000" b="1" dirty="0"/>
              <a:t> (Mont Fuji, Japon)</a:t>
            </a:r>
          </a:p>
        </p:txBody>
      </p:sp>
      <p:sp>
        <p:nvSpPr>
          <p:cNvPr id="9" name="Rectangle 8"/>
          <p:cNvSpPr/>
          <p:nvPr/>
        </p:nvSpPr>
        <p:spPr>
          <a:xfrm>
            <a:off x="1844727" y="2905468"/>
            <a:ext cx="8348868" cy="2677656"/>
          </a:xfrm>
          <a:prstGeom prst="rect">
            <a:avLst/>
          </a:prstGeom>
        </p:spPr>
        <p:txBody>
          <a:bodyPr wrap="square">
            <a:spAutoFit/>
          </a:bodyPr>
          <a:lstStyle/>
          <a:p>
            <a:r>
              <a:rPr lang="fr-FR" sz="2800" b="1" dirty="0"/>
              <a:t>Cette forêt a beau être très belle, son surnom « la forêt du suicide » ne donne pas envie de s’y aventurer. Pourtant, depuis 60 ans, plus de 100 personnes s’y donnent la mort chaque année, et personne ne sait pourquoi. Une situation très inquiétante que les autorités locales ne savent pas comment arrêter. </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4"/>
          <a:stretch>
            <a:fillRect/>
          </a:stretch>
        </p:blipFill>
        <p:spPr>
          <a:xfrm>
            <a:off x="1854086" y="712234"/>
            <a:ext cx="8483827" cy="5611446"/>
          </a:xfrm>
          <a:prstGeom prst="rect">
            <a:avLst/>
          </a:prstGeom>
          <a:effectLst>
            <a:softEdge rad="127000"/>
          </a:effectLst>
        </p:spPr>
      </p:pic>
      <p:sp>
        <p:nvSpPr>
          <p:cNvPr id="4" name="Rectangle 3"/>
          <p:cNvSpPr/>
          <p:nvPr/>
        </p:nvSpPr>
        <p:spPr>
          <a:xfrm>
            <a:off x="967833" y="5583124"/>
            <a:ext cx="10256334" cy="707886"/>
          </a:xfrm>
          <a:prstGeom prst="rect">
            <a:avLst/>
          </a:prstGeom>
        </p:spPr>
        <p:txBody>
          <a:bodyPr wrap="none">
            <a:spAutoFit/>
          </a:bodyPr>
          <a:lstStyle/>
          <a:p>
            <a:r>
              <a:rPr lang="fr-FR" sz="4000" b="1" dirty="0"/>
              <a:t>7. Les cercueils suspendus (</a:t>
            </a:r>
            <a:r>
              <a:rPr lang="fr-FR" sz="4000" b="1" dirty="0" err="1"/>
              <a:t>Sagada</a:t>
            </a:r>
            <a:r>
              <a:rPr lang="fr-FR" sz="4000" b="1" dirty="0"/>
              <a:t>, Philippines)</a:t>
            </a:r>
          </a:p>
        </p:txBody>
      </p:sp>
      <p:sp>
        <p:nvSpPr>
          <p:cNvPr id="9" name="Rectangle 8"/>
          <p:cNvSpPr/>
          <p:nvPr/>
        </p:nvSpPr>
        <p:spPr>
          <a:xfrm>
            <a:off x="1854086" y="2578341"/>
            <a:ext cx="8483827" cy="3108543"/>
          </a:xfrm>
          <a:prstGeom prst="rect">
            <a:avLst/>
          </a:prstGeom>
        </p:spPr>
        <p:txBody>
          <a:bodyPr wrap="square">
            <a:spAutoFit/>
          </a:bodyPr>
          <a:lstStyle/>
          <a:p>
            <a:r>
              <a:rPr lang="fr-FR" sz="2800" b="1" dirty="0">
                <a:ln>
                  <a:solidFill>
                    <a:srgbClr val="FF0000"/>
                  </a:solidFill>
                </a:ln>
              </a:rPr>
              <a:t>Oui </a:t>
            </a:r>
            <a:r>
              <a:rPr lang="fr-FR" sz="2800" b="1" dirty="0" err="1">
                <a:ln>
                  <a:solidFill>
                    <a:srgbClr val="FF0000"/>
                  </a:solidFill>
                </a:ln>
              </a:rPr>
              <a:t>oui</a:t>
            </a:r>
            <a:r>
              <a:rPr lang="fr-FR" sz="2800" b="1" dirty="0">
                <a:ln>
                  <a:solidFill>
                    <a:srgbClr val="FF0000"/>
                  </a:solidFill>
                </a:ln>
              </a:rPr>
              <a:t>, vous avez bien vu. Plusieurs cercueils sont accrochés à la falaise ! Il s’agit de l’œuvre de tribus locales qui respectent une tradition ancestrale. Ces derniers pensent qu’en agissant de la sorte, les défunts seront plus proches du paradis. En tout cas, bon courage aux alpinistes et aux randonneurs qui tombent dessus par hasard !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a:stretch>
            <a:fillRect/>
          </a:stretch>
        </p:blipFill>
        <p:spPr>
          <a:xfrm>
            <a:off x="1895061" y="632375"/>
            <a:ext cx="8401878" cy="5593250"/>
          </a:xfrm>
          <a:prstGeom prst="rect">
            <a:avLst/>
          </a:prstGeom>
          <a:effectLst>
            <a:softEdge rad="127000"/>
          </a:effectLst>
        </p:spPr>
      </p:pic>
      <p:sp>
        <p:nvSpPr>
          <p:cNvPr id="4" name="Rectangle 3"/>
          <p:cNvSpPr/>
          <p:nvPr/>
        </p:nvSpPr>
        <p:spPr>
          <a:xfrm>
            <a:off x="159740" y="5517739"/>
            <a:ext cx="11987064" cy="707886"/>
          </a:xfrm>
          <a:prstGeom prst="rect">
            <a:avLst/>
          </a:prstGeom>
        </p:spPr>
        <p:txBody>
          <a:bodyPr wrap="none">
            <a:spAutoFit/>
          </a:bodyPr>
          <a:lstStyle/>
          <a:p>
            <a:r>
              <a:rPr lang="fr-FR" sz="4000" b="1" dirty="0"/>
              <a:t>8. Le Vieux Cimetière Juif (Prague, République Tchèque)</a:t>
            </a:r>
          </a:p>
        </p:txBody>
      </p:sp>
      <p:sp>
        <p:nvSpPr>
          <p:cNvPr id="9" name="Rectangle 8"/>
          <p:cNvSpPr/>
          <p:nvPr/>
        </p:nvSpPr>
        <p:spPr>
          <a:xfrm>
            <a:off x="1895061" y="2873645"/>
            <a:ext cx="8242852" cy="2677656"/>
          </a:xfrm>
          <a:prstGeom prst="rect">
            <a:avLst/>
          </a:prstGeom>
        </p:spPr>
        <p:txBody>
          <a:bodyPr wrap="square">
            <a:spAutoFit/>
          </a:bodyPr>
          <a:lstStyle/>
          <a:p>
            <a:r>
              <a:rPr lang="fr-FR" sz="2800" b="1" dirty="0">
                <a:ln>
                  <a:solidFill>
                    <a:srgbClr val="FF0000"/>
                  </a:solidFill>
                </a:ln>
              </a:rPr>
              <a:t>Vieux de 600 ans, ce cimetière abrite quelque 12 000 tombes. Comme le veut la tradition juive, aucun corps ne doit être déplacé. Du coup, avec le temps, il y a eu de moins en moins d’espace et les tombes se sont rapprochées. Aujourd’hui, on estime que 100 000 corps sont présents en ce lieu.</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3" name="Image 2"/>
          <p:cNvPicPr>
            <a:picLocks noChangeAspect="1"/>
          </p:cNvPicPr>
          <p:nvPr/>
        </p:nvPicPr>
        <p:blipFill>
          <a:blip r:embed="rId4"/>
          <a:stretch>
            <a:fillRect/>
          </a:stretch>
        </p:blipFill>
        <p:spPr>
          <a:xfrm>
            <a:off x="1519978" y="607423"/>
            <a:ext cx="9148022" cy="5645636"/>
          </a:xfrm>
          <a:prstGeom prst="rect">
            <a:avLst/>
          </a:prstGeom>
          <a:effectLst>
            <a:softEdge rad="127000"/>
          </a:effectLst>
        </p:spPr>
      </p:pic>
      <p:sp>
        <p:nvSpPr>
          <p:cNvPr id="4" name="Rectangle 3"/>
          <p:cNvSpPr/>
          <p:nvPr/>
        </p:nvSpPr>
        <p:spPr>
          <a:xfrm>
            <a:off x="2174935" y="5583124"/>
            <a:ext cx="7807265" cy="707886"/>
          </a:xfrm>
          <a:prstGeom prst="rect">
            <a:avLst/>
          </a:prstGeom>
        </p:spPr>
        <p:txBody>
          <a:bodyPr wrap="none">
            <a:spAutoFit/>
          </a:bodyPr>
          <a:lstStyle/>
          <a:p>
            <a:r>
              <a:rPr lang="pt-BR" sz="4000" b="1" dirty="0"/>
              <a:t>9. L’île de Queimada Grande (Brésil)</a:t>
            </a:r>
            <a:endParaRPr lang="fr-FR" sz="4000" b="1" dirty="0"/>
          </a:p>
        </p:txBody>
      </p:sp>
      <p:sp>
        <p:nvSpPr>
          <p:cNvPr id="9" name="Rectangle 8"/>
          <p:cNvSpPr/>
          <p:nvPr/>
        </p:nvSpPr>
        <p:spPr>
          <a:xfrm>
            <a:off x="1702653" y="2214556"/>
            <a:ext cx="8786693" cy="3539430"/>
          </a:xfrm>
          <a:prstGeom prst="rect">
            <a:avLst/>
          </a:prstGeom>
        </p:spPr>
        <p:txBody>
          <a:bodyPr wrap="square">
            <a:spAutoFit/>
          </a:bodyPr>
          <a:lstStyle/>
          <a:p>
            <a:r>
              <a:rPr lang="fr-FR" sz="2800" b="1" dirty="0"/>
              <a:t>L’île est petite est n’a rien de bien effrayant, en revanche, ses habitants sont un vrai danger de mort. En effet, cette terre au large du Brésil est le repère du </a:t>
            </a:r>
            <a:r>
              <a:rPr lang="fr-FR" sz="2800" b="1" dirty="0" err="1"/>
              <a:t>Jararaca-ilhoa</a:t>
            </a:r>
            <a:r>
              <a:rPr lang="fr-FR" sz="2800" b="1" dirty="0"/>
              <a:t>, une vipère dorée qui est l’un des serpents les plus dangereux de la planète. Et sur place, les scientifiques en ont recensé plus de 4 000. Il s’agit du seul endroit au monde où l’on trouve cette espèce. Et franchement, on ne va pas s’en plaindre !</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4"/>
          <a:stretch>
            <a:fillRect/>
          </a:stretch>
        </p:blipFill>
        <p:spPr>
          <a:xfrm>
            <a:off x="2287057" y="638546"/>
            <a:ext cx="7572560" cy="5614513"/>
          </a:xfrm>
          <a:prstGeom prst="rect">
            <a:avLst/>
          </a:prstGeom>
          <a:effectLst>
            <a:softEdge rad="127000"/>
          </a:effectLst>
        </p:spPr>
      </p:pic>
      <p:sp>
        <p:nvSpPr>
          <p:cNvPr id="4" name="Rectangle 3"/>
          <p:cNvSpPr/>
          <p:nvPr/>
        </p:nvSpPr>
        <p:spPr>
          <a:xfrm>
            <a:off x="1547322" y="4967571"/>
            <a:ext cx="9052030" cy="1323439"/>
          </a:xfrm>
          <a:prstGeom prst="rect">
            <a:avLst/>
          </a:prstGeom>
        </p:spPr>
        <p:txBody>
          <a:bodyPr wrap="none">
            <a:spAutoFit/>
          </a:bodyPr>
          <a:lstStyle/>
          <a:p>
            <a:r>
              <a:rPr lang="fr-FR" sz="4000" b="1" dirty="0">
                <a:solidFill>
                  <a:srgbClr val="FF0000"/>
                </a:solidFill>
              </a:rPr>
              <a:t>10. Le siège du Parti Communiste bulgare </a:t>
            </a:r>
            <a:endParaRPr lang="fr-FR" sz="4000" b="1" dirty="0" smtClean="0">
              <a:solidFill>
                <a:srgbClr val="FF0000"/>
              </a:solidFill>
            </a:endParaRPr>
          </a:p>
          <a:p>
            <a:r>
              <a:rPr lang="fr-FR" sz="4000" b="1" dirty="0" smtClean="0">
                <a:solidFill>
                  <a:srgbClr val="FF0000"/>
                </a:solidFill>
              </a:rPr>
              <a:t>                  (</a:t>
            </a:r>
            <a:r>
              <a:rPr lang="fr-FR" sz="4000" b="1" dirty="0" err="1">
                <a:solidFill>
                  <a:srgbClr val="FF0000"/>
                </a:solidFill>
              </a:rPr>
              <a:t>Buzludzha</a:t>
            </a:r>
            <a:r>
              <a:rPr lang="fr-FR" sz="4000" b="1" dirty="0">
                <a:solidFill>
                  <a:srgbClr val="FF0000"/>
                </a:solidFill>
              </a:rPr>
              <a:t>, Bulgarie)</a:t>
            </a:r>
          </a:p>
        </p:txBody>
      </p:sp>
      <p:sp>
        <p:nvSpPr>
          <p:cNvPr id="9" name="Rectangle 8"/>
          <p:cNvSpPr/>
          <p:nvPr/>
        </p:nvSpPr>
        <p:spPr>
          <a:xfrm>
            <a:off x="2287057" y="2288221"/>
            <a:ext cx="7572560" cy="2677656"/>
          </a:xfrm>
          <a:prstGeom prst="rect">
            <a:avLst/>
          </a:prstGeom>
        </p:spPr>
        <p:txBody>
          <a:bodyPr wrap="square">
            <a:spAutoFit/>
          </a:bodyPr>
          <a:lstStyle/>
          <a:p>
            <a:r>
              <a:rPr lang="fr-FR" sz="2800" b="1" dirty="0">
                <a:ln>
                  <a:solidFill>
                    <a:schemeClr val="bg1"/>
                  </a:solidFill>
                </a:ln>
                <a:solidFill>
                  <a:srgbClr val="FF0000"/>
                </a:solidFill>
              </a:rPr>
              <a:t>Caché dans les montagnes des Balkans, voici l’ancien siège du Parti Communiste bulgare. Aujourd’hui, le lieu est abandonné et des graffitis recouvrent les murs. Ce lieu unique et hors du temps ressemble à un vaisseau spatial. Impressionnant… </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4"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3000789" y="1019656"/>
            <a:ext cx="6190422" cy="4708981"/>
          </a:xfrm>
          <a:prstGeom prst="rect">
            <a:avLst/>
          </a:prstGeom>
        </p:spPr>
        <p:txBody>
          <a:bodyPr wrap="square">
            <a:spAutoFit/>
          </a:bodyPr>
          <a:lstStyle/>
          <a:p>
            <a:r>
              <a:rPr lang="fr-FR" sz="6000" b="1" dirty="0" smtClean="0">
                <a:effectLst>
                  <a:glow rad="228600">
                    <a:schemeClr val="accent5">
                      <a:satMod val="175000"/>
                      <a:alpha val="40000"/>
                    </a:schemeClr>
                  </a:glow>
                </a:effectLst>
                <a:latin typeface="Brush Script MT" panose="03060802040406070304" pitchFamily="66" charset="0"/>
              </a:rPr>
              <a:t>   </a:t>
            </a:r>
            <a:r>
              <a:rPr lang="fr-FR" sz="6000" b="1" dirty="0" smtClean="0">
                <a:effectLst>
                  <a:glow rad="228600">
                    <a:schemeClr val="accent5">
                      <a:satMod val="175000"/>
                      <a:alpha val="40000"/>
                    </a:schemeClr>
                  </a:glow>
                </a:effectLst>
                <a:latin typeface="Brush Script MT" panose="03060802040406070304" pitchFamily="66" charset="0"/>
              </a:rPr>
              <a:t> C’était  Découvrez </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des </a:t>
            </a:r>
            <a:r>
              <a:rPr lang="fr-FR" sz="6000" b="1" dirty="0">
                <a:effectLst>
                  <a:glow rad="228600">
                    <a:schemeClr val="accent5">
                      <a:satMod val="175000"/>
                      <a:alpha val="40000"/>
                    </a:schemeClr>
                  </a:glow>
                </a:effectLst>
                <a:latin typeface="Brush Script MT" panose="03060802040406070304" pitchFamily="66" charset="0"/>
              </a:rPr>
              <a:t>endroits </a:t>
            </a:r>
            <a:r>
              <a:rPr lang="fr-FR" sz="6000" b="1" dirty="0" smtClean="0">
                <a:effectLst>
                  <a:glow rad="228600">
                    <a:schemeClr val="accent5">
                      <a:satMod val="175000"/>
                      <a:alpha val="40000"/>
                    </a:schemeClr>
                  </a:glow>
                </a:effectLst>
                <a:latin typeface="Brush Script MT" panose="03060802040406070304" pitchFamily="66" charset="0"/>
              </a:rPr>
              <a:t>flippant</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par </a:t>
            </a:r>
            <a:r>
              <a:rPr lang="fr-FR" sz="6000" b="1" dirty="0" smtClean="0">
                <a:effectLst>
                  <a:glow rad="228600">
                    <a:schemeClr val="accent5">
                      <a:satMod val="175000"/>
                      <a:alpha val="40000"/>
                    </a:schemeClr>
                  </a:glow>
                </a:effectLst>
                <a:latin typeface="Brush Script MT" panose="03060802040406070304" pitchFamily="66" charset="0"/>
              </a:rPr>
              <a:t>Lande  N° </a:t>
            </a:r>
            <a:r>
              <a:rPr lang="fr-FR" sz="6000" b="1" dirty="0" smtClean="0">
                <a:effectLst>
                  <a:glow rad="228600">
                    <a:schemeClr val="accent5">
                      <a:satMod val="175000"/>
                      <a:alpha val="40000"/>
                    </a:schemeClr>
                  </a:glow>
                </a:effectLst>
                <a:latin typeface="Brush Script MT" panose="03060802040406070304" pitchFamily="66" charset="0"/>
              </a:rPr>
              <a:t>3 </a:t>
            </a:r>
            <a:endParaRPr lang="fr-FR" sz="6000" b="1" dirty="0">
              <a:effectLst>
                <a:glow rad="228600">
                  <a:schemeClr val="accent5">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3629882210"/>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the-shadows- (ronny)_005.wav"/>
          </p:stSnd>
        </p:sndAc>
      </p:transition>
    </mc:Choice>
    <mc:Fallback xmlns="">
      <p:transition spd="slow" advTm="8000">
        <p:circle/>
        <p:sndAc>
          <p:stSnd loop="1">
            <p:snd r:embed="rId6" name="the-shadows- (ronn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4" end="4"/>
                                            </p:txEl>
                                          </p:spTgt>
                                        </p:tgtEl>
                                        <p:attrNameLst>
                                          <p:attrName>ppt_w</p:attrName>
                                        </p:attrNameLst>
                                      </p:cBhvr>
                                    </p:anim>
                                    <p:anim by="(#ppt_w*0.50)" calcmode="lin" valueType="num">
                                      <p:cBhvr>
                                        <p:cTn id="39" dur="500" decel="50000" autoRev="1" fill="hold">
                                          <p:stCondLst>
                                            <p:cond delay="0"/>
                                          </p:stCondLst>
                                        </p:cTn>
                                        <p:tgtEl>
                                          <p:spTgt spid="9">
                                            <p:txEl>
                                              <p:pRg st="4" end="4"/>
                                            </p:txEl>
                                          </p:spTgt>
                                        </p:tgtEl>
                                        <p:attrNameLst>
                                          <p:attrName>ppt_x</p:attrName>
                                        </p:attrNameLst>
                                      </p:cBhvr>
                                    </p:anim>
                                    <p:anim from="(-#ppt_h/2)" to="(#ppt_y)" calcmode="lin" valueType="num">
                                      <p:cBhvr>
                                        <p:cTn id="40" dur="1000" fill="hold">
                                          <p:stCondLst>
                                            <p:cond delay="0"/>
                                          </p:stCondLst>
                                        </p:cTn>
                                        <p:tgtEl>
                                          <p:spTgt spid="9">
                                            <p:txEl>
                                              <p:pRg st="4" end="4"/>
                                            </p:txEl>
                                          </p:spTgt>
                                        </p:tgtEl>
                                        <p:attrNameLst>
                                          <p:attrName>ppt_y</p:attrName>
                                        </p:attrNameLst>
                                      </p:cBhvr>
                                    </p:anim>
                                    <p:animRot by="21600000">
                                      <p:cBhvr>
                                        <p:cTn id="41"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141</TotalTime>
  <Words>1057</Words>
  <Application>Microsoft Office PowerPoint</Application>
  <PresentationFormat>Grand écran</PresentationFormat>
  <Paragraphs>98</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2019-02-01T14:09:57Z</dcterms:created>
  <dcterms:modified xsi:type="dcterms:W3CDTF">2019-02-09T16:49:50Z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