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9" r:id="rId3"/>
    <p:sldId id="260" r:id="rId4"/>
    <p:sldId id="261" r:id="rId5"/>
    <p:sldId id="268" r:id="rId6"/>
    <p:sldId id="262" r:id="rId7"/>
    <p:sldId id="267" r:id="rId8"/>
    <p:sldId id="263" r:id="rId9"/>
    <p:sldId id="269" r:id="rId10"/>
    <p:sldId id="264" r:id="rId11"/>
    <p:sldId id="266" r:id="rId12"/>
    <p:sldId id="265" r:id="rId13"/>
    <p:sldId id="257" r:id="rId14"/>
    <p:sldId id="273" r:id="rId15"/>
    <p:sldId id="274" r:id="rId16"/>
    <p:sldId id="275"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7124mzF9vHb57uBdzTebQ==" hashData="uzeGoTJrkwoB6SO7B71eBlCh4wLiGmq30i9WjU4+J8YjUrdQInb+h//JaJt99FVLEyr2bz1xfBgunGVz2fd45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F1720B-BDFC-491C-821A-B99E8475493B}" type="datetimeFigureOut">
              <a:rPr lang="fr-FR" smtClean="0"/>
              <a:t>09/05/2021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3F2CF2-71A4-495D-9FB4-E13EEFBE91D7}" type="slidenum">
              <a:rPr lang="fr-FR" smtClean="0"/>
              <a:t>‹N°›</a:t>
            </a:fld>
            <a:endParaRPr lang="fr-FR"/>
          </a:p>
        </p:txBody>
      </p:sp>
    </p:spTree>
    <p:extLst>
      <p:ext uri="{BB962C8B-B14F-4D97-AF65-F5344CB8AC3E}">
        <p14:creationId xmlns:p14="http://schemas.microsoft.com/office/powerpoint/2010/main" val="37635455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a:t>
            </a:fld>
            <a:endParaRPr lang="fr-FR"/>
          </a:p>
        </p:txBody>
      </p:sp>
    </p:spTree>
    <p:extLst>
      <p:ext uri="{BB962C8B-B14F-4D97-AF65-F5344CB8AC3E}">
        <p14:creationId xmlns:p14="http://schemas.microsoft.com/office/powerpoint/2010/main" val="3537571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2</a:t>
            </a:fld>
            <a:endParaRPr lang="fr-FR"/>
          </a:p>
        </p:txBody>
      </p:sp>
    </p:spTree>
    <p:extLst>
      <p:ext uri="{BB962C8B-B14F-4D97-AF65-F5344CB8AC3E}">
        <p14:creationId xmlns:p14="http://schemas.microsoft.com/office/powerpoint/2010/main" val="615456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3</a:t>
            </a:fld>
            <a:endParaRPr lang="fr-FR"/>
          </a:p>
        </p:txBody>
      </p:sp>
    </p:spTree>
    <p:extLst>
      <p:ext uri="{BB962C8B-B14F-4D97-AF65-F5344CB8AC3E}">
        <p14:creationId xmlns:p14="http://schemas.microsoft.com/office/powerpoint/2010/main" val="4201624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4</a:t>
            </a:fld>
            <a:endParaRPr lang="fr-FR"/>
          </a:p>
        </p:txBody>
      </p:sp>
    </p:spTree>
    <p:extLst>
      <p:ext uri="{BB962C8B-B14F-4D97-AF65-F5344CB8AC3E}">
        <p14:creationId xmlns:p14="http://schemas.microsoft.com/office/powerpoint/2010/main" val="1639633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5</a:t>
            </a:fld>
            <a:endParaRPr lang="fr-FR"/>
          </a:p>
        </p:txBody>
      </p:sp>
    </p:spTree>
    <p:extLst>
      <p:ext uri="{BB962C8B-B14F-4D97-AF65-F5344CB8AC3E}">
        <p14:creationId xmlns:p14="http://schemas.microsoft.com/office/powerpoint/2010/main" val="1205849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6</a:t>
            </a:fld>
            <a:endParaRPr lang="fr-FR"/>
          </a:p>
        </p:txBody>
      </p:sp>
    </p:spTree>
    <p:extLst>
      <p:ext uri="{BB962C8B-B14F-4D97-AF65-F5344CB8AC3E}">
        <p14:creationId xmlns:p14="http://schemas.microsoft.com/office/powerpoint/2010/main" val="1979228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7</a:t>
            </a:fld>
            <a:endParaRPr lang="fr-FR"/>
          </a:p>
        </p:txBody>
      </p:sp>
    </p:spTree>
    <p:extLst>
      <p:ext uri="{BB962C8B-B14F-4D97-AF65-F5344CB8AC3E}">
        <p14:creationId xmlns:p14="http://schemas.microsoft.com/office/powerpoint/2010/main" val="3264676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8</a:t>
            </a:fld>
            <a:endParaRPr lang="fr-FR"/>
          </a:p>
        </p:txBody>
      </p:sp>
    </p:spTree>
    <p:extLst>
      <p:ext uri="{BB962C8B-B14F-4D97-AF65-F5344CB8AC3E}">
        <p14:creationId xmlns:p14="http://schemas.microsoft.com/office/powerpoint/2010/main" val="2482227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9</a:t>
            </a:fld>
            <a:endParaRPr lang="fr-FR"/>
          </a:p>
        </p:txBody>
      </p:sp>
    </p:spTree>
    <p:extLst>
      <p:ext uri="{BB962C8B-B14F-4D97-AF65-F5344CB8AC3E}">
        <p14:creationId xmlns:p14="http://schemas.microsoft.com/office/powerpoint/2010/main" val="2177043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10</a:t>
            </a:fld>
            <a:endParaRPr lang="fr-FR"/>
          </a:p>
        </p:txBody>
      </p:sp>
    </p:spTree>
    <p:extLst>
      <p:ext uri="{BB962C8B-B14F-4D97-AF65-F5344CB8AC3E}">
        <p14:creationId xmlns:p14="http://schemas.microsoft.com/office/powerpoint/2010/main" val="1405791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11</a:t>
            </a:fld>
            <a:endParaRPr lang="fr-FR"/>
          </a:p>
        </p:txBody>
      </p:sp>
    </p:spTree>
    <p:extLst>
      <p:ext uri="{BB962C8B-B14F-4D97-AF65-F5344CB8AC3E}">
        <p14:creationId xmlns:p14="http://schemas.microsoft.com/office/powerpoint/2010/main" val="2486205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12</a:t>
            </a:fld>
            <a:endParaRPr lang="fr-FR"/>
          </a:p>
        </p:txBody>
      </p:sp>
    </p:spTree>
    <p:extLst>
      <p:ext uri="{BB962C8B-B14F-4D97-AF65-F5344CB8AC3E}">
        <p14:creationId xmlns:p14="http://schemas.microsoft.com/office/powerpoint/2010/main" val="341306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13</a:t>
            </a:fld>
            <a:endParaRPr lang="fr-FR"/>
          </a:p>
        </p:txBody>
      </p:sp>
    </p:spTree>
    <p:extLst>
      <p:ext uri="{BB962C8B-B14F-4D97-AF65-F5344CB8AC3E}">
        <p14:creationId xmlns:p14="http://schemas.microsoft.com/office/powerpoint/2010/main" val="1242894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14</a:t>
            </a:fld>
            <a:endParaRPr lang="fr-FR"/>
          </a:p>
        </p:txBody>
      </p:sp>
    </p:spTree>
    <p:extLst>
      <p:ext uri="{BB962C8B-B14F-4D97-AF65-F5344CB8AC3E}">
        <p14:creationId xmlns:p14="http://schemas.microsoft.com/office/powerpoint/2010/main" val="1098389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15</a:t>
            </a:fld>
            <a:endParaRPr lang="fr-FR"/>
          </a:p>
        </p:txBody>
      </p:sp>
    </p:spTree>
    <p:extLst>
      <p:ext uri="{BB962C8B-B14F-4D97-AF65-F5344CB8AC3E}">
        <p14:creationId xmlns:p14="http://schemas.microsoft.com/office/powerpoint/2010/main" val="42487759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16</a:t>
            </a:fld>
            <a:endParaRPr lang="fr-FR"/>
          </a:p>
        </p:txBody>
      </p:sp>
    </p:spTree>
    <p:extLst>
      <p:ext uri="{BB962C8B-B14F-4D97-AF65-F5344CB8AC3E}">
        <p14:creationId xmlns:p14="http://schemas.microsoft.com/office/powerpoint/2010/main" val="17807550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17</a:t>
            </a:fld>
            <a:endParaRPr lang="fr-FR"/>
          </a:p>
        </p:txBody>
      </p:sp>
    </p:spTree>
    <p:extLst>
      <p:ext uri="{BB962C8B-B14F-4D97-AF65-F5344CB8AC3E}">
        <p14:creationId xmlns:p14="http://schemas.microsoft.com/office/powerpoint/2010/main" val="2468835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FD30DAE-9262-41E5-8E21-C32ABA1F546E}"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59643654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A785EDD-CBC3-4BA2-B080-FFB0497C98F5}"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88049163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E955D8-CD28-47CD-AB5A-3E767428A397}"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3084234353"/>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EAF9611-56AB-40CA-AAC1-03545724C87B}"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79414739"/>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06E70AC-8834-48F2-BA39-B430382CB81E}" type="datetime1">
              <a:rPr lang="fr-FR" smtClean="0"/>
              <a:t>09/05/2021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09890652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EA98AF2-097F-42C5-906D-8D483E26C6D9}" type="datetime1">
              <a:rPr lang="fr-FR" smtClean="0"/>
              <a:t>09/05/2021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3953486235"/>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F0F62D8-AFAE-4E37-BC81-6E70F4F6FE32}" type="datetime1">
              <a:rPr lang="fr-FR" smtClean="0"/>
              <a:t>09/05/2021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39673068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F51F9-10B3-44EF-8655-B51A5F78D4BD}"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4065462234"/>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5D149BB-8485-4CC1-B370-E77E92F68227}"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4191758479"/>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3A2309B-A7B0-40D8-A0F5-C700C917FD4C}"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95813233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6DE4F45-E31E-4BBC-A5CE-F432C1A9F756}"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837821512"/>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7000">
              <a:schemeClr val="accent1">
                <a:lumMod val="5000"/>
                <a:lumOff val="95000"/>
              </a:schemeClr>
            </a:gs>
            <a:gs pos="49580">
              <a:srgbClr val="FFC000"/>
            </a:gs>
            <a:gs pos="80000">
              <a:srgbClr val="C00000"/>
            </a:gs>
            <a:gs pos="72000">
              <a:srgbClr val="FF0000"/>
            </a:gs>
            <a:gs pos="8700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28ACB0-0464-4DC7-B935-50EF11EFAB1B}" type="datetime1">
              <a:rPr lang="fr-FR" smtClean="0"/>
              <a:t>09/05/2021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F82B81-0CE2-4B4A-BAB7-52AF28995164}" type="slidenum">
              <a:rPr lang="fr-FR" smtClean="0"/>
              <a:t>‹N°›</a:t>
            </a:fld>
            <a:endParaRPr lang="fr-FR"/>
          </a:p>
        </p:txBody>
      </p:sp>
    </p:spTree>
    <p:extLst>
      <p:ext uri="{BB962C8B-B14F-4D97-AF65-F5344CB8AC3E}">
        <p14:creationId xmlns:p14="http://schemas.microsoft.com/office/powerpoint/2010/main" val="1691168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85C86F39-5B1B-42A5-9C0D-31C043A9479F}"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a:t>
            </a:fld>
            <a:endParaRPr lang="fr-FR" sz="2000" b="1" dirty="0">
              <a:solidFill>
                <a:schemeClr val="bg1"/>
              </a:solidFill>
              <a:latin typeface="Algerian" panose="04020705040A02060702" pitchFamily="82" charset="0"/>
            </a:endParaRPr>
          </a:p>
        </p:txBody>
      </p:sp>
      <p:sp>
        <p:nvSpPr>
          <p:cNvPr id="8" name="Ellipse 7"/>
          <p:cNvSpPr/>
          <p:nvPr/>
        </p:nvSpPr>
        <p:spPr>
          <a:xfrm>
            <a:off x="1198666" y="490330"/>
            <a:ext cx="9819860" cy="5729495"/>
          </a:xfrm>
          <a:prstGeom prst="ellipse">
            <a:avLst/>
          </a:prstGeom>
          <a:gradFill flip="none" rotWithShape="1">
            <a:gsLst>
              <a:gs pos="100000">
                <a:srgbClr val="FFFF00"/>
              </a:gs>
              <a:gs pos="51000">
                <a:srgbClr val="FFC000"/>
              </a:gs>
              <a:gs pos="80000">
                <a:schemeClr val="accent1">
                  <a:lumMod val="45000"/>
                  <a:lumOff val="55000"/>
                </a:schemeClr>
              </a:gs>
              <a:gs pos="72000">
                <a:srgbClr val="C00000"/>
              </a:gs>
              <a:gs pos="86000">
                <a:srgbClr val="C00000"/>
              </a:gs>
            </a:gsLst>
            <a:path path="shape">
              <a:fillToRect l="50000" t="50000" r="50000" b="50000"/>
            </a:path>
            <a:tileRect/>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effectLst>
                <a:glow rad="228600">
                  <a:schemeClr val="accent4">
                    <a:satMod val="175000"/>
                    <a:alpha val="40000"/>
                  </a:schemeClr>
                </a:glow>
              </a:effectLst>
            </a:endParaRPr>
          </a:p>
        </p:txBody>
      </p:sp>
      <p:sp>
        <p:nvSpPr>
          <p:cNvPr id="9" name="Rectangle 8"/>
          <p:cNvSpPr/>
          <p:nvPr/>
        </p:nvSpPr>
        <p:spPr>
          <a:xfrm>
            <a:off x="1223858" y="353805"/>
            <a:ext cx="9794668" cy="5021944"/>
          </a:xfrm>
          <a:prstGeom prst="rect">
            <a:avLst/>
          </a:prstGeom>
          <a:noFill/>
        </p:spPr>
        <p:txBody>
          <a:bodyPr wrap="none" lIns="91440" tIns="45720" rIns="91440" bIns="45720">
            <a:prstTxWarp prst="textArchUp">
              <a:avLst/>
            </a:prstTxWarp>
            <a:spAutoFit/>
          </a:bodyPr>
          <a:lstStyle/>
          <a:p>
            <a:pPr algn="ctr"/>
            <a:r>
              <a:rPr lang="fr-FR" sz="4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Les bienfaits du sexe</a:t>
            </a:r>
            <a:endParaRPr lang="fr-FR" sz="4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
        <p:nvSpPr>
          <p:cNvPr id="3" name="Rectangle 2"/>
          <p:cNvSpPr/>
          <p:nvPr/>
        </p:nvSpPr>
        <p:spPr>
          <a:xfrm>
            <a:off x="5382849" y="3782018"/>
            <a:ext cx="1476686" cy="1107996"/>
          </a:xfrm>
          <a:prstGeom prst="rect">
            <a:avLst/>
          </a:prstGeom>
          <a:noFill/>
        </p:spPr>
        <p:txBody>
          <a:bodyPr wrap="none" lIns="91440" tIns="45720" rIns="91440" bIns="45720">
            <a:spAutoFit/>
          </a:bodyPr>
          <a:lstStyle/>
          <a:p>
            <a:pPr algn="ctr"/>
            <a:r>
              <a:rPr lang="fr-FR" sz="6600" b="1" spc="50" dirty="0" smtClean="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N°1</a:t>
            </a:r>
            <a:endParaRPr lang="fr-FR" sz="6600" b="1" cap="none" spc="50" dirty="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pic>
        <p:nvPicPr>
          <p:cNvPr id="7" name="Image 6"/>
          <p:cNvPicPr>
            <a:picLocks noChangeAspect="1"/>
          </p:cNvPicPr>
          <p:nvPr/>
        </p:nvPicPr>
        <p:blipFill rotWithShape="1">
          <a:blip r:embed="rId4"/>
          <a:srcRect l="1" t="18718" r="331"/>
          <a:stretch/>
        </p:blipFill>
        <p:spPr>
          <a:xfrm>
            <a:off x="2817534" y="1288685"/>
            <a:ext cx="6682065" cy="4087064"/>
          </a:xfrm>
          <a:prstGeom prst="ellipse">
            <a:avLst/>
          </a:prstGeom>
          <a:ln>
            <a:noFill/>
          </a:ln>
          <a:effectLst>
            <a:glow rad="228600">
              <a:schemeClr val="accent2">
                <a:satMod val="175000"/>
                <a:alpha val="40000"/>
              </a:schemeClr>
            </a:glow>
            <a:softEdge rad="112500"/>
          </a:effectLst>
        </p:spPr>
      </p:pic>
      <p:sp>
        <p:nvSpPr>
          <p:cNvPr id="10" name="Rectangle 9"/>
          <p:cNvSpPr/>
          <p:nvPr/>
        </p:nvSpPr>
        <p:spPr>
          <a:xfrm>
            <a:off x="4946535" y="3782018"/>
            <a:ext cx="2424062" cy="1862048"/>
          </a:xfrm>
          <a:prstGeom prst="rect">
            <a:avLst/>
          </a:prstGeom>
          <a:noFill/>
        </p:spPr>
        <p:txBody>
          <a:bodyPr wrap="none" lIns="91440" tIns="45720" rIns="91440" bIns="45720">
            <a:spAutoFit/>
          </a:bodyPr>
          <a:lstStyle/>
          <a:p>
            <a:pPr algn="ctr"/>
            <a:r>
              <a:rPr lang="fr-FR" sz="11500" b="1" spc="50" dirty="0" smtClean="0">
                <a:ln w="0">
                  <a:solidFill>
                    <a:srgbClr val="FFFF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N°4</a:t>
            </a:r>
            <a:endParaRPr lang="fr-FR" sz="11500" b="1" cap="none" spc="50" dirty="0">
              <a:ln w="0">
                <a:solidFill>
                  <a:srgbClr val="FFFF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Tree>
    <p:extLst>
      <p:ext uri="{BB962C8B-B14F-4D97-AF65-F5344CB8AC3E}">
        <p14:creationId xmlns:p14="http://schemas.microsoft.com/office/powerpoint/2010/main" val="1992188270"/>
      </p:ext>
    </p:extLst>
  </p:cSld>
  <p:clrMapOvr>
    <a:masterClrMapping/>
  </p:clrMapOvr>
  <mc:AlternateContent xmlns:mc="http://schemas.openxmlformats.org/markup-compatibility/2006">
    <mc:Choice xmlns:p14="http://schemas.microsoft.com/office/powerpoint/2010/main" Requires="p14">
      <p:transition spd="slow" p14:dur="3000" advTm="14000">
        <p:wedge/>
        <p:sndAc>
          <p:stSnd>
            <p:snd r:embed="rId3" name="Love Emotional Type Rap Beat R&amp;B Hip Hop Rap Instrumental Music New 2020 - Love Me.wav"/>
          </p:stSnd>
        </p:sndAc>
      </p:transition>
    </mc:Choice>
    <mc:Fallback>
      <p:transition spd="slow" advTm="14000">
        <p:wedge/>
        <p:sndAc>
          <p:stSnd>
            <p:snd r:embed="rId3" name="Love Emotional Type Rap Beat R&amp;B Hip Hop Rap Instrumental Music New 2020 - Love 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9">
                                            <p:txEl>
                                              <p:pRg st="0" end="0"/>
                                            </p:txEl>
                                          </p:spTgt>
                                        </p:tgtEl>
                                        <p:attrNameLst>
                                          <p:attrName>style.visibility</p:attrName>
                                        </p:attrNameLst>
                                      </p:cBhvr>
                                      <p:to>
                                        <p:strVal val="visible"/>
                                      </p:to>
                                    </p:set>
                                    <p:set>
                                      <p:cBhvr>
                                        <p:cTn id="23" dur="455" fill="hold">
                                          <p:stCondLst>
                                            <p:cond delay="0"/>
                                          </p:stCondLst>
                                        </p:cTn>
                                        <p:tgtEl>
                                          <p:spTgt spid="9">
                                            <p:txEl>
                                              <p:pRg st="0" end="0"/>
                                            </p:txEl>
                                          </p:spTgt>
                                        </p:tgtEl>
                                        <p:attrNameLst>
                                          <p:attrName>style.rotation</p:attrName>
                                        </p:attrNameLst>
                                      </p:cBhvr>
                                      <p:to>
                                        <p:strVal val="-45.0"/>
                                      </p:to>
                                    </p:set>
                                    <p:anim calcmode="lin" valueType="num">
                                      <p:cBhvr>
                                        <p:cTn id="2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3">
                                            <p:txEl>
                                              <p:pRg st="0" end="0"/>
                                            </p:txEl>
                                          </p:spTgt>
                                        </p:tgtEl>
                                        <p:attrNameLst>
                                          <p:attrName>style.visibility</p:attrName>
                                        </p:attrNameLst>
                                      </p:cBhvr>
                                      <p:to>
                                        <p:strVal val="visible"/>
                                      </p:to>
                                    </p:set>
                                    <p:set>
                                      <p:cBhvr>
                                        <p:cTn id="32" dur="455" fill="hold">
                                          <p:stCondLst>
                                            <p:cond delay="0"/>
                                          </p:stCondLst>
                                        </p:cTn>
                                        <p:tgtEl>
                                          <p:spTgt spid="3">
                                            <p:txEl>
                                              <p:pRg st="0" end="0"/>
                                            </p:txEl>
                                          </p:spTgt>
                                        </p:tgtEl>
                                        <p:attrNameLst>
                                          <p:attrName>style.rotation</p:attrName>
                                        </p:attrNameLst>
                                      </p:cBhvr>
                                      <p:to>
                                        <p:strVal val="-45.0"/>
                                      </p:to>
                                    </p:set>
                                    <p:anim calcmode="lin" valueType="num">
                                      <p:cBhvr>
                                        <p:cTn id="33"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anim calcmode="lin" valueType="num">
                                      <p:cBhvr>
                                        <p:cTn id="42" dur="2000" fill="hold"/>
                                        <p:tgtEl>
                                          <p:spTgt spid="7"/>
                                        </p:tgtEl>
                                        <p:attrNameLst>
                                          <p:attrName>ppt_w</p:attrName>
                                        </p:attrNameLst>
                                      </p:cBhvr>
                                      <p:tavLst>
                                        <p:tav tm="0" fmla="#ppt_w*sin(2.5*pi*$)">
                                          <p:val>
                                            <p:fltVal val="0"/>
                                          </p:val>
                                        </p:tav>
                                        <p:tav tm="100000">
                                          <p:val>
                                            <p:fltVal val="1"/>
                                          </p:val>
                                        </p:tav>
                                      </p:tavLst>
                                    </p:anim>
                                    <p:anim calcmode="lin" valueType="num">
                                      <p:cBhvr>
                                        <p:cTn id="43"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38" presetClass="entr" presetSubtype="0" accel="50000" fill="hold" nodeType="clickEffect">
                                  <p:stCondLst>
                                    <p:cond delay="0"/>
                                  </p:stCondLst>
                                  <p:iterate type="lt">
                                    <p:tmPct val="50000"/>
                                  </p:iterate>
                                  <p:childTnLst>
                                    <p:set>
                                      <p:cBhvr>
                                        <p:cTn id="47" dur="1" fill="hold">
                                          <p:stCondLst>
                                            <p:cond delay="0"/>
                                          </p:stCondLst>
                                        </p:cTn>
                                        <p:tgtEl>
                                          <p:spTgt spid="10">
                                            <p:txEl>
                                              <p:pRg st="0" end="0"/>
                                            </p:txEl>
                                          </p:spTgt>
                                        </p:tgtEl>
                                        <p:attrNameLst>
                                          <p:attrName>style.visibility</p:attrName>
                                        </p:attrNameLst>
                                      </p:cBhvr>
                                      <p:to>
                                        <p:strVal val="visible"/>
                                      </p:to>
                                    </p:set>
                                    <p:set>
                                      <p:cBhvr>
                                        <p:cTn id="48" dur="455" fill="hold">
                                          <p:stCondLst>
                                            <p:cond delay="0"/>
                                          </p:stCondLst>
                                        </p:cTn>
                                        <p:tgtEl>
                                          <p:spTgt spid="10">
                                            <p:txEl>
                                              <p:pRg st="0" end="0"/>
                                            </p:txEl>
                                          </p:spTgt>
                                        </p:tgtEl>
                                        <p:attrNameLst>
                                          <p:attrName>style.rotation</p:attrName>
                                        </p:attrNameLst>
                                      </p:cBhvr>
                                      <p:to>
                                        <p:strVal val="-45.0"/>
                                      </p:to>
                                    </p:set>
                                    <p:anim calcmode="lin" valueType="num">
                                      <p:cBhvr>
                                        <p:cTn id="49"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0"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51"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2"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16B85117-9269-46BE-A6B2-30B346E24F9D}"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2</a:t>
            </a:fld>
            <a:endParaRPr lang="fr-FR" sz="2000" b="1" dirty="0">
              <a:solidFill>
                <a:schemeClr val="bg1"/>
              </a:solidFill>
              <a:latin typeface="Algerian" panose="04020705040A02060702" pitchFamily="82" charset="0"/>
            </a:endParaRPr>
          </a:p>
        </p:txBody>
      </p:sp>
      <p:sp>
        <p:nvSpPr>
          <p:cNvPr id="8" name="Rectangle 7"/>
          <p:cNvSpPr/>
          <p:nvPr/>
        </p:nvSpPr>
        <p:spPr>
          <a:xfrm>
            <a:off x="1992953" y="1720840"/>
            <a:ext cx="8206093" cy="341632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Oh femmes et hommes</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c’est bienfaits pour</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votre santé pour les</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coincés du string </a:t>
            </a:r>
            <a:endParaRPr lang="fr-FR" sz="5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Tree>
    <p:extLst>
      <p:ext uri="{BB962C8B-B14F-4D97-AF65-F5344CB8AC3E}">
        <p14:creationId xmlns:p14="http://schemas.microsoft.com/office/powerpoint/2010/main" val="4093239114"/>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8">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calcmode="lin" valueType="num">
                                      <p:cBhvr>
                                        <p:cTn id="30"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8">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8">
                                            <p:txEl>
                                              <p:pRg st="2" end="2"/>
                                            </p:txEl>
                                          </p:spTgt>
                                        </p:tgtEl>
                                        <p:attrNameLst>
                                          <p:attrName>style.visibility</p:attrName>
                                        </p:attrNameLst>
                                      </p:cBhvr>
                                      <p:to>
                                        <p:strVal val="visible"/>
                                      </p:to>
                                    </p:set>
                                    <p:anim calcmode="lin" valueType="num">
                                      <p:cBhvr>
                                        <p:cTn id="39" dur="500" fill="hold"/>
                                        <p:tgtEl>
                                          <p:spTgt spid="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8">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8">
                                            <p:txEl>
                                              <p:pRg st="2" end="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1" presetClass="entr" presetSubtype="0" fill="hold" nodeType="clickEffect">
                                  <p:stCondLst>
                                    <p:cond delay="0"/>
                                  </p:stCondLst>
                                  <p:iterate type="lt">
                                    <p:tmPct val="10000"/>
                                  </p:iterate>
                                  <p:childTnLst>
                                    <p:set>
                                      <p:cBhvr>
                                        <p:cTn id="47" dur="1" fill="hold">
                                          <p:stCondLst>
                                            <p:cond delay="0"/>
                                          </p:stCondLst>
                                        </p:cTn>
                                        <p:tgtEl>
                                          <p:spTgt spid="8">
                                            <p:txEl>
                                              <p:pRg st="3" end="3"/>
                                            </p:txEl>
                                          </p:spTgt>
                                        </p:tgtEl>
                                        <p:attrNameLst>
                                          <p:attrName>style.visibility</p:attrName>
                                        </p:attrNameLst>
                                      </p:cBhvr>
                                      <p:to>
                                        <p:strVal val="visible"/>
                                      </p:to>
                                    </p:set>
                                    <p:anim calcmode="lin" valueType="num">
                                      <p:cBhvr>
                                        <p:cTn id="48" dur="500" fill="hold"/>
                                        <p:tgtEl>
                                          <p:spTgt spid="8">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8">
                                            <p:txEl>
                                              <p:pRg st="3" end="3"/>
                                            </p:txEl>
                                          </p:spTgt>
                                        </p:tgtEl>
                                        <p:attrNameLst>
                                          <p:attrName>ppt_y</p:attrName>
                                        </p:attrNameLst>
                                      </p:cBhvr>
                                      <p:tavLst>
                                        <p:tav tm="0">
                                          <p:val>
                                            <p:strVal val="#ppt_y"/>
                                          </p:val>
                                        </p:tav>
                                        <p:tav tm="100000">
                                          <p:val>
                                            <p:strVal val="#ppt_y"/>
                                          </p:val>
                                        </p:tav>
                                      </p:tavLst>
                                    </p:anim>
                                    <p:anim calcmode="lin" valueType="num">
                                      <p:cBhvr>
                                        <p:cTn id="50" dur="500" fill="hold"/>
                                        <p:tgtEl>
                                          <p:spTgt spid="8">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8">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3">
                <a:satMod val="175000"/>
                <a:alpha val="40000"/>
              </a:schemeClr>
            </a:glow>
          </a:effectLst>
        </p:spPr>
      </p:pic>
      <p:sp>
        <p:nvSpPr>
          <p:cNvPr id="4" name="Espace réservé de la date 3"/>
          <p:cNvSpPr>
            <a:spLocks noGrp="1"/>
          </p:cNvSpPr>
          <p:nvPr>
            <p:ph type="dt" sz="half" idx="10"/>
          </p:nvPr>
        </p:nvSpPr>
        <p:spPr/>
        <p:txBody>
          <a:bodyPr/>
          <a:lstStyle/>
          <a:p>
            <a:fld id="{4FB8DCB1-E690-425F-9162-6C1219D6DC9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3</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a:srcRect l="5000" t="10099" r="5555" b="9309"/>
          <a:stretch/>
        </p:blipFill>
        <p:spPr>
          <a:xfrm>
            <a:off x="2906891" y="1447432"/>
            <a:ext cx="6321775" cy="400510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6795343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14C03FC3-CA25-4C68-8100-0D82EF52AB05}"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4</a:t>
            </a:fld>
            <a:endParaRPr lang="fr-FR" sz="2000" b="1" dirty="0">
              <a:solidFill>
                <a:schemeClr val="bg1"/>
              </a:solidFill>
              <a:latin typeface="Algerian" panose="04020705040A02060702" pitchFamily="82" charset="0"/>
            </a:endParaRPr>
          </a:p>
        </p:txBody>
      </p:sp>
      <p:sp>
        <p:nvSpPr>
          <p:cNvPr id="2" name="Rectangle 1"/>
          <p:cNvSpPr/>
          <p:nvPr/>
        </p:nvSpPr>
        <p:spPr>
          <a:xfrm>
            <a:off x="3207026" y="2274838"/>
            <a:ext cx="6096000" cy="2308324"/>
          </a:xfrm>
          <a:prstGeom prst="rect">
            <a:avLst/>
          </a:prstGeom>
        </p:spPr>
        <p:txBody>
          <a:bodyPr>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18. Le sexe protège la femme contre les maladies mentales</a:t>
            </a:r>
          </a:p>
          <a:p>
            <a:r>
              <a:rPr lang="fr-FR" sz="2400" b="1" dirty="0">
                <a:ln>
                  <a:solidFill>
                    <a:sysClr val="windowText" lastClr="000000"/>
                  </a:solidFill>
                </a:ln>
                <a:solidFill>
                  <a:schemeClr val="bg1"/>
                </a:solidFill>
                <a:effectLst>
                  <a:glow rad="228600">
                    <a:schemeClr val="accent4">
                      <a:satMod val="175000"/>
                      <a:alpha val="40000"/>
                    </a:schemeClr>
                  </a:glow>
                </a:effectLst>
              </a:rPr>
              <a:t>Selon une étude, le sperme, absorbé dans le corps humain aide la femme à réguler ses hormones et donc réduit le risque de maladie mentale.</a:t>
            </a:r>
          </a:p>
        </p:txBody>
      </p:sp>
    </p:spTree>
    <p:extLst>
      <p:ext uri="{BB962C8B-B14F-4D97-AF65-F5344CB8AC3E}">
        <p14:creationId xmlns:p14="http://schemas.microsoft.com/office/powerpoint/2010/main" val="1267005036"/>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7C53D9E-4A25-448A-AF2A-4073C5AACE09}"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5</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a:srcRect l="4074" t="7531" r="4963" b="6740"/>
          <a:stretch/>
        </p:blipFill>
        <p:spPr>
          <a:xfrm>
            <a:off x="3081866" y="1333377"/>
            <a:ext cx="5995259" cy="4237690"/>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80514213"/>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96E08CA7-596F-4F07-8436-59D64E377EB7}"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6</a:t>
            </a:fld>
            <a:endParaRPr lang="fr-FR" sz="2000" b="1" dirty="0">
              <a:solidFill>
                <a:schemeClr val="bg1"/>
              </a:solidFill>
              <a:latin typeface="Algerian" panose="04020705040A02060702" pitchFamily="82" charset="0"/>
            </a:endParaRPr>
          </a:p>
        </p:txBody>
      </p:sp>
      <p:sp>
        <p:nvSpPr>
          <p:cNvPr id="2" name="Rectangle 1"/>
          <p:cNvSpPr/>
          <p:nvPr/>
        </p:nvSpPr>
        <p:spPr>
          <a:xfrm>
            <a:off x="2209800" y="1813042"/>
            <a:ext cx="7659757" cy="3046988"/>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a:t>
            </a:r>
            <a:r>
              <a:rPr lang="fr-FR" sz="2400" b="1" dirty="0" smtClean="0">
                <a:ln>
                  <a:solidFill>
                    <a:sysClr val="windowText" lastClr="000000"/>
                  </a:solidFill>
                </a:ln>
                <a:solidFill>
                  <a:schemeClr val="bg1"/>
                </a:solidFill>
                <a:effectLst>
                  <a:glow rad="228600">
                    <a:schemeClr val="accent4">
                      <a:satMod val="175000"/>
                      <a:alpha val="40000"/>
                    </a:schemeClr>
                  </a:glow>
                </a:effectLst>
              </a:rPr>
              <a:t>                          19</a:t>
            </a:r>
            <a:r>
              <a:rPr lang="fr-FR" sz="2400" b="1" dirty="0">
                <a:ln>
                  <a:solidFill>
                    <a:sysClr val="windowText" lastClr="000000"/>
                  </a:solidFill>
                </a:ln>
                <a:solidFill>
                  <a:schemeClr val="bg1"/>
                </a:solidFill>
                <a:effectLst>
                  <a:glow rad="228600">
                    <a:schemeClr val="accent4">
                      <a:satMod val="175000"/>
                      <a:alpha val="40000"/>
                    </a:schemeClr>
                  </a:glow>
                </a:effectLst>
              </a:rPr>
              <a:t>. Le sexe soigne le mal de dos</a:t>
            </a:r>
          </a:p>
          <a:p>
            <a:r>
              <a:rPr lang="fr-FR" sz="2400" b="1" dirty="0">
                <a:ln>
                  <a:solidFill>
                    <a:sysClr val="windowText" lastClr="000000"/>
                  </a:solidFill>
                </a:ln>
                <a:solidFill>
                  <a:schemeClr val="bg1"/>
                </a:solidFill>
                <a:effectLst>
                  <a:glow rad="228600">
                    <a:schemeClr val="accent4">
                      <a:satMod val="175000"/>
                      <a:alpha val="40000"/>
                    </a:schemeClr>
                  </a:glow>
                </a:effectLst>
              </a:rPr>
              <a:t>On a montré dans des études que la stimulation vaginale avait pour effet d’augmenter la tolérance à la douleur. L’</a:t>
            </a:r>
            <a:r>
              <a:rPr lang="fr-FR" sz="2400" b="1" dirty="0" err="1">
                <a:ln>
                  <a:solidFill>
                    <a:sysClr val="windowText" lastClr="000000"/>
                  </a:solidFill>
                </a:ln>
                <a:solidFill>
                  <a:schemeClr val="bg1"/>
                </a:solidFill>
                <a:effectLst>
                  <a:glow rad="228600">
                    <a:schemeClr val="accent4">
                      <a:satMod val="175000"/>
                      <a:alpha val="40000"/>
                    </a:schemeClr>
                  </a:glow>
                </a:effectLst>
              </a:rPr>
              <a:t>auto-stimulation</a:t>
            </a:r>
            <a:r>
              <a:rPr lang="fr-FR" sz="2400" b="1" dirty="0">
                <a:ln>
                  <a:solidFill>
                    <a:sysClr val="windowText" lastClr="000000"/>
                  </a:solidFill>
                </a:ln>
                <a:solidFill>
                  <a:schemeClr val="bg1"/>
                </a:solidFill>
                <a:effectLst>
                  <a:glow rad="228600">
                    <a:schemeClr val="accent4">
                      <a:satMod val="175000"/>
                      <a:alpha val="40000"/>
                    </a:schemeClr>
                  </a:glow>
                </a:effectLst>
              </a:rPr>
              <a:t> du clitoris exerce également un effet analgésique. Selon les chercheurs, ce genre de stimulation peut soulager la douleur causée par les crampes menstruelles, l’arthrite, le mal de dos et diverses autres affections.</a:t>
            </a:r>
          </a:p>
        </p:txBody>
      </p:sp>
    </p:spTree>
    <p:extLst>
      <p:ext uri="{BB962C8B-B14F-4D97-AF65-F5344CB8AC3E}">
        <p14:creationId xmlns:p14="http://schemas.microsoft.com/office/powerpoint/2010/main" val="1834536222"/>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676DA8E4-56A7-4B7B-B0D3-5C80F0F2FB92}"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7</a:t>
            </a:fld>
            <a:endParaRPr lang="fr-FR" sz="2000" b="1" dirty="0">
              <a:solidFill>
                <a:schemeClr val="bg1"/>
              </a:solidFill>
              <a:latin typeface="Algerian" panose="04020705040A020607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pic>
        <p:nvPicPr>
          <p:cNvPr id="2" name="Image 1"/>
          <p:cNvPicPr>
            <a:picLocks noChangeAspect="1"/>
          </p:cNvPicPr>
          <p:nvPr/>
        </p:nvPicPr>
        <p:blipFill rotWithShape="1">
          <a:blip r:embed="rId4"/>
          <a:srcRect l="4212" t="8325" r="3820" b="8619"/>
          <a:stretch/>
        </p:blipFill>
        <p:spPr>
          <a:xfrm>
            <a:off x="2658533" y="1642533"/>
            <a:ext cx="6908800" cy="3589868"/>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9403605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433DBA11-86FF-4962-8C3A-6BA08FE7C304}"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8</a:t>
            </a:fld>
            <a:endParaRPr lang="fr-FR" sz="2000" b="1" dirty="0">
              <a:solidFill>
                <a:schemeClr val="bg1"/>
              </a:solidFill>
              <a:latin typeface="Algerian" panose="04020705040A02060702" pitchFamily="82" charset="0"/>
            </a:endParaRPr>
          </a:p>
        </p:txBody>
      </p:sp>
      <p:sp>
        <p:nvSpPr>
          <p:cNvPr id="2" name="Rectangle 1"/>
          <p:cNvSpPr/>
          <p:nvPr/>
        </p:nvSpPr>
        <p:spPr>
          <a:xfrm>
            <a:off x="2464904" y="2090172"/>
            <a:ext cx="7262192" cy="2677656"/>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a:t>
            </a:r>
            <a:r>
              <a:rPr lang="fr-FR" sz="2400" b="1" dirty="0" smtClean="0">
                <a:ln>
                  <a:solidFill>
                    <a:sysClr val="windowText" lastClr="000000"/>
                  </a:solidFill>
                </a:ln>
                <a:solidFill>
                  <a:schemeClr val="bg1"/>
                </a:solidFill>
                <a:effectLst>
                  <a:glow rad="228600">
                    <a:schemeClr val="accent4">
                      <a:satMod val="175000"/>
                      <a:alpha val="40000"/>
                    </a:schemeClr>
                  </a:glow>
                </a:effectLst>
              </a:rPr>
              <a:t>                20</a:t>
            </a:r>
            <a:r>
              <a:rPr lang="fr-FR" sz="2400" b="1" dirty="0">
                <a:ln>
                  <a:solidFill>
                    <a:sysClr val="windowText" lastClr="000000"/>
                  </a:solidFill>
                </a:ln>
                <a:solidFill>
                  <a:schemeClr val="bg1"/>
                </a:solidFill>
                <a:effectLst>
                  <a:glow rad="228600">
                    <a:schemeClr val="accent4">
                      <a:satMod val="175000"/>
                      <a:alpha val="40000"/>
                    </a:schemeClr>
                  </a:glow>
                </a:effectLst>
              </a:rPr>
              <a:t>. Le sexe protège contre les caries</a:t>
            </a:r>
          </a:p>
          <a:p>
            <a:r>
              <a:rPr lang="fr-FR" sz="2400" b="1" dirty="0">
                <a:ln>
                  <a:solidFill>
                    <a:sysClr val="windowText" lastClr="000000"/>
                  </a:solidFill>
                </a:ln>
                <a:solidFill>
                  <a:schemeClr val="bg1"/>
                </a:solidFill>
                <a:effectLst>
                  <a:glow rad="228600">
                    <a:schemeClr val="accent4">
                      <a:satMod val="175000"/>
                      <a:alpha val="40000"/>
                    </a:schemeClr>
                  </a:glow>
                </a:effectLst>
              </a:rPr>
              <a:t>Embrasser chaque jour éloigne le dentiste. La salive nettoie et fait diminuer le niveau d’acide qui cause les caries et prévient contre la plaque dentaire.</a:t>
            </a:r>
          </a:p>
          <a:p>
            <a:r>
              <a:rPr lang="fr-FR" sz="2400" b="1" dirty="0">
                <a:ln>
                  <a:solidFill>
                    <a:sysClr val="windowText" lastClr="000000"/>
                  </a:solidFill>
                </a:ln>
                <a:solidFill>
                  <a:schemeClr val="bg1"/>
                </a:solidFill>
                <a:effectLst>
                  <a:glow rad="228600">
                    <a:schemeClr val="accent4">
                      <a:satMod val="175000"/>
                      <a:alpha val="40000"/>
                    </a:schemeClr>
                  </a:glow>
                </a:effectLst>
              </a:rPr>
              <a:t>Un analgésique, dans la salive, baptisé </a:t>
            </a:r>
            <a:r>
              <a:rPr lang="fr-FR" sz="2400" b="1" dirty="0" err="1">
                <a:ln>
                  <a:solidFill>
                    <a:sysClr val="windowText" lastClr="000000"/>
                  </a:solidFill>
                </a:ln>
                <a:solidFill>
                  <a:schemeClr val="bg1"/>
                </a:solidFill>
                <a:effectLst>
                  <a:glow rad="228600">
                    <a:schemeClr val="accent4">
                      <a:satMod val="175000"/>
                      <a:alpha val="40000"/>
                    </a:schemeClr>
                  </a:glow>
                </a:effectLst>
              </a:rPr>
              <a:t>opiorphine</a:t>
            </a:r>
            <a:r>
              <a:rPr lang="fr-FR" sz="2400" b="1" dirty="0">
                <a:ln>
                  <a:solidFill>
                    <a:sysClr val="windowText" lastClr="000000"/>
                  </a:solidFill>
                </a:ln>
                <a:solidFill>
                  <a:schemeClr val="bg1"/>
                </a:solidFill>
                <a:effectLst>
                  <a:glow rad="228600">
                    <a:schemeClr val="accent4">
                      <a:satMod val="175000"/>
                      <a:alpha val="40000"/>
                    </a:schemeClr>
                  </a:glow>
                </a:effectLst>
              </a:rPr>
              <a:t> soulage les douleurs physiques et les douleurs liées à l’inflammation, selon une étude française</a:t>
            </a:r>
          </a:p>
        </p:txBody>
      </p:sp>
    </p:spTree>
    <p:extLst>
      <p:ext uri="{BB962C8B-B14F-4D97-AF65-F5344CB8AC3E}">
        <p14:creationId xmlns:p14="http://schemas.microsoft.com/office/powerpoint/2010/main" val="1157109084"/>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calcmode="lin" valueType="num">
                                      <p:cBhvr>
                                        <p:cTn id="39"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4357"/>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690B76F5-D5C6-4EC6-9DFB-D7A8881B1EE0}"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9</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a:srcRect t="13636" r="-425" b="21071"/>
          <a:stretch/>
        </p:blipFill>
        <p:spPr>
          <a:xfrm>
            <a:off x="2839658" y="1386661"/>
            <a:ext cx="6253542" cy="4065872"/>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5377828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4357"/>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818138A1-C1AF-4862-8F88-C04FC6BB15CA}"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10</a:t>
            </a:fld>
            <a:endParaRPr lang="fr-FR" sz="2000" b="1" dirty="0">
              <a:solidFill>
                <a:schemeClr val="bg1"/>
              </a:solidFill>
              <a:latin typeface="Algerian" panose="04020705040A02060702" pitchFamily="82" charset="0"/>
            </a:endParaRPr>
          </a:p>
        </p:txBody>
      </p:sp>
      <p:sp>
        <p:nvSpPr>
          <p:cNvPr id="2" name="Rectangle 1"/>
          <p:cNvSpPr/>
          <p:nvPr/>
        </p:nvSpPr>
        <p:spPr>
          <a:xfrm>
            <a:off x="3048000" y="2274838"/>
            <a:ext cx="6096000" cy="2308324"/>
          </a:xfrm>
          <a:prstGeom prst="rect">
            <a:avLst/>
          </a:prstGeom>
        </p:spPr>
        <p:txBody>
          <a:bodyPr>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a:t>
            </a:r>
            <a:r>
              <a:rPr lang="fr-FR" sz="2400" b="1" dirty="0" smtClean="0">
                <a:ln>
                  <a:solidFill>
                    <a:sysClr val="windowText" lastClr="000000"/>
                  </a:solidFill>
                </a:ln>
                <a:solidFill>
                  <a:schemeClr val="bg1"/>
                </a:solidFill>
                <a:effectLst>
                  <a:glow rad="228600">
                    <a:schemeClr val="accent4">
                      <a:satMod val="175000"/>
                      <a:alpha val="40000"/>
                    </a:schemeClr>
                  </a:glow>
                </a:effectLst>
              </a:rPr>
              <a:t>      21</a:t>
            </a:r>
            <a:r>
              <a:rPr lang="fr-FR" sz="2400" b="1" dirty="0">
                <a:ln>
                  <a:solidFill>
                    <a:sysClr val="windowText" lastClr="000000"/>
                  </a:solidFill>
                </a:ln>
                <a:solidFill>
                  <a:schemeClr val="bg1"/>
                </a:solidFill>
                <a:effectLst>
                  <a:glow rad="228600">
                    <a:schemeClr val="accent4">
                      <a:satMod val="175000"/>
                      <a:alpha val="40000"/>
                    </a:schemeClr>
                  </a:glow>
                </a:effectLst>
              </a:rPr>
              <a:t>. Le sexe soulage la drépanocytose</a:t>
            </a:r>
          </a:p>
          <a:p>
            <a:r>
              <a:rPr lang="fr-FR" sz="2400" b="1" dirty="0">
                <a:ln>
                  <a:solidFill>
                    <a:sysClr val="windowText" lastClr="000000"/>
                  </a:solidFill>
                </a:ln>
                <a:solidFill>
                  <a:schemeClr val="bg1"/>
                </a:solidFill>
                <a:effectLst>
                  <a:glow rad="228600">
                    <a:schemeClr val="accent4">
                      <a:satMod val="175000"/>
                      <a:alpha val="40000"/>
                    </a:schemeClr>
                  </a:glow>
                </a:effectLst>
              </a:rPr>
              <a:t>Pendant le rapport sexuel, le cœur bat plus vite et accroît donc le niveau d’oxygène dans le sang et la vitesse de la circulation sanguine. Deux conditions qui évitent la </a:t>
            </a:r>
            <a:r>
              <a:rPr lang="fr-FR" sz="2400" b="1" dirty="0" err="1">
                <a:ln>
                  <a:solidFill>
                    <a:sysClr val="windowText" lastClr="000000"/>
                  </a:solidFill>
                </a:ln>
                <a:solidFill>
                  <a:schemeClr val="bg1"/>
                </a:solidFill>
                <a:effectLst>
                  <a:glow rad="228600">
                    <a:schemeClr val="accent4">
                      <a:satMod val="175000"/>
                      <a:alpha val="40000"/>
                    </a:schemeClr>
                  </a:glow>
                </a:effectLst>
              </a:rPr>
              <a:t>falciformation</a:t>
            </a:r>
            <a:r>
              <a:rPr lang="fr-FR" sz="2400" b="1" dirty="0">
                <a:ln>
                  <a:solidFill>
                    <a:sysClr val="windowText" lastClr="000000"/>
                  </a:solidFill>
                </a:ln>
                <a:solidFill>
                  <a:schemeClr val="bg1"/>
                </a:solidFill>
                <a:effectLst>
                  <a:glow rad="228600">
                    <a:schemeClr val="accent4">
                      <a:satMod val="175000"/>
                      <a:alpha val="40000"/>
                    </a:schemeClr>
                  </a:glow>
                </a:effectLst>
              </a:rPr>
              <a:t> des hématies et de thromboses.</a:t>
            </a:r>
          </a:p>
        </p:txBody>
      </p:sp>
    </p:spTree>
    <p:extLst>
      <p:ext uri="{BB962C8B-B14F-4D97-AF65-F5344CB8AC3E}">
        <p14:creationId xmlns:p14="http://schemas.microsoft.com/office/powerpoint/2010/main" val="410221934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11</a:t>
            </a:fld>
            <a:endParaRPr lang="fr-FR" sz="2000" b="1" dirty="0">
              <a:solidFill>
                <a:schemeClr val="bg1"/>
              </a:solidFill>
              <a:latin typeface="Algerian" panose="04020705040A02060702" pitchFamily="82" charset="0"/>
            </a:endParaRPr>
          </a:p>
        </p:txBody>
      </p:sp>
      <p:pic>
        <p:nvPicPr>
          <p:cNvPr id="2" name="Image 1"/>
          <p:cNvPicPr>
            <a:picLocks noChangeAspect="1"/>
          </p:cNvPicPr>
          <p:nvPr/>
        </p:nvPicPr>
        <p:blipFill rotWithShape="1">
          <a:blip r:embed="rId4"/>
          <a:srcRect l="1" t="20655" r="-1341" b="21427"/>
          <a:stretch/>
        </p:blipFill>
        <p:spPr>
          <a:xfrm>
            <a:off x="3318933" y="1195394"/>
            <a:ext cx="5823520" cy="4443406"/>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781088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580">
                                          <p:stCondLst>
                                            <p:cond delay="0"/>
                                          </p:stCondLst>
                                        </p:cTn>
                                        <p:tgtEl>
                                          <p:spTgt spid="2"/>
                                        </p:tgtEl>
                                      </p:cBhvr>
                                    </p:animEffect>
                                    <p:anim calcmode="lin" valueType="num">
                                      <p:cBhvr>
                                        <p:cTn id="22"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7" dur="26">
                                          <p:stCondLst>
                                            <p:cond delay="650"/>
                                          </p:stCondLst>
                                        </p:cTn>
                                        <p:tgtEl>
                                          <p:spTgt spid="2"/>
                                        </p:tgtEl>
                                      </p:cBhvr>
                                      <p:to x="100000" y="60000"/>
                                    </p:animScale>
                                    <p:animScale>
                                      <p:cBhvr>
                                        <p:cTn id="28" dur="166" decel="50000">
                                          <p:stCondLst>
                                            <p:cond delay="676"/>
                                          </p:stCondLst>
                                        </p:cTn>
                                        <p:tgtEl>
                                          <p:spTgt spid="2"/>
                                        </p:tgtEl>
                                      </p:cBhvr>
                                      <p:to x="100000" y="100000"/>
                                    </p:animScale>
                                    <p:animScale>
                                      <p:cBhvr>
                                        <p:cTn id="29" dur="26">
                                          <p:stCondLst>
                                            <p:cond delay="1312"/>
                                          </p:stCondLst>
                                        </p:cTn>
                                        <p:tgtEl>
                                          <p:spTgt spid="2"/>
                                        </p:tgtEl>
                                      </p:cBhvr>
                                      <p:to x="100000" y="80000"/>
                                    </p:animScale>
                                    <p:animScale>
                                      <p:cBhvr>
                                        <p:cTn id="30" dur="166" decel="50000">
                                          <p:stCondLst>
                                            <p:cond delay="1338"/>
                                          </p:stCondLst>
                                        </p:cTn>
                                        <p:tgtEl>
                                          <p:spTgt spid="2"/>
                                        </p:tgtEl>
                                      </p:cBhvr>
                                      <p:to x="100000" y="100000"/>
                                    </p:animScale>
                                    <p:animScale>
                                      <p:cBhvr>
                                        <p:cTn id="31" dur="26">
                                          <p:stCondLst>
                                            <p:cond delay="1642"/>
                                          </p:stCondLst>
                                        </p:cTn>
                                        <p:tgtEl>
                                          <p:spTgt spid="2"/>
                                        </p:tgtEl>
                                      </p:cBhvr>
                                      <p:to x="100000" y="90000"/>
                                    </p:animScale>
                                    <p:animScale>
                                      <p:cBhvr>
                                        <p:cTn id="32" dur="166" decel="50000">
                                          <p:stCondLst>
                                            <p:cond delay="1668"/>
                                          </p:stCondLst>
                                        </p:cTn>
                                        <p:tgtEl>
                                          <p:spTgt spid="2"/>
                                        </p:tgtEl>
                                      </p:cBhvr>
                                      <p:to x="100000" y="100000"/>
                                    </p:animScale>
                                    <p:animScale>
                                      <p:cBhvr>
                                        <p:cTn id="33" dur="26">
                                          <p:stCondLst>
                                            <p:cond delay="1808"/>
                                          </p:stCondLst>
                                        </p:cTn>
                                        <p:tgtEl>
                                          <p:spTgt spid="2"/>
                                        </p:tgtEl>
                                      </p:cBhvr>
                                      <p:to x="100000" y="95000"/>
                                    </p:animScale>
                                    <p:animScale>
                                      <p:cBhvr>
                                        <p:cTn id="34" dur="166" decel="50000">
                                          <p:stCondLst>
                                            <p:cond delay="1834"/>
                                          </p:stCondLst>
                                        </p:cTn>
                                        <p:tgtEl>
                                          <p:spTgt spid="2"/>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2000"/>
                                        <p:tgtEl>
                                          <p:spTgt spid="2"/>
                                        </p:tgtEl>
                                      </p:cBhvr>
                                    </p:animEffect>
                                    <p:anim calcmode="lin" valueType="num">
                                      <p:cBhvr>
                                        <p:cTn id="40" dur="2000" fill="hold"/>
                                        <p:tgtEl>
                                          <p:spTgt spid="2"/>
                                        </p:tgtEl>
                                        <p:attrNameLst>
                                          <p:attrName>ppt_w</p:attrName>
                                        </p:attrNameLst>
                                      </p:cBhvr>
                                      <p:tavLst>
                                        <p:tav tm="0" fmla="#ppt_w*sin(2.5*pi*$)">
                                          <p:val>
                                            <p:fltVal val="0"/>
                                          </p:val>
                                        </p:tav>
                                        <p:tav tm="100000">
                                          <p:val>
                                            <p:fltVal val="1"/>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25ADC28D-551C-439A-9CEE-7693FF359730}"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12</a:t>
            </a:fld>
            <a:endParaRPr lang="fr-FR" sz="2000" b="1" dirty="0">
              <a:solidFill>
                <a:schemeClr val="bg1"/>
              </a:solidFill>
              <a:latin typeface="Algerian" panose="04020705040A02060702" pitchFamily="82" charset="0"/>
            </a:endParaRPr>
          </a:p>
        </p:txBody>
      </p:sp>
      <p:sp>
        <p:nvSpPr>
          <p:cNvPr id="2" name="Rectangle 1"/>
          <p:cNvSpPr/>
          <p:nvPr/>
        </p:nvSpPr>
        <p:spPr>
          <a:xfrm>
            <a:off x="3048000" y="2090171"/>
            <a:ext cx="6096000" cy="2677656"/>
          </a:xfrm>
          <a:prstGeom prst="rect">
            <a:avLst/>
          </a:prstGeom>
        </p:spPr>
        <p:txBody>
          <a:bodyPr>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a:t>
            </a:r>
            <a:r>
              <a:rPr lang="fr-FR" sz="2400" b="1" dirty="0" smtClean="0">
                <a:ln>
                  <a:solidFill>
                    <a:sysClr val="windowText" lastClr="000000"/>
                  </a:solidFill>
                </a:ln>
                <a:solidFill>
                  <a:schemeClr val="bg1"/>
                </a:solidFill>
                <a:effectLst>
                  <a:glow rad="228600">
                    <a:schemeClr val="accent4">
                      <a:satMod val="175000"/>
                      <a:alpha val="40000"/>
                    </a:schemeClr>
                  </a:glow>
                </a:effectLst>
              </a:rPr>
              <a:t>            22</a:t>
            </a:r>
            <a:r>
              <a:rPr lang="fr-FR" sz="2400" b="1" dirty="0">
                <a:ln>
                  <a:solidFill>
                    <a:sysClr val="windowText" lastClr="000000"/>
                  </a:solidFill>
                </a:ln>
                <a:solidFill>
                  <a:schemeClr val="bg1"/>
                </a:solidFill>
                <a:effectLst>
                  <a:glow rad="228600">
                    <a:schemeClr val="accent4">
                      <a:satMod val="175000"/>
                      <a:alpha val="40000"/>
                    </a:schemeClr>
                  </a:glow>
                </a:effectLst>
              </a:rPr>
              <a:t>. Le sexe contribue au bonheur</a:t>
            </a:r>
          </a:p>
          <a:p>
            <a:r>
              <a:rPr lang="fr-FR" sz="2400" b="1" dirty="0">
                <a:ln>
                  <a:solidFill>
                    <a:sysClr val="windowText" lastClr="000000"/>
                  </a:solidFill>
                </a:ln>
                <a:solidFill>
                  <a:schemeClr val="bg1"/>
                </a:solidFill>
                <a:effectLst>
                  <a:glow rad="228600">
                    <a:schemeClr val="accent4">
                      <a:satMod val="175000"/>
                      <a:alpha val="40000"/>
                    </a:schemeClr>
                  </a:glow>
                </a:effectLst>
              </a:rPr>
              <a:t>Les moments de plaisir et d’affection que nous partageons avec notre partenaire, demeurent inestimables. Et présentent de nombreux effets psychologiques bénéfiques pour notre santé mentale, comme lutter contre la dépression.</a:t>
            </a:r>
          </a:p>
        </p:txBody>
      </p:sp>
    </p:spTree>
    <p:extLst>
      <p:ext uri="{BB962C8B-B14F-4D97-AF65-F5344CB8AC3E}">
        <p14:creationId xmlns:p14="http://schemas.microsoft.com/office/powerpoint/2010/main" val="144359349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F74131D3-8422-4273-8F82-BEA0C6B66B45}"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13</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a:srcRect t="23951" r="124" b="24198"/>
          <a:stretch/>
        </p:blipFill>
        <p:spPr>
          <a:xfrm>
            <a:off x="1490133" y="880534"/>
            <a:ext cx="9245600" cy="5113866"/>
          </a:xfrm>
          <a:prstGeom prst="ellipse">
            <a:avLst/>
          </a:prstGeom>
          <a:ln>
            <a:noFill/>
          </a:ln>
          <a:effectLst>
            <a:glow rad="228600">
              <a:schemeClr val="accent4">
                <a:satMod val="175000"/>
                <a:alpha val="40000"/>
              </a:schemeClr>
            </a:glow>
            <a:softEdge rad="112500"/>
          </a:effectLst>
        </p:spPr>
      </p:pic>
    </p:spTree>
    <p:extLst>
      <p:ext uri="{BB962C8B-B14F-4D97-AF65-F5344CB8AC3E}">
        <p14:creationId xmlns:p14="http://schemas.microsoft.com/office/powerpoint/2010/main" val="3930760032"/>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167631"/>
            <a:ext cx="10515600" cy="6522737"/>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14</a:t>
            </a:fld>
            <a:endParaRPr lang="fr-FR" sz="2000" b="1" dirty="0">
              <a:solidFill>
                <a:schemeClr val="bg1"/>
              </a:solidFill>
              <a:latin typeface="Algerian" panose="04020705040A02060702" pitchFamily="82" charset="0"/>
            </a:endParaRPr>
          </a:p>
        </p:txBody>
      </p:sp>
      <p:sp>
        <p:nvSpPr>
          <p:cNvPr id="2" name="Rectangle 1"/>
          <p:cNvSpPr/>
          <p:nvPr/>
        </p:nvSpPr>
        <p:spPr>
          <a:xfrm>
            <a:off x="2110408" y="1905506"/>
            <a:ext cx="7871792" cy="3046988"/>
          </a:xfrm>
          <a:prstGeom prst="rect">
            <a:avLst/>
          </a:prstGeom>
        </p:spPr>
        <p:txBody>
          <a:bodyPr wrap="square">
            <a:spAutoFit/>
          </a:bodyPr>
          <a:lstStyle/>
          <a:p>
            <a:r>
              <a:rPr lang="fr-FR" sz="2400" dirty="0">
                <a:ln>
                  <a:solidFill>
                    <a:sysClr val="windowText" lastClr="000000"/>
                  </a:solidFill>
                </a:ln>
                <a:solidFill>
                  <a:schemeClr val="bg1"/>
                </a:solidFill>
                <a:effectLst>
                  <a:glow rad="228600">
                    <a:schemeClr val="accent4">
                      <a:satMod val="175000"/>
                      <a:alpha val="40000"/>
                    </a:schemeClr>
                  </a:glow>
                </a:effectLst>
              </a:rPr>
              <a:t>Des économistes de l’Université de Warwick se sont amusés à comparer comment la sexualité et l’argent contribuaient au bonheur. Après avoir interrogé 16 000 personnes, la constatation principale est que les personnes qui sont les plus heureuses sont aussi celles qui font d’avantage l’amour. Et l’impact semble être le plus fort chez les individus au niveau d’éducation élevé. Par ailleurs, un revenu supérieur, n’implique par forcément plus de rapports sexuels.</a:t>
            </a:r>
          </a:p>
        </p:txBody>
      </p:sp>
    </p:spTree>
    <p:extLst>
      <p:ext uri="{BB962C8B-B14F-4D97-AF65-F5344CB8AC3E}">
        <p14:creationId xmlns:p14="http://schemas.microsoft.com/office/powerpoint/2010/main" val="326070960"/>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198738"/>
            <a:ext cx="10515600" cy="6522737"/>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15</a:t>
            </a:fld>
            <a:endParaRPr lang="fr-FR" sz="2000" b="1" dirty="0">
              <a:solidFill>
                <a:schemeClr val="bg1"/>
              </a:solidFill>
              <a:latin typeface="Algerian" panose="04020705040A02060702" pitchFamily="82" charset="0"/>
            </a:endParaRPr>
          </a:p>
        </p:txBody>
      </p:sp>
      <p:pic>
        <p:nvPicPr>
          <p:cNvPr id="2" name="Image 1"/>
          <p:cNvPicPr>
            <a:picLocks noChangeAspect="1"/>
          </p:cNvPicPr>
          <p:nvPr/>
        </p:nvPicPr>
        <p:blipFill rotWithShape="1">
          <a:blip r:embed="rId4"/>
          <a:srcRect t="8366" r="-786" b="9842"/>
          <a:stretch/>
        </p:blipFill>
        <p:spPr>
          <a:xfrm>
            <a:off x="2136366" y="1683025"/>
            <a:ext cx="7904374" cy="3419061"/>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245116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167631"/>
            <a:ext cx="10515600" cy="6522737"/>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16</a:t>
            </a:fld>
            <a:endParaRPr lang="fr-FR" sz="2000" b="1" dirty="0">
              <a:solidFill>
                <a:schemeClr val="bg1"/>
              </a:solidFill>
              <a:latin typeface="Algerian" panose="04020705040A02060702" pitchFamily="82" charset="0"/>
            </a:endParaRPr>
          </a:p>
        </p:txBody>
      </p:sp>
      <p:sp>
        <p:nvSpPr>
          <p:cNvPr id="2" name="Rectangle 1"/>
          <p:cNvSpPr/>
          <p:nvPr/>
        </p:nvSpPr>
        <p:spPr>
          <a:xfrm>
            <a:off x="2060713" y="2090171"/>
            <a:ext cx="8070574" cy="2677656"/>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Le vieux dicton « L’argent n’achète pas le bonheur » trouve ici tout son sens pour les chercheurs. Pas besoin de travailler plus pour gagner plus. En faisant simplement l’amour une fois par semaine, plutôt qu’une fois par mois, le bonheur supplémentaire éprouvé devrait être équivalent à 50 000 dollars ( environ 37 000 euros) supplémentaires de vos revenus !</a:t>
            </a:r>
          </a:p>
        </p:txBody>
      </p:sp>
    </p:spTree>
    <p:extLst>
      <p:ext uri="{BB962C8B-B14F-4D97-AF65-F5344CB8AC3E}">
        <p14:creationId xmlns:p14="http://schemas.microsoft.com/office/powerpoint/2010/main" val="2435757718"/>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85C86F39-5B1B-42A5-9C0D-31C043A9479F}"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17</a:t>
            </a:fld>
            <a:endParaRPr lang="fr-FR" sz="2000" b="1" dirty="0">
              <a:solidFill>
                <a:schemeClr val="bg1"/>
              </a:solidFill>
              <a:latin typeface="Algerian" panose="04020705040A02060702" pitchFamily="82" charset="0"/>
            </a:endParaRPr>
          </a:p>
        </p:txBody>
      </p:sp>
      <p:sp>
        <p:nvSpPr>
          <p:cNvPr id="8" name="Ellipse 7"/>
          <p:cNvSpPr/>
          <p:nvPr/>
        </p:nvSpPr>
        <p:spPr>
          <a:xfrm>
            <a:off x="1198666" y="490330"/>
            <a:ext cx="9819860" cy="5729495"/>
          </a:xfrm>
          <a:prstGeom prst="ellipse">
            <a:avLst/>
          </a:prstGeom>
          <a:gradFill flip="none" rotWithShape="1">
            <a:gsLst>
              <a:gs pos="100000">
                <a:srgbClr val="FFFF00"/>
              </a:gs>
              <a:gs pos="51000">
                <a:srgbClr val="FFC000"/>
              </a:gs>
              <a:gs pos="80000">
                <a:schemeClr val="accent1">
                  <a:lumMod val="45000"/>
                  <a:lumOff val="55000"/>
                </a:schemeClr>
              </a:gs>
              <a:gs pos="72000">
                <a:srgbClr val="C00000"/>
              </a:gs>
              <a:gs pos="86000">
                <a:srgbClr val="C00000"/>
              </a:gs>
            </a:gsLst>
            <a:path path="shape">
              <a:fillToRect l="50000" t="50000" r="50000" b="50000"/>
            </a:path>
            <a:tileRect/>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effectLst>
                <a:glow rad="228600">
                  <a:schemeClr val="accent4">
                    <a:satMod val="175000"/>
                    <a:alpha val="40000"/>
                  </a:schemeClr>
                </a:glow>
              </a:effectLst>
            </a:endParaRPr>
          </a:p>
        </p:txBody>
      </p:sp>
      <p:sp>
        <p:nvSpPr>
          <p:cNvPr id="9" name="Rectangle 8"/>
          <p:cNvSpPr/>
          <p:nvPr/>
        </p:nvSpPr>
        <p:spPr>
          <a:xfrm>
            <a:off x="1223858" y="353805"/>
            <a:ext cx="9794668" cy="5021944"/>
          </a:xfrm>
          <a:prstGeom prst="rect">
            <a:avLst/>
          </a:prstGeom>
          <a:noFill/>
        </p:spPr>
        <p:txBody>
          <a:bodyPr wrap="none" lIns="91440" tIns="45720" rIns="91440" bIns="45720">
            <a:prstTxWarp prst="textArchUp">
              <a:avLst/>
            </a:prstTxWarp>
            <a:spAutoFit/>
          </a:bodyPr>
          <a:lstStyle/>
          <a:p>
            <a:pPr algn="ctr"/>
            <a:r>
              <a:rPr lang="fr-FR" sz="4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les plaisirs du sexe</a:t>
            </a:r>
            <a:endParaRPr lang="fr-FR" sz="4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
        <p:nvSpPr>
          <p:cNvPr id="3" name="Rectangle 2"/>
          <p:cNvSpPr/>
          <p:nvPr/>
        </p:nvSpPr>
        <p:spPr>
          <a:xfrm>
            <a:off x="6028825" y="3782018"/>
            <a:ext cx="184731" cy="1107996"/>
          </a:xfrm>
          <a:prstGeom prst="rect">
            <a:avLst/>
          </a:prstGeom>
          <a:noFill/>
        </p:spPr>
        <p:txBody>
          <a:bodyPr wrap="none" lIns="91440" tIns="45720" rIns="91440" bIns="45720">
            <a:spAutoFit/>
          </a:bodyPr>
          <a:lstStyle/>
          <a:p>
            <a:pPr algn="ctr"/>
            <a:endParaRPr lang="fr-FR" sz="6600" b="1" cap="none" spc="50" dirty="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pic>
        <p:nvPicPr>
          <p:cNvPr id="7" name="Image 6"/>
          <p:cNvPicPr>
            <a:picLocks noChangeAspect="1"/>
          </p:cNvPicPr>
          <p:nvPr/>
        </p:nvPicPr>
        <p:blipFill>
          <a:blip r:embed="rId3"/>
          <a:stretch>
            <a:fillRect/>
          </a:stretch>
        </p:blipFill>
        <p:spPr>
          <a:xfrm>
            <a:off x="2523434" y="1151946"/>
            <a:ext cx="7145131" cy="4554107"/>
          </a:xfrm>
          <a:prstGeom prst="rect">
            <a:avLst/>
          </a:prstGeom>
        </p:spPr>
      </p:pic>
    </p:spTree>
    <p:extLst>
      <p:ext uri="{BB962C8B-B14F-4D97-AF65-F5344CB8AC3E}">
        <p14:creationId xmlns:p14="http://schemas.microsoft.com/office/powerpoint/2010/main" val="1866878937"/>
      </p:ext>
    </p:extLst>
  </p:cSld>
  <p:clrMapOvr>
    <a:masterClrMapping/>
  </p:clrMapOvr>
  <mc:AlternateContent xmlns:mc="http://schemas.openxmlformats.org/markup-compatibility/2006">
    <mc:Choice xmlns:p14="http://schemas.microsoft.com/office/powerpoint/2010/main" Requires="p14">
      <p:transition spd="slow" p14:dur="3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9">
                                            <p:txEl>
                                              <p:pRg st="0" end="0"/>
                                            </p:txEl>
                                          </p:spTgt>
                                        </p:tgtEl>
                                        <p:attrNameLst>
                                          <p:attrName>style.visibility</p:attrName>
                                        </p:attrNameLst>
                                      </p:cBhvr>
                                      <p:to>
                                        <p:strVal val="visible"/>
                                      </p:to>
                                    </p:set>
                                    <p:set>
                                      <p:cBhvr>
                                        <p:cTn id="23" dur="455" fill="hold">
                                          <p:stCondLst>
                                            <p:cond delay="0"/>
                                          </p:stCondLst>
                                        </p:cTn>
                                        <p:tgtEl>
                                          <p:spTgt spid="9">
                                            <p:txEl>
                                              <p:pRg st="0" end="0"/>
                                            </p:txEl>
                                          </p:spTgt>
                                        </p:tgtEl>
                                        <p:attrNameLst>
                                          <p:attrName>style.rotation</p:attrName>
                                        </p:attrNameLst>
                                      </p:cBhvr>
                                      <p:to>
                                        <p:strVal val="-45.0"/>
                                      </p:to>
                                    </p:set>
                                    <p:anim calcmode="lin" valueType="num">
                                      <p:cBhvr>
                                        <p:cTn id="2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nodePh="1">
                                  <p:stCondLst>
                                    <p:cond delay="0"/>
                                  </p:stCondLst>
                                  <p:endCondLst>
                                    <p:cond evt="begin" delay="0">
                                      <p:tn val="30"/>
                                    </p:cond>
                                  </p:endCondLst>
                                  <p:iterate type="lt">
                                    <p:tmPct val="50000"/>
                                  </p:iterate>
                                  <p:childTnLst>
                                    <p:set>
                                      <p:cBhvr>
                                        <p:cTn id="31" dur="1" fill="hold">
                                          <p:stCondLst>
                                            <p:cond delay="0"/>
                                          </p:stCondLst>
                                        </p:cTn>
                                        <p:tgtEl>
                                          <p:spTgt spid="3">
                                            <p:txEl>
                                              <p:pRg st="0" end="0"/>
                                            </p:txEl>
                                          </p:spTgt>
                                        </p:tgtEl>
                                        <p:attrNameLst>
                                          <p:attrName>style.visibility</p:attrName>
                                        </p:attrNameLst>
                                      </p:cBhvr>
                                      <p:to>
                                        <p:strVal val="visible"/>
                                      </p:to>
                                    </p:set>
                                    <p:set>
                                      <p:cBhvr>
                                        <p:cTn id="32" dur="455" fill="hold">
                                          <p:stCondLst>
                                            <p:cond delay="0"/>
                                          </p:stCondLst>
                                        </p:cTn>
                                        <p:tgtEl>
                                          <p:spTgt spid="3">
                                            <p:txEl>
                                              <p:pRg st="0" end="0"/>
                                            </p:txEl>
                                          </p:spTgt>
                                        </p:tgtEl>
                                        <p:attrNameLst>
                                          <p:attrName>style.rotation</p:attrName>
                                        </p:attrNameLst>
                                      </p:cBhvr>
                                      <p:to>
                                        <p:strVal val="-45.0"/>
                                      </p:to>
                                    </p:set>
                                    <p:anim calcmode="lin" valueType="num">
                                      <p:cBhvr>
                                        <p:cTn id="33"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anim calcmode="lin" valueType="num">
                                      <p:cBhvr>
                                        <p:cTn id="42" dur="2000" fill="hold"/>
                                        <p:tgtEl>
                                          <p:spTgt spid="7"/>
                                        </p:tgtEl>
                                        <p:attrNameLst>
                                          <p:attrName>ppt_w</p:attrName>
                                        </p:attrNameLst>
                                      </p:cBhvr>
                                      <p:tavLst>
                                        <p:tav tm="0" fmla="#ppt_w*sin(2.5*pi*$)">
                                          <p:val>
                                            <p:fltVal val="0"/>
                                          </p:val>
                                        </p:tav>
                                        <p:tav tm="100000">
                                          <p:val>
                                            <p:fltVal val="1"/>
                                          </p:val>
                                        </p:tav>
                                      </p:tavLst>
                                    </p:anim>
                                    <p:anim calcmode="lin" valueType="num">
                                      <p:cBhvr>
                                        <p:cTn id="4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TotalTime>
  <Words>529</Words>
  <Application>Microsoft Office PowerPoint</Application>
  <PresentationFormat>Grand écran</PresentationFormat>
  <Paragraphs>89</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57</cp:revision>
  <dcterms:created xsi:type="dcterms:W3CDTF">2021-04-23T09:19:46Z</dcterms:created>
  <dcterms:modified xsi:type="dcterms:W3CDTF">2021-05-09T14:53:31Z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