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9" r:id="rId3"/>
    <p:sldId id="260" r:id="rId4"/>
    <p:sldId id="261" r:id="rId5"/>
    <p:sldId id="268" r:id="rId6"/>
    <p:sldId id="262" r:id="rId7"/>
    <p:sldId id="267" r:id="rId8"/>
    <p:sldId id="263" r:id="rId9"/>
    <p:sldId id="269" r:id="rId10"/>
    <p:sldId id="264" r:id="rId11"/>
    <p:sldId id="266" r:id="rId12"/>
    <p:sldId id="265" r:id="rId13"/>
    <p:sldId id="257" r:id="rId14"/>
    <p:sldId id="273" r:id="rId15"/>
    <p:sldId id="272"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71TcQspeqnEtkKpciZxoQ==" hashData="zU1J3IsoiGGLesGCxyU/8ENB++JM2SMgZVBuqHFNX4q1PGzA1OYEa+xsLAAxsCR7mVCSa4ZuHmImyua0dyyrl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300" y="1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F1720B-BDFC-491C-821A-B99E8475493B}" type="datetimeFigureOut">
              <a:rPr lang="fr-FR" smtClean="0"/>
              <a:t>09/05/2021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3F2CF2-71A4-495D-9FB4-E13EEFBE91D7}" type="slidenum">
              <a:rPr lang="fr-FR" smtClean="0"/>
              <a:t>‹N°›</a:t>
            </a:fld>
            <a:endParaRPr lang="fr-FR"/>
          </a:p>
        </p:txBody>
      </p:sp>
    </p:spTree>
    <p:extLst>
      <p:ext uri="{BB962C8B-B14F-4D97-AF65-F5344CB8AC3E}">
        <p14:creationId xmlns:p14="http://schemas.microsoft.com/office/powerpoint/2010/main" val="37635455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a:t>
            </a:fld>
            <a:endParaRPr lang="fr-FR"/>
          </a:p>
        </p:txBody>
      </p:sp>
    </p:spTree>
    <p:extLst>
      <p:ext uri="{BB962C8B-B14F-4D97-AF65-F5344CB8AC3E}">
        <p14:creationId xmlns:p14="http://schemas.microsoft.com/office/powerpoint/2010/main" val="3537571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2</a:t>
            </a:fld>
            <a:endParaRPr lang="fr-FR"/>
          </a:p>
        </p:txBody>
      </p:sp>
    </p:spTree>
    <p:extLst>
      <p:ext uri="{BB962C8B-B14F-4D97-AF65-F5344CB8AC3E}">
        <p14:creationId xmlns:p14="http://schemas.microsoft.com/office/powerpoint/2010/main" val="615456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3</a:t>
            </a:fld>
            <a:endParaRPr lang="fr-FR"/>
          </a:p>
        </p:txBody>
      </p:sp>
    </p:spTree>
    <p:extLst>
      <p:ext uri="{BB962C8B-B14F-4D97-AF65-F5344CB8AC3E}">
        <p14:creationId xmlns:p14="http://schemas.microsoft.com/office/powerpoint/2010/main" val="42016243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4</a:t>
            </a:fld>
            <a:endParaRPr lang="fr-FR"/>
          </a:p>
        </p:txBody>
      </p:sp>
    </p:spTree>
    <p:extLst>
      <p:ext uri="{BB962C8B-B14F-4D97-AF65-F5344CB8AC3E}">
        <p14:creationId xmlns:p14="http://schemas.microsoft.com/office/powerpoint/2010/main" val="16396330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5</a:t>
            </a:fld>
            <a:endParaRPr lang="fr-FR"/>
          </a:p>
        </p:txBody>
      </p:sp>
    </p:spTree>
    <p:extLst>
      <p:ext uri="{BB962C8B-B14F-4D97-AF65-F5344CB8AC3E}">
        <p14:creationId xmlns:p14="http://schemas.microsoft.com/office/powerpoint/2010/main" val="12058499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6</a:t>
            </a:fld>
            <a:endParaRPr lang="fr-FR"/>
          </a:p>
        </p:txBody>
      </p:sp>
    </p:spTree>
    <p:extLst>
      <p:ext uri="{BB962C8B-B14F-4D97-AF65-F5344CB8AC3E}">
        <p14:creationId xmlns:p14="http://schemas.microsoft.com/office/powerpoint/2010/main" val="19792284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7</a:t>
            </a:fld>
            <a:endParaRPr lang="fr-FR"/>
          </a:p>
        </p:txBody>
      </p:sp>
    </p:spTree>
    <p:extLst>
      <p:ext uri="{BB962C8B-B14F-4D97-AF65-F5344CB8AC3E}">
        <p14:creationId xmlns:p14="http://schemas.microsoft.com/office/powerpoint/2010/main" val="3264676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8</a:t>
            </a:fld>
            <a:endParaRPr lang="fr-FR"/>
          </a:p>
        </p:txBody>
      </p:sp>
    </p:spTree>
    <p:extLst>
      <p:ext uri="{BB962C8B-B14F-4D97-AF65-F5344CB8AC3E}">
        <p14:creationId xmlns:p14="http://schemas.microsoft.com/office/powerpoint/2010/main" val="24822271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9</a:t>
            </a:fld>
            <a:endParaRPr lang="fr-FR"/>
          </a:p>
        </p:txBody>
      </p:sp>
    </p:spTree>
    <p:extLst>
      <p:ext uri="{BB962C8B-B14F-4D97-AF65-F5344CB8AC3E}">
        <p14:creationId xmlns:p14="http://schemas.microsoft.com/office/powerpoint/2010/main" val="21770433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10</a:t>
            </a:fld>
            <a:endParaRPr lang="fr-FR"/>
          </a:p>
        </p:txBody>
      </p:sp>
    </p:spTree>
    <p:extLst>
      <p:ext uri="{BB962C8B-B14F-4D97-AF65-F5344CB8AC3E}">
        <p14:creationId xmlns:p14="http://schemas.microsoft.com/office/powerpoint/2010/main" val="14057913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11</a:t>
            </a:fld>
            <a:endParaRPr lang="fr-FR"/>
          </a:p>
        </p:txBody>
      </p:sp>
    </p:spTree>
    <p:extLst>
      <p:ext uri="{BB962C8B-B14F-4D97-AF65-F5344CB8AC3E}">
        <p14:creationId xmlns:p14="http://schemas.microsoft.com/office/powerpoint/2010/main" val="24862054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12</a:t>
            </a:fld>
            <a:endParaRPr lang="fr-FR"/>
          </a:p>
        </p:txBody>
      </p:sp>
    </p:spTree>
    <p:extLst>
      <p:ext uri="{BB962C8B-B14F-4D97-AF65-F5344CB8AC3E}">
        <p14:creationId xmlns:p14="http://schemas.microsoft.com/office/powerpoint/2010/main" val="3413064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13</a:t>
            </a:fld>
            <a:endParaRPr lang="fr-FR"/>
          </a:p>
        </p:txBody>
      </p:sp>
    </p:spTree>
    <p:extLst>
      <p:ext uri="{BB962C8B-B14F-4D97-AF65-F5344CB8AC3E}">
        <p14:creationId xmlns:p14="http://schemas.microsoft.com/office/powerpoint/2010/main" val="12428947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14</a:t>
            </a:fld>
            <a:endParaRPr lang="fr-FR"/>
          </a:p>
        </p:txBody>
      </p:sp>
    </p:spTree>
    <p:extLst>
      <p:ext uri="{BB962C8B-B14F-4D97-AF65-F5344CB8AC3E}">
        <p14:creationId xmlns:p14="http://schemas.microsoft.com/office/powerpoint/2010/main" val="10983897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43F2CF2-71A4-495D-9FB4-E13EEFBE91D7}" type="slidenum">
              <a:rPr lang="fr-FR" smtClean="0"/>
              <a:t>15</a:t>
            </a:fld>
            <a:endParaRPr lang="fr-FR"/>
          </a:p>
        </p:txBody>
      </p:sp>
    </p:spTree>
    <p:extLst>
      <p:ext uri="{BB962C8B-B14F-4D97-AF65-F5344CB8AC3E}">
        <p14:creationId xmlns:p14="http://schemas.microsoft.com/office/powerpoint/2010/main" val="2468835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FD30DAE-9262-41E5-8E21-C32ABA1F546E}" type="datetime1">
              <a:rPr lang="fr-FR" smtClean="0"/>
              <a:t>09/05/2021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2596436540"/>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A785EDD-CBC3-4BA2-B080-FFB0497C98F5}" type="datetime1">
              <a:rPr lang="fr-FR" smtClean="0"/>
              <a:t>09/05/2021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2880491638"/>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7E955D8-CD28-47CD-AB5A-3E767428A397}" type="datetime1">
              <a:rPr lang="fr-FR" smtClean="0"/>
              <a:t>09/05/2021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3084234353"/>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EAF9611-56AB-40CA-AAC1-03545724C87B}" type="datetime1">
              <a:rPr lang="fr-FR" smtClean="0"/>
              <a:t>09/05/2021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79414739"/>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06E70AC-8834-48F2-BA39-B430382CB81E}" type="datetime1">
              <a:rPr lang="fr-FR" smtClean="0"/>
              <a:t>09/05/2021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2098906527"/>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6EA98AF2-097F-42C5-906D-8D483E26C6D9}" type="datetime1">
              <a:rPr lang="fr-FR" smtClean="0"/>
              <a:t>09/05/2021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3953486235"/>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F0F62D8-AFAE-4E37-BC81-6E70F4F6FE32}" type="datetime1">
              <a:rPr lang="fr-FR" smtClean="0"/>
              <a:t>09/05/2021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2396730687"/>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69F51F9-10B3-44EF-8655-B51A5F78D4BD}" type="datetime1">
              <a:rPr lang="fr-FR" smtClean="0"/>
              <a:t>09/05/2021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4065462234"/>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5D149BB-8485-4CC1-B370-E77E92F68227}" type="datetime1">
              <a:rPr lang="fr-FR" smtClean="0"/>
              <a:t>09/05/2021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4191758479"/>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3A2309B-A7B0-40D8-A0F5-C700C917FD4C}" type="datetime1">
              <a:rPr lang="fr-FR" smtClean="0"/>
              <a:t>09/05/2021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958132338"/>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6DE4F45-E31E-4BBC-A5CE-F432C1A9F756}" type="datetime1">
              <a:rPr lang="fr-FR" smtClean="0"/>
              <a:t>09/05/2021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89F82B81-0CE2-4B4A-BAB7-52AF28995164}" type="slidenum">
              <a:rPr lang="fr-FR" smtClean="0"/>
              <a:t>‹N°›</a:t>
            </a:fld>
            <a:endParaRPr lang="fr-FR"/>
          </a:p>
        </p:txBody>
      </p:sp>
    </p:spTree>
    <p:extLst>
      <p:ext uri="{BB962C8B-B14F-4D97-AF65-F5344CB8AC3E}">
        <p14:creationId xmlns:p14="http://schemas.microsoft.com/office/powerpoint/2010/main" val="837821512"/>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87000">
              <a:schemeClr val="accent1">
                <a:lumMod val="5000"/>
                <a:lumOff val="95000"/>
              </a:schemeClr>
            </a:gs>
            <a:gs pos="49580">
              <a:srgbClr val="FFC000"/>
            </a:gs>
            <a:gs pos="80000">
              <a:srgbClr val="C00000"/>
            </a:gs>
            <a:gs pos="72000">
              <a:srgbClr val="FF0000"/>
            </a:gs>
            <a:gs pos="87000">
              <a:srgbClr val="FFC00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28ACB0-0464-4DC7-B935-50EF11EFAB1B}" type="datetime1">
              <a:rPr lang="fr-FR" smtClean="0"/>
              <a:t>09/05/2021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F82B81-0CE2-4B4A-BAB7-52AF28995164}" type="slidenum">
              <a:rPr lang="fr-FR" smtClean="0"/>
              <a:t>‹N°›</a:t>
            </a:fld>
            <a:endParaRPr lang="fr-FR"/>
          </a:p>
        </p:txBody>
      </p:sp>
    </p:spTree>
    <p:extLst>
      <p:ext uri="{BB962C8B-B14F-4D97-AF65-F5344CB8AC3E}">
        <p14:creationId xmlns:p14="http://schemas.microsoft.com/office/powerpoint/2010/main" val="16911684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fld id="{85C86F39-5B1B-42A5-9C0D-31C043A9479F}"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a:t>
            </a:fld>
            <a:endParaRPr lang="fr-FR" sz="2000" b="1" dirty="0">
              <a:solidFill>
                <a:schemeClr val="bg1"/>
              </a:solidFill>
              <a:latin typeface="Algerian" panose="04020705040A02060702" pitchFamily="82" charset="0"/>
            </a:endParaRPr>
          </a:p>
        </p:txBody>
      </p:sp>
      <p:sp>
        <p:nvSpPr>
          <p:cNvPr id="8" name="Ellipse 7"/>
          <p:cNvSpPr/>
          <p:nvPr/>
        </p:nvSpPr>
        <p:spPr>
          <a:xfrm>
            <a:off x="1198666" y="490330"/>
            <a:ext cx="9819860" cy="5729495"/>
          </a:xfrm>
          <a:prstGeom prst="ellipse">
            <a:avLst/>
          </a:prstGeom>
          <a:gradFill flip="none" rotWithShape="1">
            <a:gsLst>
              <a:gs pos="100000">
                <a:srgbClr val="FFFF00"/>
              </a:gs>
              <a:gs pos="51000">
                <a:srgbClr val="FFC000"/>
              </a:gs>
              <a:gs pos="80000">
                <a:schemeClr val="accent1">
                  <a:lumMod val="45000"/>
                  <a:lumOff val="55000"/>
                </a:schemeClr>
              </a:gs>
              <a:gs pos="72000">
                <a:srgbClr val="C00000"/>
              </a:gs>
              <a:gs pos="86000">
                <a:srgbClr val="C00000"/>
              </a:gs>
            </a:gsLst>
            <a:path path="shape">
              <a:fillToRect l="50000" t="50000" r="50000" b="50000"/>
            </a:path>
            <a:tileRect/>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effectLst>
                <a:glow rad="228600">
                  <a:schemeClr val="accent4">
                    <a:satMod val="175000"/>
                    <a:alpha val="40000"/>
                  </a:schemeClr>
                </a:glow>
              </a:effectLst>
            </a:endParaRPr>
          </a:p>
        </p:txBody>
      </p:sp>
      <p:sp>
        <p:nvSpPr>
          <p:cNvPr id="9" name="Rectangle 8"/>
          <p:cNvSpPr/>
          <p:nvPr/>
        </p:nvSpPr>
        <p:spPr>
          <a:xfrm>
            <a:off x="1223858" y="353805"/>
            <a:ext cx="9794668" cy="5021944"/>
          </a:xfrm>
          <a:prstGeom prst="rect">
            <a:avLst/>
          </a:prstGeom>
          <a:noFill/>
        </p:spPr>
        <p:txBody>
          <a:bodyPr wrap="none" lIns="91440" tIns="45720" rIns="91440" bIns="45720">
            <a:prstTxWarp prst="textArchUp">
              <a:avLst/>
            </a:prstTxWarp>
            <a:spAutoFit/>
          </a:bodyPr>
          <a:lstStyle/>
          <a:p>
            <a:pPr algn="ctr"/>
            <a:r>
              <a:rPr lang="fr-FR" sz="4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Les bienfaits du sexe</a:t>
            </a:r>
            <a:endParaRPr lang="fr-FR" sz="44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sp>
        <p:nvSpPr>
          <p:cNvPr id="3" name="Rectangle 2"/>
          <p:cNvSpPr/>
          <p:nvPr/>
        </p:nvSpPr>
        <p:spPr>
          <a:xfrm>
            <a:off x="5382849" y="3782018"/>
            <a:ext cx="1476686" cy="1107996"/>
          </a:xfrm>
          <a:prstGeom prst="rect">
            <a:avLst/>
          </a:prstGeom>
          <a:noFill/>
        </p:spPr>
        <p:txBody>
          <a:bodyPr wrap="none" lIns="91440" tIns="45720" rIns="91440" bIns="45720">
            <a:spAutoFit/>
          </a:bodyPr>
          <a:lstStyle/>
          <a:p>
            <a:pPr algn="ctr"/>
            <a:r>
              <a:rPr lang="fr-FR" sz="6600" b="1" spc="50" dirty="0" smtClean="0">
                <a:ln w="0">
                  <a:solidFill>
                    <a:srgbClr val="FFC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N°1</a:t>
            </a:r>
            <a:endParaRPr lang="fr-FR" sz="6600" b="1" cap="none" spc="50" dirty="0">
              <a:ln w="0">
                <a:solidFill>
                  <a:srgbClr val="FFC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pic>
        <p:nvPicPr>
          <p:cNvPr id="7" name="Image 6"/>
          <p:cNvPicPr>
            <a:picLocks noChangeAspect="1"/>
          </p:cNvPicPr>
          <p:nvPr/>
        </p:nvPicPr>
        <p:blipFill rotWithShape="1">
          <a:blip r:embed="rId4" cstate="email">
            <a:extLst>
              <a:ext uri="{28A0092B-C50C-407E-A947-70E740481C1C}">
                <a14:useLocalDpi xmlns:a14="http://schemas.microsoft.com/office/drawing/2010/main"/>
              </a:ext>
            </a:extLst>
          </a:blip>
          <a:srcRect l="1" t="18718" r="331"/>
          <a:stretch/>
        </p:blipFill>
        <p:spPr>
          <a:xfrm>
            <a:off x="2817534" y="1288685"/>
            <a:ext cx="6682065" cy="4087064"/>
          </a:xfrm>
          <a:prstGeom prst="ellipse">
            <a:avLst/>
          </a:prstGeom>
          <a:ln>
            <a:noFill/>
          </a:ln>
          <a:effectLst>
            <a:glow rad="228600">
              <a:schemeClr val="accent2">
                <a:satMod val="175000"/>
                <a:alpha val="40000"/>
              </a:schemeClr>
            </a:glow>
            <a:softEdge rad="112500"/>
          </a:effectLst>
        </p:spPr>
      </p:pic>
      <p:sp>
        <p:nvSpPr>
          <p:cNvPr id="10" name="Rectangle 9"/>
          <p:cNvSpPr/>
          <p:nvPr/>
        </p:nvSpPr>
        <p:spPr>
          <a:xfrm>
            <a:off x="4946535" y="3782018"/>
            <a:ext cx="2424062" cy="1862048"/>
          </a:xfrm>
          <a:prstGeom prst="rect">
            <a:avLst/>
          </a:prstGeom>
          <a:noFill/>
        </p:spPr>
        <p:txBody>
          <a:bodyPr wrap="none" lIns="91440" tIns="45720" rIns="91440" bIns="45720">
            <a:spAutoFit/>
          </a:bodyPr>
          <a:lstStyle/>
          <a:p>
            <a:pPr algn="ctr"/>
            <a:r>
              <a:rPr lang="fr-FR" sz="11500" b="1" spc="50" dirty="0" smtClean="0">
                <a:ln w="0">
                  <a:solidFill>
                    <a:srgbClr val="FFFF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N°3</a:t>
            </a:r>
            <a:endParaRPr lang="fr-FR" sz="11500" b="1" cap="none" spc="50" dirty="0">
              <a:ln w="0">
                <a:solidFill>
                  <a:srgbClr val="FFFF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spTree>
    <p:extLst>
      <p:ext uri="{BB962C8B-B14F-4D97-AF65-F5344CB8AC3E}">
        <p14:creationId xmlns:p14="http://schemas.microsoft.com/office/powerpoint/2010/main" val="1992188270"/>
      </p:ext>
    </p:extLst>
  </p:cSld>
  <p:clrMapOvr>
    <a:masterClrMapping/>
  </p:clrMapOvr>
  <mc:AlternateContent xmlns:mc="http://schemas.openxmlformats.org/markup-compatibility/2006" xmlns:p14="http://schemas.microsoft.com/office/powerpoint/2010/main">
    <mc:Choice Requires="p14">
      <p:transition spd="slow" p14:dur="3000" advTm="14000">
        <p:wedge/>
        <p:sndAc>
          <p:stSnd>
            <p:snd r:embed="rId3" name="Love Emotional Type Rap Beat R&amp;B Hip Hop Rap Instrumental Music New 2020 - Love Me.wav"/>
          </p:stSnd>
        </p:sndAc>
      </p:transition>
    </mc:Choice>
    <mc:Fallback xmlns="">
      <p:transition spd="slow" advTm="14000">
        <p:wedge/>
        <p:sndAc>
          <p:stSnd>
            <p:snd r:embed="rId5" name="Love Emotional Type Rap Beat R&amp;B Hip Hop Rap Instrumental Music New 2020 - Love M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2000"/>
                                        <p:tgtEl>
                                          <p:spTgt spid="8"/>
                                        </p:tgtEl>
                                      </p:cBhvr>
                                    </p:animEffect>
                                    <p:anim calcmode="lin" valueType="num">
                                      <p:cBhvr>
                                        <p:cTn id="17" dur="2000" fill="hold"/>
                                        <p:tgtEl>
                                          <p:spTgt spid="8"/>
                                        </p:tgtEl>
                                        <p:attrNameLst>
                                          <p:attrName>ppt_w</p:attrName>
                                        </p:attrNameLst>
                                      </p:cBhvr>
                                      <p:tavLst>
                                        <p:tav tm="0" fmla="#ppt_w*sin(2.5*pi*$)">
                                          <p:val>
                                            <p:fltVal val="0"/>
                                          </p:val>
                                        </p:tav>
                                        <p:tav tm="100000">
                                          <p:val>
                                            <p:fltVal val="1"/>
                                          </p:val>
                                        </p:tav>
                                      </p:tavLst>
                                    </p:anim>
                                    <p:anim calcmode="lin" valueType="num">
                                      <p:cBhvr>
                                        <p:cTn id="18"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9">
                                            <p:txEl>
                                              <p:pRg st="0" end="0"/>
                                            </p:txEl>
                                          </p:spTgt>
                                        </p:tgtEl>
                                        <p:attrNameLst>
                                          <p:attrName>style.visibility</p:attrName>
                                        </p:attrNameLst>
                                      </p:cBhvr>
                                      <p:to>
                                        <p:strVal val="visible"/>
                                      </p:to>
                                    </p:set>
                                    <p:set>
                                      <p:cBhvr>
                                        <p:cTn id="23" dur="455" fill="hold">
                                          <p:stCondLst>
                                            <p:cond delay="0"/>
                                          </p:stCondLst>
                                        </p:cTn>
                                        <p:tgtEl>
                                          <p:spTgt spid="9">
                                            <p:txEl>
                                              <p:pRg st="0" end="0"/>
                                            </p:txEl>
                                          </p:spTgt>
                                        </p:tgtEl>
                                        <p:attrNameLst>
                                          <p:attrName>style.rotation</p:attrName>
                                        </p:attrNameLst>
                                      </p:cBhvr>
                                      <p:to>
                                        <p:strVal val="-45.0"/>
                                      </p:to>
                                    </p:set>
                                    <p:anim calcmode="lin" valueType="num">
                                      <p:cBhvr>
                                        <p:cTn id="24"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p:stCondLst>
                                    <p:cond delay="0"/>
                                  </p:stCondLst>
                                  <p:iterate type="lt">
                                    <p:tmPct val="50000"/>
                                  </p:iterate>
                                  <p:childTnLst>
                                    <p:set>
                                      <p:cBhvr>
                                        <p:cTn id="31" dur="1" fill="hold">
                                          <p:stCondLst>
                                            <p:cond delay="0"/>
                                          </p:stCondLst>
                                        </p:cTn>
                                        <p:tgtEl>
                                          <p:spTgt spid="3">
                                            <p:txEl>
                                              <p:pRg st="0" end="0"/>
                                            </p:txEl>
                                          </p:spTgt>
                                        </p:tgtEl>
                                        <p:attrNameLst>
                                          <p:attrName>style.visibility</p:attrName>
                                        </p:attrNameLst>
                                      </p:cBhvr>
                                      <p:to>
                                        <p:strVal val="visible"/>
                                      </p:to>
                                    </p:set>
                                    <p:set>
                                      <p:cBhvr>
                                        <p:cTn id="32" dur="455" fill="hold">
                                          <p:stCondLst>
                                            <p:cond delay="0"/>
                                          </p:stCondLst>
                                        </p:cTn>
                                        <p:tgtEl>
                                          <p:spTgt spid="3">
                                            <p:txEl>
                                              <p:pRg st="0" end="0"/>
                                            </p:txEl>
                                          </p:spTgt>
                                        </p:tgtEl>
                                        <p:attrNameLst>
                                          <p:attrName>style.rotation</p:attrName>
                                        </p:attrNameLst>
                                      </p:cBhvr>
                                      <p:to>
                                        <p:strVal val="-45.0"/>
                                      </p:to>
                                    </p:set>
                                    <p:anim calcmode="lin" valueType="num">
                                      <p:cBhvr>
                                        <p:cTn id="33"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5" presetClass="entr" presetSubtype="0"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2000"/>
                                        <p:tgtEl>
                                          <p:spTgt spid="7"/>
                                        </p:tgtEl>
                                      </p:cBhvr>
                                    </p:animEffect>
                                    <p:anim calcmode="lin" valueType="num">
                                      <p:cBhvr>
                                        <p:cTn id="42" dur="2000" fill="hold"/>
                                        <p:tgtEl>
                                          <p:spTgt spid="7"/>
                                        </p:tgtEl>
                                        <p:attrNameLst>
                                          <p:attrName>ppt_w</p:attrName>
                                        </p:attrNameLst>
                                      </p:cBhvr>
                                      <p:tavLst>
                                        <p:tav tm="0" fmla="#ppt_w*sin(2.5*pi*$)">
                                          <p:val>
                                            <p:fltVal val="0"/>
                                          </p:val>
                                        </p:tav>
                                        <p:tav tm="100000">
                                          <p:val>
                                            <p:fltVal val="1"/>
                                          </p:val>
                                        </p:tav>
                                      </p:tavLst>
                                    </p:anim>
                                    <p:anim calcmode="lin" valueType="num">
                                      <p:cBhvr>
                                        <p:cTn id="43"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44" fill="hold">
                      <p:stCondLst>
                        <p:cond delay="indefinite"/>
                      </p:stCondLst>
                      <p:childTnLst>
                        <p:par>
                          <p:cTn id="45" fill="hold">
                            <p:stCondLst>
                              <p:cond delay="0"/>
                            </p:stCondLst>
                            <p:childTnLst>
                              <p:par>
                                <p:cTn id="46" presetID="38" presetClass="entr" presetSubtype="0" accel="50000" fill="hold" nodeType="clickEffect">
                                  <p:stCondLst>
                                    <p:cond delay="0"/>
                                  </p:stCondLst>
                                  <p:iterate type="lt">
                                    <p:tmPct val="50000"/>
                                  </p:iterate>
                                  <p:childTnLst>
                                    <p:set>
                                      <p:cBhvr>
                                        <p:cTn id="47" dur="1" fill="hold">
                                          <p:stCondLst>
                                            <p:cond delay="0"/>
                                          </p:stCondLst>
                                        </p:cTn>
                                        <p:tgtEl>
                                          <p:spTgt spid="10">
                                            <p:txEl>
                                              <p:pRg st="0" end="0"/>
                                            </p:txEl>
                                          </p:spTgt>
                                        </p:tgtEl>
                                        <p:attrNameLst>
                                          <p:attrName>style.visibility</p:attrName>
                                        </p:attrNameLst>
                                      </p:cBhvr>
                                      <p:to>
                                        <p:strVal val="visible"/>
                                      </p:to>
                                    </p:set>
                                    <p:set>
                                      <p:cBhvr>
                                        <p:cTn id="48" dur="455" fill="hold">
                                          <p:stCondLst>
                                            <p:cond delay="0"/>
                                          </p:stCondLst>
                                        </p:cTn>
                                        <p:tgtEl>
                                          <p:spTgt spid="10">
                                            <p:txEl>
                                              <p:pRg st="0" end="0"/>
                                            </p:txEl>
                                          </p:spTgt>
                                        </p:tgtEl>
                                        <p:attrNameLst>
                                          <p:attrName>style.rotation</p:attrName>
                                        </p:attrNameLst>
                                      </p:cBhvr>
                                      <p:to>
                                        <p:strVal val="-45.0"/>
                                      </p:to>
                                    </p:set>
                                    <p:anim calcmode="lin" valueType="num">
                                      <p:cBhvr>
                                        <p:cTn id="49" dur="455" fill="hold">
                                          <p:stCondLst>
                                            <p:cond delay="455"/>
                                          </p:stCondLst>
                                        </p:cTn>
                                        <p:tgtEl>
                                          <p:spTgt spid="10">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50" dur="455" fill="hold">
                                          <p:stCondLst>
                                            <p:cond delay="0"/>
                                          </p:stCondLst>
                                        </p:cTn>
                                        <p:tgtEl>
                                          <p:spTgt spid="10">
                                            <p:txEl>
                                              <p:pRg st="0" end="0"/>
                                            </p:txEl>
                                          </p:spTgt>
                                        </p:tgtEl>
                                        <p:attrNameLst>
                                          <p:attrName>ppt_y</p:attrName>
                                        </p:attrNameLst>
                                      </p:cBhvr>
                                      <p:tavLst>
                                        <p:tav tm="0">
                                          <p:val>
                                            <p:strVal val="#ppt_y-1"/>
                                          </p:val>
                                        </p:tav>
                                        <p:tav tm="100000">
                                          <p:val>
                                            <p:strVal val="#ppt_y-(0.354*#ppt_w-0.172*#ppt_h)"/>
                                          </p:val>
                                        </p:tav>
                                      </p:tavLst>
                                    </p:anim>
                                    <p:anim calcmode="lin" valueType="num">
                                      <p:cBhvr>
                                        <p:cTn id="51" dur="156" decel="50000" autoRev="1" fill="hold">
                                          <p:stCondLst>
                                            <p:cond delay="455"/>
                                          </p:stCondLst>
                                        </p:cTn>
                                        <p:tgtEl>
                                          <p:spTgt spid="10">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2" dur="136" fill="hold">
                                          <p:stCondLst>
                                            <p:cond delay="864"/>
                                          </p:stCondLst>
                                        </p:cTn>
                                        <p:tgtEl>
                                          <p:spTgt spid="10">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16B85117-9269-46BE-A6B2-30B346E24F9D}"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2</a:t>
            </a:fld>
            <a:endParaRPr lang="fr-FR" sz="2000" b="1" dirty="0">
              <a:solidFill>
                <a:schemeClr val="bg1"/>
              </a:solidFill>
              <a:latin typeface="Algerian" panose="04020705040A02060702" pitchFamily="82" charset="0"/>
            </a:endParaRPr>
          </a:p>
        </p:txBody>
      </p:sp>
      <p:sp>
        <p:nvSpPr>
          <p:cNvPr id="8" name="Rectangle 7"/>
          <p:cNvSpPr/>
          <p:nvPr/>
        </p:nvSpPr>
        <p:spPr>
          <a:xfrm>
            <a:off x="1992953" y="1720840"/>
            <a:ext cx="8206093" cy="3416320"/>
          </a:xfrm>
          <a:prstGeom prst="rect">
            <a:avLst/>
          </a:prstGeom>
          <a:noFill/>
        </p:spPr>
        <p:txBody>
          <a:bodyPr wrap="none" lIns="91440" tIns="45720" rIns="91440" bIns="45720">
            <a:spAutoFit/>
          </a:bodyPr>
          <a:lstStyle/>
          <a:p>
            <a:pPr algn="ctr"/>
            <a:r>
              <a:rPr lang="fr-FR" sz="5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Oh femmes et hommes</a:t>
            </a:r>
          </a:p>
          <a:p>
            <a:pPr algn="ctr"/>
            <a:r>
              <a:rPr lang="fr-FR" sz="5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 c’est bienfaits pour</a:t>
            </a:r>
          </a:p>
          <a:p>
            <a:pPr algn="ctr"/>
            <a:r>
              <a:rPr lang="fr-FR" sz="5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 votre santé pour les</a:t>
            </a:r>
          </a:p>
          <a:p>
            <a:pPr algn="ctr"/>
            <a:r>
              <a:rPr lang="fr-FR" sz="5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 coincés du string </a:t>
            </a:r>
            <a:endParaRPr lang="fr-FR" sz="54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spTree>
    <p:extLst>
      <p:ext uri="{BB962C8B-B14F-4D97-AF65-F5344CB8AC3E}">
        <p14:creationId xmlns:p14="http://schemas.microsoft.com/office/powerpoint/2010/main" val="4093239114"/>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8">
                                            <p:txEl>
                                              <p:pRg st="0" end="0"/>
                                            </p:txEl>
                                          </p:spTgt>
                                        </p:tgtEl>
                                        <p:attrNameLst>
                                          <p:attrName>style.visibility</p:attrName>
                                        </p:attrNameLst>
                                      </p:cBhvr>
                                      <p:to>
                                        <p:strVal val="visible"/>
                                      </p:to>
                                    </p:set>
                                    <p:anim calcmode="lin" valueType="num">
                                      <p:cBhvr>
                                        <p:cTn id="21"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8">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8">
                                            <p:txEl>
                                              <p:pRg st="1" end="1"/>
                                            </p:txEl>
                                          </p:spTgt>
                                        </p:tgtEl>
                                        <p:attrNameLst>
                                          <p:attrName>style.visibility</p:attrName>
                                        </p:attrNameLst>
                                      </p:cBhvr>
                                      <p:to>
                                        <p:strVal val="visible"/>
                                      </p:to>
                                    </p:set>
                                    <p:anim calcmode="lin" valueType="num">
                                      <p:cBhvr>
                                        <p:cTn id="30"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8">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nodeType="clickEffect">
                                  <p:stCondLst>
                                    <p:cond delay="0"/>
                                  </p:stCondLst>
                                  <p:iterate type="lt">
                                    <p:tmPct val="10000"/>
                                  </p:iterate>
                                  <p:childTnLst>
                                    <p:set>
                                      <p:cBhvr>
                                        <p:cTn id="38" dur="1" fill="hold">
                                          <p:stCondLst>
                                            <p:cond delay="0"/>
                                          </p:stCondLst>
                                        </p:cTn>
                                        <p:tgtEl>
                                          <p:spTgt spid="8">
                                            <p:txEl>
                                              <p:pRg st="2" end="2"/>
                                            </p:txEl>
                                          </p:spTgt>
                                        </p:tgtEl>
                                        <p:attrNameLst>
                                          <p:attrName>style.visibility</p:attrName>
                                        </p:attrNameLst>
                                      </p:cBhvr>
                                      <p:to>
                                        <p:strVal val="visible"/>
                                      </p:to>
                                    </p:set>
                                    <p:anim calcmode="lin" valueType="num">
                                      <p:cBhvr>
                                        <p:cTn id="39" dur="500" fill="hold"/>
                                        <p:tgtEl>
                                          <p:spTgt spid="8">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8">
                                            <p:txEl>
                                              <p:pRg st="2" end="2"/>
                                            </p:txEl>
                                          </p:spTgt>
                                        </p:tgtEl>
                                        <p:attrNameLst>
                                          <p:attrName>ppt_y</p:attrName>
                                        </p:attrNameLst>
                                      </p:cBhvr>
                                      <p:tavLst>
                                        <p:tav tm="0">
                                          <p:val>
                                            <p:strVal val="#ppt_y"/>
                                          </p:val>
                                        </p:tav>
                                        <p:tav tm="100000">
                                          <p:val>
                                            <p:strVal val="#ppt_y"/>
                                          </p:val>
                                        </p:tav>
                                      </p:tavLst>
                                    </p:anim>
                                    <p:anim calcmode="lin" valueType="num">
                                      <p:cBhvr>
                                        <p:cTn id="41" dur="500" fill="hold"/>
                                        <p:tgtEl>
                                          <p:spTgt spid="8">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8">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8">
                                            <p:txEl>
                                              <p:pRg st="2" end="2"/>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41" presetClass="entr" presetSubtype="0" fill="hold" nodeType="clickEffect">
                                  <p:stCondLst>
                                    <p:cond delay="0"/>
                                  </p:stCondLst>
                                  <p:iterate type="lt">
                                    <p:tmPct val="10000"/>
                                  </p:iterate>
                                  <p:childTnLst>
                                    <p:set>
                                      <p:cBhvr>
                                        <p:cTn id="47" dur="1" fill="hold">
                                          <p:stCondLst>
                                            <p:cond delay="0"/>
                                          </p:stCondLst>
                                        </p:cTn>
                                        <p:tgtEl>
                                          <p:spTgt spid="8">
                                            <p:txEl>
                                              <p:pRg st="3" end="3"/>
                                            </p:txEl>
                                          </p:spTgt>
                                        </p:tgtEl>
                                        <p:attrNameLst>
                                          <p:attrName>style.visibility</p:attrName>
                                        </p:attrNameLst>
                                      </p:cBhvr>
                                      <p:to>
                                        <p:strVal val="visible"/>
                                      </p:to>
                                    </p:set>
                                    <p:anim calcmode="lin" valueType="num">
                                      <p:cBhvr>
                                        <p:cTn id="48" dur="500" fill="hold"/>
                                        <p:tgtEl>
                                          <p:spTgt spid="8">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8">
                                            <p:txEl>
                                              <p:pRg st="3" end="3"/>
                                            </p:txEl>
                                          </p:spTgt>
                                        </p:tgtEl>
                                        <p:attrNameLst>
                                          <p:attrName>ppt_y</p:attrName>
                                        </p:attrNameLst>
                                      </p:cBhvr>
                                      <p:tavLst>
                                        <p:tav tm="0">
                                          <p:val>
                                            <p:strVal val="#ppt_y"/>
                                          </p:val>
                                        </p:tav>
                                        <p:tav tm="100000">
                                          <p:val>
                                            <p:strVal val="#ppt_y"/>
                                          </p:val>
                                        </p:tav>
                                      </p:tavLst>
                                    </p:anim>
                                    <p:anim calcmode="lin" valueType="num">
                                      <p:cBhvr>
                                        <p:cTn id="50" dur="500" fill="hold"/>
                                        <p:tgtEl>
                                          <p:spTgt spid="8">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8">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3">
                <a:satMod val="175000"/>
                <a:alpha val="40000"/>
              </a:schemeClr>
            </a:glow>
          </a:effectLst>
        </p:spPr>
      </p:pic>
      <p:sp>
        <p:nvSpPr>
          <p:cNvPr id="4" name="Espace réservé de la date 3"/>
          <p:cNvSpPr>
            <a:spLocks noGrp="1"/>
          </p:cNvSpPr>
          <p:nvPr>
            <p:ph type="dt" sz="half" idx="10"/>
          </p:nvPr>
        </p:nvSpPr>
        <p:spPr/>
        <p:txBody>
          <a:bodyPr/>
          <a:lstStyle/>
          <a:p>
            <a:fld id="{4FB8DCB1-E690-425F-9162-6C1219D6DC9C}"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3</a:t>
            </a:fld>
            <a:endParaRPr lang="fr-FR" sz="2000" b="1" dirty="0">
              <a:solidFill>
                <a:schemeClr val="bg1"/>
              </a:solidFill>
              <a:latin typeface="Algerian" panose="04020705040A02060702" pitchFamily="82" charset="0"/>
            </a:endParaRPr>
          </a:p>
        </p:txBody>
      </p:sp>
      <p:pic>
        <p:nvPicPr>
          <p:cNvPr id="7" name="Image 6"/>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906891" y="1447432"/>
            <a:ext cx="6321775" cy="4005102"/>
          </a:xfrm>
          <a:prstGeom prst="roundRect">
            <a:avLst>
              <a:gd name="adj" fmla="val 16667"/>
            </a:avLst>
          </a:prstGeom>
          <a:ln>
            <a:noFill/>
          </a:ln>
          <a:effectLst>
            <a:glow rad="228600">
              <a:schemeClr val="accent5">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567953430"/>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8870" y="99814"/>
            <a:ext cx="10624930" cy="6590554"/>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14C03FC3-CA25-4C68-8100-0D82EF52AB05}"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4</a:t>
            </a:fld>
            <a:endParaRPr lang="fr-FR" sz="2000" b="1" dirty="0">
              <a:solidFill>
                <a:schemeClr val="bg1"/>
              </a:solidFill>
              <a:latin typeface="Algerian" panose="04020705040A02060702" pitchFamily="82" charset="0"/>
            </a:endParaRPr>
          </a:p>
        </p:txBody>
      </p:sp>
      <p:sp>
        <p:nvSpPr>
          <p:cNvPr id="2" name="Rectangle 1"/>
          <p:cNvSpPr/>
          <p:nvPr/>
        </p:nvSpPr>
        <p:spPr>
          <a:xfrm>
            <a:off x="2027582" y="1381950"/>
            <a:ext cx="8534400" cy="4524315"/>
          </a:xfrm>
          <a:prstGeom prst="rect">
            <a:avLst/>
          </a:prstGeom>
        </p:spPr>
        <p:txBody>
          <a:bodyPr wrap="square">
            <a:spAutoFit/>
          </a:bodyPr>
          <a:lstStyle/>
          <a:p>
            <a:r>
              <a:rPr lang="fr-FR" dirty="0"/>
              <a:t> </a:t>
            </a:r>
            <a:r>
              <a:rPr lang="fr-FR" dirty="0" smtClean="0"/>
              <a:t>      </a:t>
            </a:r>
            <a:r>
              <a:rPr lang="fr-FR" sz="2400" b="1" dirty="0" smtClean="0">
                <a:ln>
                  <a:solidFill>
                    <a:sysClr val="windowText" lastClr="000000"/>
                  </a:solidFill>
                </a:ln>
                <a:solidFill>
                  <a:schemeClr val="bg1"/>
                </a:solidFill>
                <a:effectLst>
                  <a:glow rad="228600">
                    <a:schemeClr val="accent4">
                      <a:satMod val="175000"/>
                      <a:alpha val="40000"/>
                    </a:schemeClr>
                  </a:glow>
                </a:effectLst>
              </a:rPr>
              <a:t>12</a:t>
            </a:r>
            <a:r>
              <a:rPr lang="fr-FR" sz="2400" b="1" dirty="0">
                <a:ln>
                  <a:solidFill>
                    <a:sysClr val="windowText" lastClr="000000"/>
                  </a:solidFill>
                </a:ln>
                <a:solidFill>
                  <a:schemeClr val="bg1"/>
                </a:solidFill>
                <a:effectLst>
                  <a:glow rad="228600">
                    <a:schemeClr val="accent4">
                      <a:satMod val="175000"/>
                      <a:alpha val="40000"/>
                    </a:schemeClr>
                  </a:glow>
                </a:effectLst>
              </a:rPr>
              <a:t>. Le sexe protège contre les maladies cardiovasculaires</a:t>
            </a:r>
          </a:p>
          <a:p>
            <a:r>
              <a:rPr lang="fr-FR" sz="2400" b="1" dirty="0">
                <a:ln>
                  <a:solidFill>
                    <a:sysClr val="windowText" lastClr="000000"/>
                  </a:solidFill>
                </a:ln>
                <a:solidFill>
                  <a:schemeClr val="bg1"/>
                </a:solidFill>
                <a:effectLst>
                  <a:glow rad="228600">
                    <a:schemeClr val="accent4">
                      <a:satMod val="175000"/>
                      <a:alpha val="40000"/>
                    </a:schemeClr>
                  </a:glow>
                </a:effectLst>
              </a:rPr>
              <a:t>Une relation sexuelle est bénéfique pour votre cœur. Une étude réalisée à l’Université </a:t>
            </a:r>
            <a:r>
              <a:rPr lang="fr-FR" sz="2400" b="1" dirty="0" err="1">
                <a:ln>
                  <a:solidFill>
                    <a:sysClr val="windowText" lastClr="000000"/>
                  </a:solidFill>
                </a:ln>
                <a:solidFill>
                  <a:schemeClr val="bg1"/>
                </a:solidFill>
                <a:effectLst>
                  <a:glow rad="228600">
                    <a:schemeClr val="accent4">
                      <a:satMod val="175000"/>
                      <a:alpha val="40000"/>
                    </a:schemeClr>
                  </a:glow>
                </a:effectLst>
              </a:rPr>
              <a:t>Queen</a:t>
            </a:r>
            <a:r>
              <a:rPr lang="fr-FR" sz="2400" b="1" dirty="0">
                <a:ln>
                  <a:solidFill>
                    <a:sysClr val="windowText" lastClr="000000"/>
                  </a:solidFill>
                </a:ln>
                <a:solidFill>
                  <a:schemeClr val="bg1"/>
                </a:solidFill>
                <a:effectLst>
                  <a:glow rad="228600">
                    <a:schemeClr val="accent4">
                      <a:satMod val="175000"/>
                      <a:alpha val="40000"/>
                    </a:schemeClr>
                  </a:glow>
                </a:effectLst>
              </a:rPr>
              <a:t> de Belfast montre que faire l’amour trois fois par semaine réduit de moitié le risque d’attaque cardiaque ou d’AVC. Chez les femmes, le sexe augmente la production d’œstrogènes, connus pour lutter contre les maladies cardiaques. Et il y a de bonnes nouvelles pour votre homme aussi : une autre étude publiée dans le Journal d’épidémiologie et de santé communautaire affirme que le sexe deux fois ou plus par </a:t>
            </a:r>
            <a:r>
              <a:rPr lang="fr-FR" sz="2400" b="1" dirty="0" smtClean="0">
                <a:ln>
                  <a:solidFill>
                    <a:sysClr val="windowText" lastClr="000000"/>
                  </a:solidFill>
                </a:ln>
                <a:solidFill>
                  <a:schemeClr val="bg1"/>
                </a:solidFill>
                <a:effectLst>
                  <a:glow rad="228600">
                    <a:schemeClr val="accent4">
                      <a:satMod val="175000"/>
                      <a:alpha val="40000"/>
                    </a:schemeClr>
                  </a:glow>
                </a:effectLst>
              </a:rPr>
              <a:t>        semaine </a:t>
            </a:r>
            <a:r>
              <a:rPr lang="fr-FR" sz="2400" b="1" dirty="0">
                <a:ln>
                  <a:solidFill>
                    <a:sysClr val="windowText" lastClr="000000"/>
                  </a:solidFill>
                </a:ln>
                <a:solidFill>
                  <a:schemeClr val="bg1"/>
                </a:solidFill>
                <a:effectLst>
                  <a:glow rad="228600">
                    <a:schemeClr val="accent4">
                      <a:satMod val="175000"/>
                      <a:alpha val="40000"/>
                    </a:schemeClr>
                  </a:glow>
                </a:effectLst>
              </a:rPr>
              <a:t>réduit le risque de crise cardiaque fatale, de 50% </a:t>
            </a:r>
            <a:endParaRPr lang="fr-FR" sz="2400" b="1" dirty="0" smtClean="0">
              <a:ln>
                <a:solidFill>
                  <a:sysClr val="windowText" lastClr="000000"/>
                </a:solidFill>
              </a:ln>
              <a:solidFill>
                <a:schemeClr val="bg1"/>
              </a:solidFill>
              <a:effectLst>
                <a:glow rad="228600">
                  <a:schemeClr val="accent4">
                    <a:satMod val="175000"/>
                    <a:alpha val="40000"/>
                  </a:schemeClr>
                </a:glow>
              </a:effectLst>
            </a:endParaRPr>
          </a:p>
          <a:p>
            <a:r>
              <a:rPr lang="fr-FR" sz="2400" b="1" dirty="0" smtClean="0">
                <a:ln>
                  <a:solidFill>
                    <a:sysClr val="windowText" lastClr="000000"/>
                  </a:solidFill>
                </a:ln>
                <a:solidFill>
                  <a:schemeClr val="bg1"/>
                </a:solidFill>
                <a:effectLst>
                  <a:glow rad="228600">
                    <a:schemeClr val="accent4">
                      <a:satMod val="175000"/>
                      <a:alpha val="40000"/>
                    </a:schemeClr>
                  </a:glow>
                </a:effectLst>
              </a:rPr>
              <a:t>               de </a:t>
            </a:r>
            <a:r>
              <a:rPr lang="fr-FR" sz="2400" b="1" dirty="0">
                <a:ln>
                  <a:solidFill>
                    <a:sysClr val="windowText" lastClr="000000"/>
                  </a:solidFill>
                </a:ln>
                <a:solidFill>
                  <a:schemeClr val="bg1"/>
                </a:solidFill>
                <a:effectLst>
                  <a:glow rad="228600">
                    <a:schemeClr val="accent4">
                      <a:satMod val="175000"/>
                      <a:alpha val="40000"/>
                    </a:schemeClr>
                  </a:glow>
                </a:effectLst>
              </a:rPr>
              <a:t>plus, par rapport aux hommes qui ne </a:t>
            </a:r>
            <a:r>
              <a:rPr lang="fr-FR" sz="2400" b="1" dirty="0" smtClean="0">
                <a:ln>
                  <a:solidFill>
                    <a:sysClr val="windowText" lastClr="000000"/>
                  </a:solidFill>
                </a:ln>
                <a:solidFill>
                  <a:schemeClr val="bg1"/>
                </a:solidFill>
                <a:effectLst>
                  <a:glow rad="228600">
                    <a:schemeClr val="accent4">
                      <a:satMod val="175000"/>
                      <a:alpha val="40000"/>
                    </a:schemeClr>
                  </a:glow>
                </a:effectLst>
              </a:rPr>
              <a:t>font</a:t>
            </a:r>
          </a:p>
          <a:p>
            <a:r>
              <a:rPr lang="fr-FR" sz="2400" b="1" dirty="0" smtClean="0">
                <a:ln>
                  <a:solidFill>
                    <a:sysClr val="windowText" lastClr="000000"/>
                  </a:solidFill>
                </a:ln>
                <a:solidFill>
                  <a:schemeClr val="bg1"/>
                </a:solidFill>
                <a:effectLst>
                  <a:glow rad="228600">
                    <a:schemeClr val="accent4">
                      <a:satMod val="175000"/>
                      <a:alpha val="40000"/>
                    </a:schemeClr>
                  </a:glow>
                </a:effectLst>
              </a:rPr>
              <a:t>                        l’amour </a:t>
            </a:r>
            <a:r>
              <a:rPr lang="fr-FR" sz="2400" b="1" dirty="0">
                <a:ln>
                  <a:solidFill>
                    <a:sysClr val="windowText" lastClr="000000"/>
                  </a:solidFill>
                </a:ln>
                <a:solidFill>
                  <a:schemeClr val="bg1"/>
                </a:solidFill>
                <a:effectLst>
                  <a:glow rad="228600">
                    <a:schemeClr val="accent4">
                      <a:satMod val="175000"/>
                      <a:alpha val="40000"/>
                    </a:schemeClr>
                  </a:glow>
                </a:effectLst>
              </a:rPr>
              <a:t>qu’une fois par mois.</a:t>
            </a:r>
          </a:p>
        </p:txBody>
      </p:sp>
    </p:spTree>
    <p:extLst>
      <p:ext uri="{BB962C8B-B14F-4D97-AF65-F5344CB8AC3E}">
        <p14:creationId xmlns:p14="http://schemas.microsoft.com/office/powerpoint/2010/main" val="1267005036"/>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nodeType="clickEffect">
                                  <p:stCondLst>
                                    <p:cond delay="0"/>
                                  </p:stCondLst>
                                  <p:iterate type="lt">
                                    <p:tmPct val="10000"/>
                                  </p:iterate>
                                  <p:childTnLst>
                                    <p:set>
                                      <p:cBhvr>
                                        <p:cTn id="38" dur="1" fill="hold">
                                          <p:stCondLst>
                                            <p:cond delay="0"/>
                                          </p:stCondLst>
                                        </p:cTn>
                                        <p:tgtEl>
                                          <p:spTgt spid="2">
                                            <p:txEl>
                                              <p:pRg st="2" end="2"/>
                                            </p:txEl>
                                          </p:spTgt>
                                        </p:tgtEl>
                                        <p:attrNameLst>
                                          <p:attrName>style.visibility</p:attrName>
                                        </p:attrNameLst>
                                      </p:cBhvr>
                                      <p:to>
                                        <p:strVal val="visible"/>
                                      </p:to>
                                    </p:set>
                                    <p:anim calcmode="lin" valueType="num">
                                      <p:cBhvr>
                                        <p:cTn id="39"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41"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2">
                                            <p:txEl>
                                              <p:pRg st="2" end="2"/>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41" presetClass="entr" presetSubtype="0" fill="hold" nodeType="clickEffect">
                                  <p:stCondLst>
                                    <p:cond delay="0"/>
                                  </p:stCondLst>
                                  <p:iterate type="lt">
                                    <p:tmPct val="10000"/>
                                  </p:iterate>
                                  <p:childTnLst>
                                    <p:set>
                                      <p:cBhvr>
                                        <p:cTn id="47" dur="1" fill="hold">
                                          <p:stCondLst>
                                            <p:cond delay="0"/>
                                          </p:stCondLst>
                                        </p:cTn>
                                        <p:tgtEl>
                                          <p:spTgt spid="2">
                                            <p:txEl>
                                              <p:pRg st="3" end="3"/>
                                            </p:txEl>
                                          </p:spTgt>
                                        </p:tgtEl>
                                        <p:attrNameLst>
                                          <p:attrName>style.visibility</p:attrName>
                                        </p:attrNameLst>
                                      </p:cBhvr>
                                      <p:to>
                                        <p:strVal val="visible"/>
                                      </p:to>
                                    </p:set>
                                    <p:anim calcmode="lin" valueType="num">
                                      <p:cBhvr>
                                        <p:cTn id="48" dur="500" fill="hold"/>
                                        <p:tgtEl>
                                          <p:spTgt spid="2">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2">
                                            <p:txEl>
                                              <p:pRg st="3" end="3"/>
                                            </p:txEl>
                                          </p:spTgt>
                                        </p:tgtEl>
                                        <p:attrNameLst>
                                          <p:attrName>ppt_y</p:attrName>
                                        </p:attrNameLst>
                                      </p:cBhvr>
                                      <p:tavLst>
                                        <p:tav tm="0">
                                          <p:val>
                                            <p:strVal val="#ppt_y"/>
                                          </p:val>
                                        </p:tav>
                                        <p:tav tm="100000">
                                          <p:val>
                                            <p:strVal val="#ppt_y"/>
                                          </p:val>
                                        </p:tav>
                                      </p:tavLst>
                                    </p:anim>
                                    <p:anim calcmode="lin" valueType="num">
                                      <p:cBhvr>
                                        <p:cTn id="50" dur="500" fill="hold"/>
                                        <p:tgtEl>
                                          <p:spTgt spid="2">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2">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77C53D9E-4A25-448A-AF2A-4073C5AACE09}"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5</a:t>
            </a:fld>
            <a:endParaRPr lang="fr-FR" sz="2000" b="1" dirty="0">
              <a:solidFill>
                <a:schemeClr val="bg1"/>
              </a:solidFill>
              <a:latin typeface="Algerian" panose="04020705040A02060702" pitchFamily="82" charset="0"/>
            </a:endParaRPr>
          </a:p>
        </p:txBody>
      </p:sp>
      <p:pic>
        <p:nvPicPr>
          <p:cNvPr id="7" name="Image 6"/>
          <p:cNvPicPr>
            <a:picLocks noChangeAspect="1"/>
          </p:cNvPicPr>
          <p:nvPr/>
        </p:nvPicPr>
        <p:blipFill rotWithShape="1">
          <a:blip r:embed="rId4" cstate="email">
            <a:extLst>
              <a:ext uri="{28A0092B-C50C-407E-A947-70E740481C1C}">
                <a14:useLocalDpi xmlns:a14="http://schemas.microsoft.com/office/drawing/2010/main"/>
              </a:ext>
            </a:extLst>
          </a:blip>
          <a:srcRect l="4074" t="7531" r="4963" b="6740"/>
          <a:stretch/>
        </p:blipFill>
        <p:spPr>
          <a:xfrm>
            <a:off x="3081866" y="1333377"/>
            <a:ext cx="5995259" cy="4237690"/>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80514213"/>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131795"/>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96E08CA7-596F-4F07-8436-59D64E377EB7}"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6</a:t>
            </a:fld>
            <a:endParaRPr lang="fr-FR" sz="2000" b="1" dirty="0">
              <a:solidFill>
                <a:schemeClr val="bg1"/>
              </a:solidFill>
              <a:latin typeface="Algerian" panose="04020705040A02060702" pitchFamily="82" charset="0"/>
            </a:endParaRPr>
          </a:p>
        </p:txBody>
      </p:sp>
      <p:sp>
        <p:nvSpPr>
          <p:cNvPr id="2" name="Rectangle 1"/>
          <p:cNvSpPr/>
          <p:nvPr/>
        </p:nvSpPr>
        <p:spPr>
          <a:xfrm>
            <a:off x="2269435" y="1720578"/>
            <a:ext cx="7712765" cy="3046988"/>
          </a:xfrm>
          <a:prstGeom prst="rect">
            <a:avLst/>
          </a:prstGeom>
        </p:spPr>
        <p:txBody>
          <a:bodyPr wrap="square">
            <a:spAutoFit/>
          </a:bodyPr>
          <a:lstStyle/>
          <a:p>
            <a:r>
              <a:rPr lang="fr-FR" sz="2400" b="1" dirty="0">
                <a:ln>
                  <a:solidFill>
                    <a:sysClr val="windowText" lastClr="000000"/>
                  </a:solidFill>
                </a:ln>
                <a:solidFill>
                  <a:schemeClr val="bg1"/>
                </a:solidFill>
                <a:effectLst>
                  <a:glow rad="228600">
                    <a:schemeClr val="accent4">
                      <a:satMod val="175000"/>
                      <a:alpha val="40000"/>
                    </a:schemeClr>
                  </a:glow>
                </a:effectLst>
              </a:rPr>
              <a:t> </a:t>
            </a:r>
            <a:r>
              <a:rPr lang="fr-FR" sz="2400" b="1" dirty="0" smtClean="0">
                <a:ln>
                  <a:solidFill>
                    <a:sysClr val="windowText" lastClr="000000"/>
                  </a:solidFill>
                </a:ln>
                <a:solidFill>
                  <a:schemeClr val="bg1"/>
                </a:solidFill>
                <a:effectLst>
                  <a:glow rad="228600">
                    <a:schemeClr val="accent4">
                      <a:satMod val="175000"/>
                      <a:alpha val="40000"/>
                    </a:schemeClr>
                  </a:glow>
                </a:effectLst>
              </a:rPr>
              <a:t>                          13</a:t>
            </a:r>
            <a:r>
              <a:rPr lang="fr-FR" sz="2400" b="1" dirty="0">
                <a:ln>
                  <a:solidFill>
                    <a:sysClr val="windowText" lastClr="000000"/>
                  </a:solidFill>
                </a:ln>
                <a:solidFill>
                  <a:schemeClr val="bg1"/>
                </a:solidFill>
                <a:effectLst>
                  <a:glow rad="228600">
                    <a:schemeClr val="accent4">
                      <a:satMod val="175000"/>
                      <a:alpha val="40000"/>
                    </a:schemeClr>
                  </a:glow>
                </a:effectLst>
              </a:rPr>
              <a:t>. Le sexe tonifie l’estime de soi</a:t>
            </a:r>
          </a:p>
          <a:p>
            <a:r>
              <a:rPr lang="fr-FR" sz="2400" b="1" dirty="0">
                <a:ln>
                  <a:solidFill>
                    <a:sysClr val="windowText" lastClr="000000"/>
                  </a:solidFill>
                </a:ln>
                <a:solidFill>
                  <a:schemeClr val="bg1"/>
                </a:solidFill>
                <a:effectLst>
                  <a:glow rad="228600">
                    <a:schemeClr val="accent4">
                      <a:satMod val="175000"/>
                      <a:alpha val="40000"/>
                    </a:schemeClr>
                  </a:glow>
                </a:effectLst>
              </a:rPr>
              <a:t>C’est connu, tel l’’appétit qui augmente en mangeant, plus vous avez des rapports sexuels, plus vous en aurez envie. Le corps sexuellement actif dégage une très grande quantité de phéromones, qui, tel un parfum sexuel, vous rendrait encore plus attirant(e) pour votre partenaire.</a:t>
            </a:r>
          </a:p>
          <a:p>
            <a:r>
              <a:rPr lang="fr-FR" sz="2400" b="1" dirty="0">
                <a:ln>
                  <a:solidFill>
                    <a:sysClr val="windowText" lastClr="000000"/>
                  </a:solidFill>
                </a:ln>
                <a:solidFill>
                  <a:schemeClr val="bg1"/>
                </a:solidFill>
                <a:effectLst>
                  <a:glow rad="228600">
                    <a:schemeClr val="accent4">
                      <a:satMod val="175000"/>
                      <a:alpha val="40000"/>
                    </a:schemeClr>
                  </a:glow>
                </a:effectLst>
              </a:rPr>
              <a:t>Enfin se sentir désiré(e), nous fait sentir beau ou belle et </a:t>
            </a:r>
            <a:r>
              <a:rPr lang="fr-FR" sz="2400" b="1" dirty="0" smtClean="0">
                <a:ln>
                  <a:solidFill>
                    <a:sysClr val="windowText" lastClr="000000"/>
                  </a:solidFill>
                </a:ln>
                <a:solidFill>
                  <a:schemeClr val="bg1"/>
                </a:solidFill>
                <a:effectLst>
                  <a:glow rad="228600">
                    <a:schemeClr val="accent4">
                      <a:satMod val="175000"/>
                      <a:alpha val="40000"/>
                    </a:schemeClr>
                  </a:glow>
                </a:effectLst>
              </a:rPr>
              <a:t>       s’avère </a:t>
            </a:r>
            <a:r>
              <a:rPr lang="fr-FR" sz="2400" b="1" dirty="0">
                <a:ln>
                  <a:solidFill>
                    <a:sysClr val="windowText" lastClr="000000"/>
                  </a:solidFill>
                </a:ln>
                <a:solidFill>
                  <a:schemeClr val="bg1"/>
                </a:solidFill>
                <a:effectLst>
                  <a:glow rad="228600">
                    <a:schemeClr val="accent4">
                      <a:satMod val="175000"/>
                      <a:alpha val="40000"/>
                    </a:schemeClr>
                  </a:glow>
                </a:effectLst>
              </a:rPr>
              <a:t>un excellent tonique pour l’’estime de soi!</a:t>
            </a:r>
          </a:p>
        </p:txBody>
      </p:sp>
    </p:spTree>
    <p:extLst>
      <p:ext uri="{BB962C8B-B14F-4D97-AF65-F5344CB8AC3E}">
        <p14:creationId xmlns:p14="http://schemas.microsoft.com/office/powerpoint/2010/main" val="1834536222"/>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1" presetClass="entr" presetSubtype="0" fill="hold" nodeType="clickEffect">
                                  <p:stCondLst>
                                    <p:cond delay="0"/>
                                  </p:stCondLst>
                                  <p:iterate type="lt">
                                    <p:tmPct val="10000"/>
                                  </p:iterate>
                                  <p:childTnLst>
                                    <p:set>
                                      <p:cBhvr>
                                        <p:cTn id="38" dur="1" fill="hold">
                                          <p:stCondLst>
                                            <p:cond delay="0"/>
                                          </p:stCondLst>
                                        </p:cTn>
                                        <p:tgtEl>
                                          <p:spTgt spid="2">
                                            <p:txEl>
                                              <p:pRg st="2" end="2"/>
                                            </p:txEl>
                                          </p:spTgt>
                                        </p:tgtEl>
                                        <p:attrNameLst>
                                          <p:attrName>style.visibility</p:attrName>
                                        </p:attrNameLst>
                                      </p:cBhvr>
                                      <p:to>
                                        <p:strVal val="visible"/>
                                      </p:to>
                                    </p:set>
                                    <p:anim calcmode="lin" valueType="num">
                                      <p:cBhvr>
                                        <p:cTn id="39"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41"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fld id="{676DA8E4-56A7-4B7B-B0D3-5C80F0F2FB92}"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7</a:t>
            </a:fld>
            <a:endParaRPr lang="fr-FR" sz="2000" b="1" dirty="0">
              <a:solidFill>
                <a:schemeClr val="bg1"/>
              </a:solidFill>
              <a:latin typeface="Algerian" panose="04020705040A020607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2658533" y="1642533"/>
            <a:ext cx="6908800" cy="3589868"/>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94036057"/>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2000"/>
                                        <p:tgtEl>
                                          <p:spTgt spid="2"/>
                                        </p:tgtEl>
                                      </p:cBhvr>
                                    </p:animEffect>
                                    <p:anim calcmode="lin" valueType="num">
                                      <p:cBhvr>
                                        <p:cTn id="22" dur="2000" fill="hold"/>
                                        <p:tgtEl>
                                          <p:spTgt spid="2"/>
                                        </p:tgtEl>
                                        <p:attrNameLst>
                                          <p:attrName>ppt_w</p:attrName>
                                        </p:attrNameLst>
                                      </p:cBhvr>
                                      <p:tavLst>
                                        <p:tav tm="0" fmla="#ppt_w*sin(2.5*pi*$)">
                                          <p:val>
                                            <p:fltVal val="0"/>
                                          </p:val>
                                        </p:tav>
                                        <p:tav tm="100000">
                                          <p:val>
                                            <p:fltVal val="1"/>
                                          </p:val>
                                        </p:tav>
                                      </p:tavLst>
                                    </p:anim>
                                    <p:anim calcmode="lin" valueType="num">
                                      <p:cBhvr>
                                        <p:cTn id="2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62425"/>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433DBA11-86FF-4962-8C3A-6BA08FE7C304}"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8</a:t>
            </a:fld>
            <a:endParaRPr lang="fr-FR" sz="2000" b="1" dirty="0">
              <a:solidFill>
                <a:schemeClr val="bg1"/>
              </a:solidFill>
              <a:latin typeface="Algerian" panose="04020705040A02060702" pitchFamily="82" charset="0"/>
            </a:endParaRPr>
          </a:p>
        </p:txBody>
      </p:sp>
      <p:sp>
        <p:nvSpPr>
          <p:cNvPr id="2" name="Rectangle 1"/>
          <p:cNvSpPr/>
          <p:nvPr/>
        </p:nvSpPr>
        <p:spPr>
          <a:xfrm>
            <a:off x="3048000" y="1850293"/>
            <a:ext cx="6096000" cy="3046988"/>
          </a:xfrm>
          <a:prstGeom prst="rect">
            <a:avLst/>
          </a:prstGeom>
        </p:spPr>
        <p:txBody>
          <a:bodyPr>
            <a:spAutoFit/>
          </a:bodyPr>
          <a:lstStyle/>
          <a:p>
            <a:r>
              <a:rPr lang="fr-FR" sz="2400" b="1" dirty="0">
                <a:ln>
                  <a:solidFill>
                    <a:sysClr val="windowText" lastClr="000000"/>
                  </a:solidFill>
                </a:ln>
                <a:solidFill>
                  <a:schemeClr val="bg1"/>
                </a:solidFill>
                <a:effectLst>
                  <a:glow rad="228600">
                    <a:schemeClr val="accent4">
                      <a:satMod val="175000"/>
                      <a:alpha val="40000"/>
                    </a:schemeClr>
                  </a:glow>
                </a:effectLst>
              </a:rPr>
              <a:t> </a:t>
            </a:r>
            <a:r>
              <a:rPr lang="fr-FR" sz="2400" b="1" dirty="0" smtClean="0">
                <a:ln>
                  <a:solidFill>
                    <a:sysClr val="windowText" lastClr="000000"/>
                  </a:solidFill>
                </a:ln>
                <a:solidFill>
                  <a:schemeClr val="bg1"/>
                </a:solidFill>
                <a:effectLst>
                  <a:glow rad="228600">
                    <a:schemeClr val="accent4">
                      <a:satMod val="175000"/>
                      <a:alpha val="40000"/>
                    </a:schemeClr>
                  </a:glow>
                </a:effectLst>
              </a:rPr>
              <a:t>    14</a:t>
            </a:r>
            <a:r>
              <a:rPr lang="fr-FR" sz="2400" b="1" dirty="0">
                <a:ln>
                  <a:solidFill>
                    <a:sysClr val="windowText" lastClr="000000"/>
                  </a:solidFill>
                </a:ln>
                <a:solidFill>
                  <a:schemeClr val="bg1"/>
                </a:solidFill>
                <a:effectLst>
                  <a:glow rad="228600">
                    <a:schemeClr val="accent4">
                      <a:satMod val="175000"/>
                      <a:alpha val="40000"/>
                    </a:schemeClr>
                  </a:glow>
                </a:effectLst>
              </a:rPr>
              <a:t>. Le sexe augmente la maîtrise de soi</a:t>
            </a:r>
          </a:p>
          <a:p>
            <a:r>
              <a:rPr lang="fr-FR" sz="2400" b="1" dirty="0">
                <a:ln>
                  <a:solidFill>
                    <a:sysClr val="windowText" lastClr="000000"/>
                  </a:solidFill>
                </a:ln>
                <a:solidFill>
                  <a:schemeClr val="bg1"/>
                </a:solidFill>
                <a:effectLst>
                  <a:glow rad="228600">
                    <a:schemeClr val="accent4">
                      <a:satMod val="175000"/>
                      <a:alpha val="40000"/>
                    </a:schemeClr>
                  </a:glow>
                </a:effectLst>
              </a:rPr>
              <a:t>Avoir régulièrement des rapports sexuels apaise et diminue le stress. Il procure épanouissement et confiance en soi. Une récente étude menée à Scotland a démontré que les personnes sexuellement actives sont plus aptes à garder leur sang- froid et à gérer des situations de stress.</a:t>
            </a:r>
          </a:p>
        </p:txBody>
      </p:sp>
    </p:spTree>
    <p:extLst>
      <p:ext uri="{BB962C8B-B14F-4D97-AF65-F5344CB8AC3E}">
        <p14:creationId xmlns:p14="http://schemas.microsoft.com/office/powerpoint/2010/main" val="1157109084"/>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4357"/>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690B76F5-D5C6-4EC6-9DFB-D7A8881B1EE0}"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9</a:t>
            </a:fld>
            <a:endParaRPr lang="fr-FR" sz="2000" b="1" dirty="0">
              <a:solidFill>
                <a:schemeClr val="bg1"/>
              </a:solidFill>
              <a:latin typeface="Algerian" panose="04020705040A02060702" pitchFamily="82" charset="0"/>
            </a:endParaRPr>
          </a:p>
        </p:txBody>
      </p:sp>
      <p:pic>
        <p:nvPicPr>
          <p:cNvPr id="7" name="Image 6"/>
          <p:cNvPicPr>
            <a:picLocks noChangeAspect="1"/>
          </p:cNvPicPr>
          <p:nvPr/>
        </p:nvPicPr>
        <p:blipFill rotWithShape="1">
          <a:blip r:embed="rId4" cstate="email">
            <a:extLst>
              <a:ext uri="{28A0092B-C50C-407E-A947-70E740481C1C}">
                <a14:useLocalDpi xmlns:a14="http://schemas.microsoft.com/office/drawing/2010/main"/>
              </a:ext>
            </a:extLst>
          </a:blip>
          <a:srcRect r="-425"/>
          <a:stretch/>
        </p:blipFill>
        <p:spPr>
          <a:xfrm>
            <a:off x="2839658" y="1386661"/>
            <a:ext cx="6253542" cy="4065872"/>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053778288"/>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2000"/>
                                        <p:tgtEl>
                                          <p:spTgt spid="7"/>
                                        </p:tgtEl>
                                      </p:cBhvr>
                                    </p:animEffect>
                                    <p:anim calcmode="lin" valueType="num">
                                      <p:cBhvr>
                                        <p:cTn id="22" dur="2000" fill="hold"/>
                                        <p:tgtEl>
                                          <p:spTgt spid="7"/>
                                        </p:tgtEl>
                                        <p:attrNameLst>
                                          <p:attrName>ppt_w</p:attrName>
                                        </p:attrNameLst>
                                      </p:cBhvr>
                                      <p:tavLst>
                                        <p:tav tm="0" fmla="#ppt_w*sin(2.5*pi*$)">
                                          <p:val>
                                            <p:fltVal val="0"/>
                                          </p:val>
                                        </p:tav>
                                        <p:tav tm="100000">
                                          <p:val>
                                            <p:fltVal val="1"/>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4357"/>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818138A1-C1AF-4862-8F88-C04FC6BB15CA}"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10</a:t>
            </a:fld>
            <a:endParaRPr lang="fr-FR" sz="2000" b="1" dirty="0">
              <a:solidFill>
                <a:schemeClr val="bg1"/>
              </a:solidFill>
              <a:latin typeface="Algerian" panose="04020705040A02060702" pitchFamily="82" charset="0"/>
            </a:endParaRPr>
          </a:p>
        </p:txBody>
      </p:sp>
      <p:sp>
        <p:nvSpPr>
          <p:cNvPr id="2" name="Rectangle 1"/>
          <p:cNvSpPr/>
          <p:nvPr/>
        </p:nvSpPr>
        <p:spPr>
          <a:xfrm>
            <a:off x="2378765" y="2087806"/>
            <a:ext cx="7434469" cy="2677656"/>
          </a:xfrm>
          <a:prstGeom prst="rect">
            <a:avLst/>
          </a:prstGeom>
        </p:spPr>
        <p:txBody>
          <a:bodyPr wrap="square">
            <a:spAutoFit/>
          </a:bodyPr>
          <a:lstStyle/>
          <a:p>
            <a:r>
              <a:rPr lang="fr-FR" sz="2400" b="1" dirty="0">
                <a:ln>
                  <a:solidFill>
                    <a:sysClr val="windowText" lastClr="000000"/>
                  </a:solidFill>
                </a:ln>
                <a:solidFill>
                  <a:schemeClr val="bg1"/>
                </a:solidFill>
                <a:effectLst>
                  <a:glow rad="228600">
                    <a:schemeClr val="accent4">
                      <a:satMod val="175000"/>
                      <a:alpha val="40000"/>
                    </a:schemeClr>
                  </a:glow>
                </a:effectLst>
              </a:rPr>
              <a:t> 15. Le sexe protège de la grippe et de l’asthme</a:t>
            </a:r>
          </a:p>
          <a:p>
            <a:r>
              <a:rPr lang="fr-FR" sz="2400" b="1" dirty="0">
                <a:ln>
                  <a:solidFill>
                    <a:sysClr val="windowText" lastClr="000000"/>
                  </a:solidFill>
                </a:ln>
                <a:solidFill>
                  <a:schemeClr val="bg1"/>
                </a:solidFill>
                <a:effectLst>
                  <a:glow rad="228600">
                    <a:schemeClr val="accent4">
                      <a:satMod val="175000"/>
                      <a:alpha val="40000"/>
                    </a:schemeClr>
                  </a:glow>
                </a:effectLst>
              </a:rPr>
              <a:t>Selon des chercheurs, faire l’amour au moins une à deux fois par semaine augmente la production d’anticorps (les immunoglobulines A) qui nous protègent des infections virales comme la grippe. Le sexe est aussi un antihistaminique naturel : il combat l’asthme et le rhume des foins.</a:t>
            </a:r>
          </a:p>
        </p:txBody>
      </p:sp>
    </p:spTree>
    <p:extLst>
      <p:ext uri="{BB962C8B-B14F-4D97-AF65-F5344CB8AC3E}">
        <p14:creationId xmlns:p14="http://schemas.microsoft.com/office/powerpoint/2010/main" val="4102219340"/>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79A61860-6711-4329-B4F9-AC02F177B10C}"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11</a:t>
            </a:fld>
            <a:endParaRPr lang="fr-FR" sz="2000" b="1" dirty="0">
              <a:solidFill>
                <a:schemeClr val="bg1"/>
              </a:solidFill>
              <a:latin typeface="Algerian" panose="04020705040A02060702" pitchFamily="82" charset="0"/>
            </a:endParaRPr>
          </a:p>
        </p:txBody>
      </p:sp>
      <p:pic>
        <p:nvPicPr>
          <p:cNvPr id="2" name="Image 1"/>
          <p:cNvPicPr>
            <a:picLocks noChangeAspect="1"/>
          </p:cNvPicPr>
          <p:nvPr/>
        </p:nvPicPr>
        <p:blipFill rotWithShape="1">
          <a:blip r:embed="rId4" cstate="email">
            <a:extLst>
              <a:ext uri="{28A0092B-C50C-407E-A947-70E740481C1C}">
                <a14:useLocalDpi xmlns:a14="http://schemas.microsoft.com/office/drawing/2010/main"/>
              </a:ext>
            </a:extLst>
          </a:blip>
          <a:srcRect l="1" t="20655" r="-1341" b="21427"/>
          <a:stretch/>
        </p:blipFill>
        <p:spPr>
          <a:xfrm>
            <a:off x="3318933" y="1195394"/>
            <a:ext cx="5823520" cy="4443406"/>
          </a:xfrm>
          <a:prstGeom prst="roundRect">
            <a:avLst>
              <a:gd name="adj" fmla="val 16667"/>
            </a:avLst>
          </a:prstGeom>
          <a:ln>
            <a:noFill/>
          </a:ln>
          <a:effectLst>
            <a:glow rad="228600">
              <a:schemeClr val="accent4">
                <a:satMod val="175000"/>
                <a:alpha val="40000"/>
              </a:schemeClr>
            </a:glow>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727810888"/>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down)">
                                      <p:cBhvr>
                                        <p:cTn id="21" dur="580">
                                          <p:stCondLst>
                                            <p:cond delay="0"/>
                                          </p:stCondLst>
                                        </p:cTn>
                                        <p:tgtEl>
                                          <p:spTgt spid="2"/>
                                        </p:tgtEl>
                                      </p:cBhvr>
                                    </p:animEffect>
                                    <p:anim calcmode="lin" valueType="num">
                                      <p:cBhvr>
                                        <p:cTn id="22"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7" dur="26">
                                          <p:stCondLst>
                                            <p:cond delay="650"/>
                                          </p:stCondLst>
                                        </p:cTn>
                                        <p:tgtEl>
                                          <p:spTgt spid="2"/>
                                        </p:tgtEl>
                                      </p:cBhvr>
                                      <p:to x="100000" y="60000"/>
                                    </p:animScale>
                                    <p:animScale>
                                      <p:cBhvr>
                                        <p:cTn id="28" dur="166" decel="50000">
                                          <p:stCondLst>
                                            <p:cond delay="676"/>
                                          </p:stCondLst>
                                        </p:cTn>
                                        <p:tgtEl>
                                          <p:spTgt spid="2"/>
                                        </p:tgtEl>
                                      </p:cBhvr>
                                      <p:to x="100000" y="100000"/>
                                    </p:animScale>
                                    <p:animScale>
                                      <p:cBhvr>
                                        <p:cTn id="29" dur="26">
                                          <p:stCondLst>
                                            <p:cond delay="1312"/>
                                          </p:stCondLst>
                                        </p:cTn>
                                        <p:tgtEl>
                                          <p:spTgt spid="2"/>
                                        </p:tgtEl>
                                      </p:cBhvr>
                                      <p:to x="100000" y="80000"/>
                                    </p:animScale>
                                    <p:animScale>
                                      <p:cBhvr>
                                        <p:cTn id="30" dur="166" decel="50000">
                                          <p:stCondLst>
                                            <p:cond delay="1338"/>
                                          </p:stCondLst>
                                        </p:cTn>
                                        <p:tgtEl>
                                          <p:spTgt spid="2"/>
                                        </p:tgtEl>
                                      </p:cBhvr>
                                      <p:to x="100000" y="100000"/>
                                    </p:animScale>
                                    <p:animScale>
                                      <p:cBhvr>
                                        <p:cTn id="31" dur="26">
                                          <p:stCondLst>
                                            <p:cond delay="1642"/>
                                          </p:stCondLst>
                                        </p:cTn>
                                        <p:tgtEl>
                                          <p:spTgt spid="2"/>
                                        </p:tgtEl>
                                      </p:cBhvr>
                                      <p:to x="100000" y="90000"/>
                                    </p:animScale>
                                    <p:animScale>
                                      <p:cBhvr>
                                        <p:cTn id="32" dur="166" decel="50000">
                                          <p:stCondLst>
                                            <p:cond delay="1668"/>
                                          </p:stCondLst>
                                        </p:cTn>
                                        <p:tgtEl>
                                          <p:spTgt spid="2"/>
                                        </p:tgtEl>
                                      </p:cBhvr>
                                      <p:to x="100000" y="100000"/>
                                    </p:animScale>
                                    <p:animScale>
                                      <p:cBhvr>
                                        <p:cTn id="33" dur="26">
                                          <p:stCondLst>
                                            <p:cond delay="1808"/>
                                          </p:stCondLst>
                                        </p:cTn>
                                        <p:tgtEl>
                                          <p:spTgt spid="2"/>
                                        </p:tgtEl>
                                      </p:cBhvr>
                                      <p:to x="100000" y="95000"/>
                                    </p:animScale>
                                    <p:animScale>
                                      <p:cBhvr>
                                        <p:cTn id="34" dur="166" decel="50000">
                                          <p:stCondLst>
                                            <p:cond delay="1834"/>
                                          </p:stCondLst>
                                        </p:cTn>
                                        <p:tgtEl>
                                          <p:spTgt spid="2"/>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nodeType="click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fade">
                                      <p:cBhvr>
                                        <p:cTn id="39" dur="2000"/>
                                        <p:tgtEl>
                                          <p:spTgt spid="2"/>
                                        </p:tgtEl>
                                      </p:cBhvr>
                                    </p:animEffect>
                                    <p:anim calcmode="lin" valueType="num">
                                      <p:cBhvr>
                                        <p:cTn id="40" dur="2000" fill="hold"/>
                                        <p:tgtEl>
                                          <p:spTgt spid="2"/>
                                        </p:tgtEl>
                                        <p:attrNameLst>
                                          <p:attrName>ppt_w</p:attrName>
                                        </p:attrNameLst>
                                      </p:cBhvr>
                                      <p:tavLst>
                                        <p:tav tm="0" fmla="#ppt_w*sin(2.5*pi*$)">
                                          <p:val>
                                            <p:fltVal val="0"/>
                                          </p:val>
                                        </p:tav>
                                        <p:tav tm="100000">
                                          <p:val>
                                            <p:fltVal val="1"/>
                                          </p:val>
                                        </p:tav>
                                      </p:tavLst>
                                    </p:anim>
                                    <p:anim calcmode="lin" valueType="num">
                                      <p:cBhvr>
                                        <p:cTn id="4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42122" y="108034"/>
            <a:ext cx="10707756" cy="6641931"/>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25ADC28D-551C-439A-9CEE-7693FF359730}"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12</a:t>
            </a:fld>
            <a:endParaRPr lang="fr-FR" sz="2000" b="1" dirty="0">
              <a:solidFill>
                <a:schemeClr val="bg1"/>
              </a:solidFill>
              <a:latin typeface="Algerian" panose="04020705040A02060702" pitchFamily="82" charset="0"/>
            </a:endParaRPr>
          </a:p>
        </p:txBody>
      </p:sp>
      <p:sp>
        <p:nvSpPr>
          <p:cNvPr id="2" name="Rectangle 1"/>
          <p:cNvSpPr/>
          <p:nvPr/>
        </p:nvSpPr>
        <p:spPr>
          <a:xfrm>
            <a:off x="1702905" y="1088193"/>
            <a:ext cx="8786190" cy="4893647"/>
          </a:xfrm>
          <a:prstGeom prst="rect">
            <a:avLst/>
          </a:prstGeom>
        </p:spPr>
        <p:txBody>
          <a:bodyPr wrap="square">
            <a:spAutoFit/>
          </a:bodyPr>
          <a:lstStyle/>
          <a:p>
            <a:r>
              <a:rPr lang="fr-FR" sz="2400" b="1" dirty="0">
                <a:ln>
                  <a:solidFill>
                    <a:sysClr val="windowText" lastClr="000000"/>
                  </a:solidFill>
                </a:ln>
                <a:solidFill>
                  <a:schemeClr val="bg1"/>
                </a:solidFill>
                <a:effectLst>
                  <a:glow rad="228600">
                    <a:schemeClr val="accent4">
                      <a:satMod val="175000"/>
                      <a:alpha val="40000"/>
                    </a:schemeClr>
                  </a:glow>
                </a:effectLst>
              </a:rPr>
              <a:t> </a:t>
            </a:r>
            <a:r>
              <a:rPr lang="fr-FR" sz="2400" b="1" dirty="0" smtClean="0">
                <a:ln>
                  <a:solidFill>
                    <a:sysClr val="windowText" lastClr="000000"/>
                  </a:solidFill>
                </a:ln>
                <a:solidFill>
                  <a:schemeClr val="bg1"/>
                </a:solidFill>
                <a:effectLst>
                  <a:glow rad="228600">
                    <a:schemeClr val="accent4">
                      <a:satMod val="175000"/>
                      <a:alpha val="40000"/>
                    </a:schemeClr>
                  </a:glow>
                </a:effectLst>
              </a:rPr>
              <a:t>                     16</a:t>
            </a:r>
            <a:r>
              <a:rPr lang="fr-FR" sz="2400" b="1" dirty="0">
                <a:ln>
                  <a:solidFill>
                    <a:sysClr val="windowText" lastClr="000000"/>
                  </a:solidFill>
                </a:ln>
                <a:solidFill>
                  <a:schemeClr val="bg1"/>
                </a:solidFill>
                <a:effectLst>
                  <a:glow rad="228600">
                    <a:schemeClr val="accent4">
                      <a:satMod val="175000"/>
                      <a:alpha val="40000"/>
                    </a:schemeClr>
                  </a:glow>
                </a:effectLst>
              </a:rPr>
              <a:t>. Le sexe fait vivre plus longtemps</a:t>
            </a:r>
          </a:p>
          <a:p>
            <a:r>
              <a:rPr lang="fr-FR" sz="2400" b="1" dirty="0" smtClean="0">
                <a:ln>
                  <a:solidFill>
                    <a:sysClr val="windowText" lastClr="000000"/>
                  </a:solidFill>
                </a:ln>
                <a:solidFill>
                  <a:schemeClr val="bg1"/>
                </a:solidFill>
                <a:effectLst>
                  <a:glow rad="228600">
                    <a:schemeClr val="accent4">
                      <a:satMod val="175000"/>
                      <a:alpha val="40000"/>
                    </a:schemeClr>
                  </a:glow>
                </a:effectLst>
              </a:rPr>
              <a:t>   Le </a:t>
            </a:r>
            <a:r>
              <a:rPr lang="fr-FR" sz="2400" b="1" dirty="0">
                <a:ln>
                  <a:solidFill>
                    <a:sysClr val="windowText" lastClr="000000"/>
                  </a:solidFill>
                </a:ln>
                <a:solidFill>
                  <a:schemeClr val="bg1"/>
                </a:solidFill>
                <a:effectLst>
                  <a:glow rad="228600">
                    <a:schemeClr val="accent4">
                      <a:satMod val="175000"/>
                      <a:alpha val="40000"/>
                    </a:schemeClr>
                  </a:glow>
                </a:effectLst>
              </a:rPr>
              <a:t>sexe ne vous fait pas seulement sentir plus jeune : la recherche montre qu’il peut réellement ralentir le processus de vieillissement. Lorsque vous atteignez l’orgasme, le corps sécrète la DHEA ( </a:t>
            </a:r>
            <a:r>
              <a:rPr lang="fr-FR" sz="2400" b="1" dirty="0" err="1">
                <a:ln>
                  <a:solidFill>
                    <a:sysClr val="windowText" lastClr="000000"/>
                  </a:solidFill>
                </a:ln>
                <a:solidFill>
                  <a:schemeClr val="bg1"/>
                </a:solidFill>
                <a:effectLst>
                  <a:glow rad="228600">
                    <a:schemeClr val="accent4">
                      <a:satMod val="175000"/>
                      <a:alpha val="40000"/>
                    </a:schemeClr>
                  </a:glow>
                </a:effectLst>
              </a:rPr>
              <a:t>déhydroépiandrostérone</a:t>
            </a:r>
            <a:r>
              <a:rPr lang="fr-FR" sz="2400" b="1" dirty="0">
                <a:ln>
                  <a:solidFill>
                    <a:sysClr val="windowText" lastClr="000000"/>
                  </a:solidFill>
                </a:ln>
                <a:solidFill>
                  <a:schemeClr val="bg1"/>
                </a:solidFill>
                <a:effectLst>
                  <a:glow rad="228600">
                    <a:schemeClr val="accent4">
                      <a:satMod val="175000"/>
                      <a:alpha val="40000"/>
                    </a:schemeClr>
                  </a:glow>
                </a:effectLst>
              </a:rPr>
              <a:t> ou </a:t>
            </a:r>
            <a:r>
              <a:rPr lang="fr-FR" sz="2400" b="1" dirty="0" err="1">
                <a:ln>
                  <a:solidFill>
                    <a:sysClr val="windowText" lastClr="000000"/>
                  </a:solidFill>
                </a:ln>
                <a:solidFill>
                  <a:schemeClr val="bg1"/>
                </a:solidFill>
                <a:effectLst>
                  <a:glow rad="228600">
                    <a:schemeClr val="accent4">
                      <a:satMod val="175000"/>
                      <a:alpha val="40000"/>
                    </a:schemeClr>
                  </a:glow>
                </a:effectLst>
              </a:rPr>
              <a:t>prastérone</a:t>
            </a:r>
            <a:r>
              <a:rPr lang="fr-FR" sz="2400" b="1" dirty="0">
                <a:ln>
                  <a:solidFill>
                    <a:sysClr val="windowText" lastClr="000000"/>
                  </a:solidFill>
                </a:ln>
                <a:solidFill>
                  <a:schemeClr val="bg1"/>
                </a:solidFill>
                <a:effectLst>
                  <a:glow rad="228600">
                    <a:schemeClr val="accent4">
                      <a:satMod val="175000"/>
                      <a:alpha val="40000"/>
                    </a:schemeClr>
                  </a:glow>
                </a:effectLst>
              </a:rPr>
              <a:t> ), une hormone connue pour améliorer la santé du système immunitaire, la réparation des tissus qui aide à garder une peau jeune. La DHEA favorise également la production d’autres hormones comme les œstrogènes, qui peut prolonger la vie par l’amélioration de la santé cardiovasculaire. C’est donc prouvé, le sexe rajeunit !</a:t>
            </a:r>
          </a:p>
          <a:p>
            <a:r>
              <a:rPr lang="fr-FR" sz="2400" b="1" dirty="0">
                <a:ln>
                  <a:solidFill>
                    <a:sysClr val="windowText" lastClr="000000"/>
                  </a:solidFill>
                </a:ln>
                <a:solidFill>
                  <a:schemeClr val="bg1"/>
                </a:solidFill>
                <a:effectLst>
                  <a:glow rad="228600">
                    <a:schemeClr val="accent4">
                      <a:satMod val="175000"/>
                      <a:alpha val="40000"/>
                    </a:schemeClr>
                  </a:glow>
                </a:effectLst>
              </a:rPr>
              <a:t>Une étude de 1981 démontrait que le taux de mortalité </a:t>
            </a:r>
            <a:r>
              <a:rPr lang="fr-FR" sz="2400" b="1" dirty="0" smtClean="0">
                <a:ln>
                  <a:solidFill>
                    <a:sysClr val="windowText" lastClr="000000"/>
                  </a:solidFill>
                </a:ln>
                <a:solidFill>
                  <a:schemeClr val="bg1"/>
                </a:solidFill>
                <a:effectLst>
                  <a:glow rad="228600">
                    <a:schemeClr val="accent4">
                      <a:satMod val="175000"/>
                      <a:alpha val="40000"/>
                    </a:schemeClr>
                  </a:glow>
                </a:effectLst>
              </a:rPr>
              <a:t>chez</a:t>
            </a:r>
          </a:p>
          <a:p>
            <a:r>
              <a:rPr lang="fr-FR" sz="2400" b="1" dirty="0">
                <a:ln>
                  <a:solidFill>
                    <a:sysClr val="windowText" lastClr="000000"/>
                  </a:solidFill>
                </a:ln>
                <a:solidFill>
                  <a:schemeClr val="bg1"/>
                </a:solidFill>
                <a:effectLst>
                  <a:glow rad="228600">
                    <a:schemeClr val="accent4">
                      <a:satMod val="175000"/>
                      <a:alpha val="40000"/>
                    </a:schemeClr>
                  </a:glow>
                </a:effectLst>
              </a:rPr>
              <a:t> </a:t>
            </a:r>
            <a:r>
              <a:rPr lang="fr-FR" sz="2400" b="1" dirty="0" smtClean="0">
                <a:ln>
                  <a:solidFill>
                    <a:sysClr val="windowText" lastClr="000000"/>
                  </a:solidFill>
                </a:ln>
                <a:solidFill>
                  <a:schemeClr val="bg1"/>
                </a:solidFill>
                <a:effectLst>
                  <a:glow rad="228600">
                    <a:schemeClr val="accent4">
                      <a:satMod val="175000"/>
                      <a:alpha val="40000"/>
                    </a:schemeClr>
                  </a:glow>
                </a:effectLst>
              </a:rPr>
              <a:t>    </a:t>
            </a:r>
            <a:r>
              <a:rPr lang="fr-FR" sz="2400" b="1" dirty="0">
                <a:ln>
                  <a:solidFill>
                    <a:sysClr val="windowText" lastClr="000000"/>
                  </a:solidFill>
                </a:ln>
                <a:solidFill>
                  <a:schemeClr val="bg1"/>
                </a:solidFill>
                <a:effectLst>
                  <a:glow rad="228600">
                    <a:schemeClr val="accent4">
                      <a:satMod val="175000"/>
                      <a:alpha val="40000"/>
                    </a:schemeClr>
                  </a:glow>
                </a:effectLst>
              </a:rPr>
              <a:t>les </a:t>
            </a:r>
            <a:r>
              <a:rPr lang="fr-FR" sz="2400" b="1" dirty="0" smtClean="0">
                <a:ln>
                  <a:solidFill>
                    <a:sysClr val="windowText" lastClr="000000"/>
                  </a:solidFill>
                </a:ln>
                <a:solidFill>
                  <a:schemeClr val="bg1"/>
                </a:solidFill>
                <a:effectLst>
                  <a:glow rad="228600">
                    <a:schemeClr val="accent4">
                      <a:satMod val="175000"/>
                      <a:alpha val="40000"/>
                    </a:schemeClr>
                  </a:glow>
                </a:effectLst>
              </a:rPr>
              <a:t>plus </a:t>
            </a:r>
            <a:r>
              <a:rPr lang="fr-FR" sz="2400" b="1" dirty="0">
                <a:ln>
                  <a:solidFill>
                    <a:sysClr val="windowText" lastClr="000000"/>
                  </a:solidFill>
                </a:ln>
                <a:solidFill>
                  <a:schemeClr val="bg1"/>
                </a:solidFill>
                <a:effectLst>
                  <a:glow rad="228600">
                    <a:schemeClr val="accent4">
                      <a:satMod val="175000"/>
                      <a:alpha val="40000"/>
                    </a:schemeClr>
                  </a:glow>
                </a:effectLst>
              </a:rPr>
              <a:t>de soixante-dix ans était plus faible chez les </a:t>
            </a:r>
            <a:r>
              <a:rPr lang="fr-FR" sz="2400" b="1" dirty="0" smtClean="0">
                <a:ln>
                  <a:solidFill>
                    <a:sysClr val="windowText" lastClr="000000"/>
                  </a:solidFill>
                </a:ln>
                <a:solidFill>
                  <a:schemeClr val="bg1"/>
                </a:solidFill>
                <a:effectLst>
                  <a:glow rad="228600">
                    <a:schemeClr val="accent4">
                      <a:satMod val="175000"/>
                      <a:alpha val="40000"/>
                    </a:schemeClr>
                  </a:glow>
                </a:effectLst>
              </a:rPr>
              <a:t>hommes</a:t>
            </a:r>
          </a:p>
          <a:p>
            <a:r>
              <a:rPr lang="fr-FR" sz="2400" b="1" dirty="0" smtClean="0">
                <a:ln>
                  <a:solidFill>
                    <a:sysClr val="windowText" lastClr="000000"/>
                  </a:solidFill>
                </a:ln>
                <a:solidFill>
                  <a:schemeClr val="bg1"/>
                </a:solidFill>
                <a:effectLst>
                  <a:glow rad="228600">
                    <a:schemeClr val="accent4">
                      <a:satMod val="175000"/>
                      <a:alpha val="40000"/>
                    </a:schemeClr>
                  </a:glow>
                </a:effectLst>
              </a:rPr>
              <a:t>                             ayant encore </a:t>
            </a:r>
            <a:r>
              <a:rPr lang="fr-FR" sz="2400" b="1" dirty="0">
                <a:ln>
                  <a:solidFill>
                    <a:sysClr val="windowText" lastClr="000000"/>
                  </a:solidFill>
                </a:ln>
                <a:solidFill>
                  <a:schemeClr val="bg1"/>
                </a:solidFill>
                <a:effectLst>
                  <a:glow rad="228600">
                    <a:schemeClr val="accent4">
                      <a:satMod val="175000"/>
                      <a:alpha val="40000"/>
                    </a:schemeClr>
                  </a:glow>
                </a:effectLst>
              </a:rPr>
              <a:t>une activité sexuelle…</a:t>
            </a:r>
          </a:p>
        </p:txBody>
      </p:sp>
    </p:spTree>
    <p:extLst>
      <p:ext uri="{BB962C8B-B14F-4D97-AF65-F5344CB8AC3E}">
        <p14:creationId xmlns:p14="http://schemas.microsoft.com/office/powerpoint/2010/main" val="1443593498"/>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78557" y="316722"/>
            <a:ext cx="10034886" cy="6224555"/>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F74131D3-8422-4273-8F82-BEA0C6B66B45}"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13</a:t>
            </a:fld>
            <a:endParaRPr lang="fr-FR" sz="2000" b="1" dirty="0">
              <a:solidFill>
                <a:schemeClr val="bg1"/>
              </a:solidFill>
              <a:latin typeface="Algerian" panose="04020705040A02060702" pitchFamily="82" charset="0"/>
            </a:endParaRPr>
          </a:p>
        </p:txBody>
      </p:sp>
      <p:pic>
        <p:nvPicPr>
          <p:cNvPr id="7" name="Image 6"/>
          <p:cNvPicPr>
            <a:picLocks noChangeAspect="1"/>
          </p:cNvPicPr>
          <p:nvPr/>
        </p:nvPicPr>
        <p:blipFill rotWithShape="1">
          <a:blip r:embed="rId4" cstate="email">
            <a:extLst>
              <a:ext uri="{28A0092B-C50C-407E-A947-70E740481C1C}">
                <a14:useLocalDpi xmlns:a14="http://schemas.microsoft.com/office/drawing/2010/main"/>
              </a:ext>
            </a:extLst>
          </a:blip>
          <a:srcRect t="23951" r="124" b="24198"/>
          <a:stretch/>
        </p:blipFill>
        <p:spPr>
          <a:xfrm>
            <a:off x="1490133" y="880534"/>
            <a:ext cx="9245600" cy="5113866"/>
          </a:xfrm>
          <a:prstGeom prst="ellipse">
            <a:avLst/>
          </a:prstGeom>
          <a:ln>
            <a:noFill/>
          </a:ln>
          <a:effectLst>
            <a:glow rad="228600">
              <a:schemeClr val="accent4">
                <a:satMod val="175000"/>
                <a:alpha val="40000"/>
              </a:schemeClr>
            </a:glow>
            <a:softEdge rad="112500"/>
          </a:effectLst>
        </p:spPr>
      </p:pic>
    </p:spTree>
    <p:extLst>
      <p:ext uri="{BB962C8B-B14F-4D97-AF65-F5344CB8AC3E}">
        <p14:creationId xmlns:p14="http://schemas.microsoft.com/office/powerpoint/2010/main" val="3930760032"/>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8200" y="167631"/>
            <a:ext cx="10515600" cy="6522737"/>
          </a:xfrm>
          <a:prstGeom prst="rect">
            <a:avLst/>
          </a:prstGeom>
          <a:effectLst>
            <a:glow rad="228600">
              <a:schemeClr val="accent4">
                <a:satMod val="175000"/>
                <a:alpha val="40000"/>
              </a:schemeClr>
            </a:glow>
          </a:effectLst>
        </p:spPr>
      </p:pic>
      <p:sp>
        <p:nvSpPr>
          <p:cNvPr id="4" name="Espace réservé de la date 3"/>
          <p:cNvSpPr>
            <a:spLocks noGrp="1"/>
          </p:cNvSpPr>
          <p:nvPr>
            <p:ph type="dt" sz="half" idx="10"/>
          </p:nvPr>
        </p:nvSpPr>
        <p:spPr/>
        <p:txBody>
          <a:bodyPr/>
          <a:lstStyle/>
          <a:p>
            <a:fld id="{79A61860-6711-4329-B4F9-AC02F177B10C}"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14</a:t>
            </a:fld>
            <a:endParaRPr lang="fr-FR" sz="2000" b="1" dirty="0">
              <a:solidFill>
                <a:schemeClr val="bg1"/>
              </a:solidFill>
              <a:latin typeface="Algerian" panose="04020705040A02060702" pitchFamily="82" charset="0"/>
            </a:endParaRPr>
          </a:p>
        </p:txBody>
      </p:sp>
      <p:sp>
        <p:nvSpPr>
          <p:cNvPr id="2" name="Rectangle 1"/>
          <p:cNvSpPr/>
          <p:nvPr/>
        </p:nvSpPr>
        <p:spPr>
          <a:xfrm>
            <a:off x="2405269" y="1184499"/>
            <a:ext cx="7381461" cy="4154984"/>
          </a:xfrm>
          <a:prstGeom prst="rect">
            <a:avLst/>
          </a:prstGeom>
        </p:spPr>
        <p:txBody>
          <a:bodyPr wrap="square">
            <a:spAutoFit/>
          </a:bodyPr>
          <a:lstStyle/>
          <a:p>
            <a:r>
              <a:rPr lang="fr-FR" sz="2400" b="1" dirty="0">
                <a:ln>
                  <a:solidFill>
                    <a:sysClr val="windowText" lastClr="000000"/>
                  </a:solidFill>
                </a:ln>
                <a:solidFill>
                  <a:schemeClr val="bg1"/>
                </a:solidFill>
                <a:effectLst>
                  <a:glow rad="228600">
                    <a:schemeClr val="accent4">
                      <a:satMod val="175000"/>
                      <a:alpha val="40000"/>
                    </a:schemeClr>
                  </a:glow>
                </a:effectLst>
              </a:rPr>
              <a:t> </a:t>
            </a:r>
            <a:r>
              <a:rPr lang="fr-FR" sz="2400" b="1" dirty="0" smtClean="0">
                <a:ln>
                  <a:solidFill>
                    <a:sysClr val="windowText" lastClr="000000"/>
                  </a:solidFill>
                </a:ln>
                <a:solidFill>
                  <a:schemeClr val="bg1"/>
                </a:solidFill>
                <a:effectLst>
                  <a:glow rad="228600">
                    <a:schemeClr val="accent4">
                      <a:satMod val="175000"/>
                      <a:alpha val="40000"/>
                    </a:schemeClr>
                  </a:glow>
                </a:effectLst>
              </a:rPr>
              <a:t>                    17</a:t>
            </a:r>
            <a:r>
              <a:rPr lang="fr-FR" sz="2400" b="1" dirty="0">
                <a:ln>
                  <a:solidFill>
                    <a:sysClr val="windowText" lastClr="000000"/>
                  </a:solidFill>
                </a:ln>
                <a:solidFill>
                  <a:schemeClr val="bg1"/>
                </a:solidFill>
                <a:effectLst>
                  <a:glow rad="228600">
                    <a:schemeClr val="accent4">
                      <a:satMod val="175000"/>
                      <a:alpha val="40000"/>
                    </a:schemeClr>
                  </a:glow>
                </a:effectLst>
              </a:rPr>
              <a:t>. Le sexe tonifie votre bassin</a:t>
            </a:r>
          </a:p>
          <a:p>
            <a:r>
              <a:rPr lang="fr-FR" sz="2400" b="1" dirty="0">
                <a:ln>
                  <a:solidFill>
                    <a:sysClr val="windowText" lastClr="000000"/>
                  </a:solidFill>
                </a:ln>
                <a:solidFill>
                  <a:schemeClr val="bg1"/>
                </a:solidFill>
                <a:effectLst>
                  <a:glow rad="228600">
                    <a:schemeClr val="accent4">
                      <a:satMod val="175000"/>
                      <a:alpha val="40000"/>
                    </a:schemeClr>
                  </a:glow>
                </a:effectLst>
              </a:rPr>
              <a:t>Les exercices de </a:t>
            </a:r>
            <a:r>
              <a:rPr lang="fr-FR" sz="2400" b="1" dirty="0" err="1">
                <a:ln>
                  <a:solidFill>
                    <a:sysClr val="windowText" lastClr="000000"/>
                  </a:solidFill>
                </a:ln>
                <a:solidFill>
                  <a:schemeClr val="bg1"/>
                </a:solidFill>
                <a:effectLst>
                  <a:glow rad="228600">
                    <a:schemeClr val="accent4">
                      <a:satMod val="175000"/>
                      <a:alpha val="40000"/>
                    </a:schemeClr>
                  </a:glow>
                </a:effectLst>
              </a:rPr>
              <a:t>Kegel</a:t>
            </a:r>
            <a:r>
              <a:rPr lang="fr-FR" sz="2400" b="1" dirty="0">
                <a:ln>
                  <a:solidFill>
                    <a:sysClr val="windowText" lastClr="000000"/>
                  </a:solidFill>
                </a:ln>
                <a:solidFill>
                  <a:schemeClr val="bg1"/>
                </a:solidFill>
                <a:effectLst>
                  <a:glow rad="228600">
                    <a:schemeClr val="accent4">
                      <a:satMod val="175000"/>
                      <a:alpha val="40000"/>
                    </a:schemeClr>
                  </a:glow>
                </a:effectLst>
              </a:rPr>
              <a:t>, du Dr </a:t>
            </a:r>
            <a:r>
              <a:rPr lang="fr-FR" sz="2400" b="1" dirty="0" err="1">
                <a:ln>
                  <a:solidFill>
                    <a:sysClr val="windowText" lastClr="000000"/>
                  </a:solidFill>
                </a:ln>
                <a:solidFill>
                  <a:schemeClr val="bg1"/>
                </a:solidFill>
                <a:effectLst>
                  <a:glow rad="228600">
                    <a:schemeClr val="accent4">
                      <a:satMod val="175000"/>
                      <a:alpha val="40000"/>
                    </a:schemeClr>
                  </a:glow>
                </a:effectLst>
              </a:rPr>
              <a:t>Kegel</a:t>
            </a:r>
            <a:r>
              <a:rPr lang="fr-FR" sz="2400" b="1" dirty="0">
                <a:ln>
                  <a:solidFill>
                    <a:sysClr val="windowText" lastClr="000000"/>
                  </a:solidFill>
                </a:ln>
                <a:solidFill>
                  <a:schemeClr val="bg1"/>
                </a:solidFill>
                <a:effectLst>
                  <a:glow rad="228600">
                    <a:schemeClr val="accent4">
                      <a:satMod val="175000"/>
                      <a:alpha val="40000"/>
                    </a:schemeClr>
                  </a:glow>
                </a:effectLst>
              </a:rPr>
              <a:t>, consistent en la contraction puis la relaxation des muscles du bassin. Les experts recommandent aux femmes de les pratiquer quotidiennement pour se préparer aux contraintes de la grossesse. Cependant, le problème c’est qu’ils doivent être exercés quotidiennement pour être vraiment efficaces. Heureusement, il y a une autre façon de renforcer ces muscles, en effet, sans vous en rendre compte, en faisant l’amour vous tonifiez votre bassin. Et plus les muscles sont fermes, meilleur est le plaisir.</a:t>
            </a:r>
          </a:p>
        </p:txBody>
      </p:sp>
    </p:spTree>
    <p:extLst>
      <p:ext uri="{BB962C8B-B14F-4D97-AF65-F5344CB8AC3E}">
        <p14:creationId xmlns:p14="http://schemas.microsoft.com/office/powerpoint/2010/main" val="326070960"/>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1" presetClass="entr" presetSubtype="8"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heel(8)">
                                      <p:cBhvr>
                                        <p:cTn id="16" dur="2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1" presetClass="entr" presetSubtype="0" fill="hold" nodeType="clickEffect">
                                  <p:stCondLst>
                                    <p:cond delay="0"/>
                                  </p:stCondLst>
                                  <p:iterate type="lt">
                                    <p:tmPct val="10000"/>
                                  </p:iterate>
                                  <p:childTnLst>
                                    <p:set>
                                      <p:cBhvr>
                                        <p:cTn id="29" dur="1" fill="hold">
                                          <p:stCondLst>
                                            <p:cond delay="0"/>
                                          </p:stCondLst>
                                        </p:cTn>
                                        <p:tgtEl>
                                          <p:spTgt spid="2">
                                            <p:txEl>
                                              <p:pRg st="1" end="1"/>
                                            </p:txEl>
                                          </p:spTgt>
                                        </p:tgtEl>
                                        <p:attrNameLst>
                                          <p:attrName>style.visibility</p:attrName>
                                        </p:attrNameLst>
                                      </p:cBhvr>
                                      <p:to>
                                        <p:strVal val="visible"/>
                                      </p:to>
                                    </p:set>
                                    <p:anim calcmode="lin" valueType="num">
                                      <p:cBhvr>
                                        <p:cTn id="30"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1"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32"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3"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4" dur="500" tmFilter="0,0; .5, 1; 1, 1"/>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fld id="{85C86F39-5B1B-42A5-9C0D-31C043A9479F}" type="datetime1">
              <a:rPr lang="fr-FR" sz="2000" b="1" smtClean="0">
                <a:solidFill>
                  <a:schemeClr val="bg1"/>
                </a:solidFill>
                <a:latin typeface="Algerian" panose="04020705040A02060702" pitchFamily="82" charset="0"/>
              </a:rPr>
              <a:t>09/05/2021</a:t>
            </a:fld>
            <a:endParaRPr lang="fr-FR" sz="2000" b="1" dirty="0">
              <a:solidFill>
                <a:schemeClr val="bg1"/>
              </a:solidFill>
              <a:latin typeface="Algerian" panose="04020705040A02060702" pitchFamily="82" charset="0"/>
            </a:endParaRPr>
          </a:p>
        </p:txBody>
      </p:sp>
      <p:sp>
        <p:nvSpPr>
          <p:cNvPr id="5" name="Espace réservé du pied de page 4"/>
          <p:cNvSpPr>
            <a:spLocks noGrp="1"/>
          </p:cNvSpPr>
          <p:nvPr>
            <p:ph type="ftr" sz="quarter" idx="11"/>
          </p:nvPr>
        </p:nvSpPr>
        <p:spPr/>
        <p:txBody>
          <a:bodyPr/>
          <a:lstStyle/>
          <a:p>
            <a:r>
              <a:rPr lang="fr-FR" sz="2000" smtClean="0">
                <a:solidFill>
                  <a:schemeClr val="bg1"/>
                </a:solidFill>
                <a:latin typeface="Algerian" panose="04020705040A02060702" pitchFamily="82" charset="0"/>
              </a:rPr>
              <a:t>PPS    Lande    2021</a:t>
            </a:r>
            <a:endParaRPr lang="fr-FR" sz="2000" dirty="0">
              <a:solidFill>
                <a:schemeClr val="bg1"/>
              </a:solidFill>
              <a:latin typeface="Algerian" panose="04020705040A02060702" pitchFamily="82" charset="0"/>
            </a:endParaRPr>
          </a:p>
        </p:txBody>
      </p:sp>
      <p:sp>
        <p:nvSpPr>
          <p:cNvPr id="6" name="Espace réservé du numéro de diapositive 5"/>
          <p:cNvSpPr>
            <a:spLocks noGrp="1"/>
          </p:cNvSpPr>
          <p:nvPr>
            <p:ph type="sldNum" sz="quarter" idx="12"/>
          </p:nvPr>
        </p:nvSpPr>
        <p:spPr/>
        <p:txBody>
          <a:bodyPr/>
          <a:lstStyle/>
          <a:p>
            <a:fld id="{89F82B81-0CE2-4B4A-BAB7-52AF28995164}" type="slidenum">
              <a:rPr lang="fr-FR" sz="2000" b="1" smtClean="0">
                <a:solidFill>
                  <a:schemeClr val="bg1"/>
                </a:solidFill>
                <a:latin typeface="Algerian" panose="04020705040A02060702" pitchFamily="82" charset="0"/>
              </a:rPr>
              <a:t>15</a:t>
            </a:fld>
            <a:endParaRPr lang="fr-FR" sz="2000" b="1" dirty="0">
              <a:solidFill>
                <a:schemeClr val="bg1"/>
              </a:solidFill>
              <a:latin typeface="Algerian" panose="04020705040A02060702" pitchFamily="82" charset="0"/>
            </a:endParaRPr>
          </a:p>
        </p:txBody>
      </p:sp>
      <p:sp>
        <p:nvSpPr>
          <p:cNvPr id="8" name="Ellipse 7"/>
          <p:cNvSpPr/>
          <p:nvPr/>
        </p:nvSpPr>
        <p:spPr>
          <a:xfrm>
            <a:off x="1198666" y="490330"/>
            <a:ext cx="9819860" cy="5729495"/>
          </a:xfrm>
          <a:prstGeom prst="ellipse">
            <a:avLst/>
          </a:prstGeom>
          <a:gradFill flip="none" rotWithShape="1">
            <a:gsLst>
              <a:gs pos="100000">
                <a:srgbClr val="FFFF00"/>
              </a:gs>
              <a:gs pos="51000">
                <a:srgbClr val="FFC000"/>
              </a:gs>
              <a:gs pos="80000">
                <a:schemeClr val="accent1">
                  <a:lumMod val="45000"/>
                  <a:lumOff val="55000"/>
                </a:schemeClr>
              </a:gs>
              <a:gs pos="72000">
                <a:srgbClr val="C00000"/>
              </a:gs>
              <a:gs pos="86000">
                <a:srgbClr val="C00000"/>
              </a:gs>
            </a:gsLst>
            <a:path path="shape">
              <a:fillToRect l="50000" t="50000" r="50000" b="50000"/>
            </a:path>
            <a:tileRect/>
          </a:gra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effectLst>
                <a:glow rad="228600">
                  <a:schemeClr val="accent4">
                    <a:satMod val="175000"/>
                    <a:alpha val="40000"/>
                  </a:schemeClr>
                </a:glow>
              </a:effectLst>
            </a:endParaRPr>
          </a:p>
        </p:txBody>
      </p:sp>
      <p:sp>
        <p:nvSpPr>
          <p:cNvPr id="9" name="Rectangle 8"/>
          <p:cNvSpPr/>
          <p:nvPr/>
        </p:nvSpPr>
        <p:spPr>
          <a:xfrm>
            <a:off x="1223858" y="353805"/>
            <a:ext cx="9794668" cy="5021944"/>
          </a:xfrm>
          <a:prstGeom prst="rect">
            <a:avLst/>
          </a:prstGeom>
          <a:noFill/>
        </p:spPr>
        <p:txBody>
          <a:bodyPr wrap="none" lIns="91440" tIns="45720" rIns="91440" bIns="45720">
            <a:prstTxWarp prst="textArchUp">
              <a:avLst/>
            </a:prstTxWarp>
            <a:spAutoFit/>
          </a:bodyPr>
          <a:lstStyle/>
          <a:p>
            <a:pPr algn="ctr"/>
            <a:r>
              <a:rPr lang="fr-FR" sz="44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rPr>
              <a:t> les plaisirs du sexe</a:t>
            </a:r>
            <a:endParaRPr lang="fr-FR" sz="44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sp>
        <p:nvSpPr>
          <p:cNvPr id="3" name="Rectangle 2"/>
          <p:cNvSpPr/>
          <p:nvPr/>
        </p:nvSpPr>
        <p:spPr>
          <a:xfrm>
            <a:off x="6028825" y="3782018"/>
            <a:ext cx="184731" cy="1107996"/>
          </a:xfrm>
          <a:prstGeom prst="rect">
            <a:avLst/>
          </a:prstGeom>
          <a:noFill/>
        </p:spPr>
        <p:txBody>
          <a:bodyPr wrap="none" lIns="91440" tIns="45720" rIns="91440" bIns="45720">
            <a:spAutoFit/>
          </a:bodyPr>
          <a:lstStyle/>
          <a:p>
            <a:pPr algn="ctr"/>
            <a:endParaRPr lang="fr-FR" sz="6600" b="1" cap="none" spc="50" dirty="0">
              <a:ln w="0">
                <a:solidFill>
                  <a:srgbClr val="FFC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Algerian" panose="04020705040A02060702" pitchFamily="82" charset="0"/>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23434" y="1151946"/>
            <a:ext cx="7145131" cy="4554107"/>
          </a:xfrm>
          <a:prstGeom prst="rect">
            <a:avLst/>
          </a:prstGeom>
        </p:spPr>
      </p:pic>
    </p:spTree>
    <p:extLst>
      <p:ext uri="{BB962C8B-B14F-4D97-AF65-F5344CB8AC3E}">
        <p14:creationId xmlns:p14="http://schemas.microsoft.com/office/powerpoint/2010/main" val="1866878937"/>
      </p:ext>
    </p:extLst>
  </p:cSld>
  <p:clrMapOvr>
    <a:masterClrMapping/>
  </p:clrMapOvr>
  <mc:AlternateContent xmlns:mc="http://schemas.openxmlformats.org/markup-compatibility/2006" xmlns:p14="http://schemas.microsoft.com/office/powerpoint/2010/main">
    <mc:Choice Requires="p14">
      <p:transition spd="slow" p14:dur="3000" advTm="14000">
        <p:wedge/>
      </p:transition>
    </mc:Choice>
    <mc:Fallback xmlns="">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5">
                                            <p:txEl>
                                              <p:pRg st="0" end="0"/>
                                            </p:txEl>
                                          </p:spTgt>
                                        </p:tgtEl>
                                        <p:attrNameLst>
                                          <p:attrName>style.visibility</p:attrName>
                                        </p:attrNameLst>
                                      </p:cBhvr>
                                      <p:to>
                                        <p:strVal val="visible"/>
                                      </p:to>
                                    </p:set>
                                    <p:set>
                                      <p:cBhvr>
                                        <p:cTn id="7" dur="455" fill="hold">
                                          <p:stCondLst>
                                            <p:cond delay="0"/>
                                          </p:stCondLst>
                                        </p:cTn>
                                        <p:tgtEl>
                                          <p:spTgt spid="5">
                                            <p:txEl>
                                              <p:pRg st="0" end="0"/>
                                            </p:txEl>
                                          </p:spTgt>
                                        </p:tgtEl>
                                        <p:attrNameLst>
                                          <p:attrName>style.rotation</p:attrName>
                                        </p:attrNameLst>
                                      </p:cBhvr>
                                      <p:to>
                                        <p:strVal val="-45.0"/>
                                      </p:to>
                                    </p:set>
                                    <p:anim calcmode="lin" valueType="num">
                                      <p:cBhvr>
                                        <p:cTn id="8" dur="455" fill="hold">
                                          <p:stCondLst>
                                            <p:cond delay="455"/>
                                          </p:stCondLst>
                                        </p:cTn>
                                        <p:tgtEl>
                                          <p:spTgt spid="5">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5">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5">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5">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2000"/>
                                        <p:tgtEl>
                                          <p:spTgt spid="8"/>
                                        </p:tgtEl>
                                      </p:cBhvr>
                                    </p:animEffect>
                                    <p:anim calcmode="lin" valueType="num">
                                      <p:cBhvr>
                                        <p:cTn id="17" dur="2000" fill="hold"/>
                                        <p:tgtEl>
                                          <p:spTgt spid="8"/>
                                        </p:tgtEl>
                                        <p:attrNameLst>
                                          <p:attrName>ppt_w</p:attrName>
                                        </p:attrNameLst>
                                      </p:cBhvr>
                                      <p:tavLst>
                                        <p:tav tm="0" fmla="#ppt_w*sin(2.5*pi*$)">
                                          <p:val>
                                            <p:fltVal val="0"/>
                                          </p:val>
                                        </p:tav>
                                        <p:tav tm="100000">
                                          <p:val>
                                            <p:fltVal val="1"/>
                                          </p:val>
                                        </p:tav>
                                      </p:tavLst>
                                    </p:anim>
                                    <p:anim calcmode="lin" valueType="num">
                                      <p:cBhvr>
                                        <p:cTn id="18"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9">
                                            <p:txEl>
                                              <p:pRg st="0" end="0"/>
                                            </p:txEl>
                                          </p:spTgt>
                                        </p:tgtEl>
                                        <p:attrNameLst>
                                          <p:attrName>style.visibility</p:attrName>
                                        </p:attrNameLst>
                                      </p:cBhvr>
                                      <p:to>
                                        <p:strVal val="visible"/>
                                      </p:to>
                                    </p:set>
                                    <p:set>
                                      <p:cBhvr>
                                        <p:cTn id="23" dur="455" fill="hold">
                                          <p:stCondLst>
                                            <p:cond delay="0"/>
                                          </p:stCondLst>
                                        </p:cTn>
                                        <p:tgtEl>
                                          <p:spTgt spid="9">
                                            <p:txEl>
                                              <p:pRg st="0" end="0"/>
                                            </p:txEl>
                                          </p:spTgt>
                                        </p:tgtEl>
                                        <p:attrNameLst>
                                          <p:attrName>style.rotation</p:attrName>
                                        </p:attrNameLst>
                                      </p:cBhvr>
                                      <p:to>
                                        <p:strVal val="-45.0"/>
                                      </p:to>
                                    </p:set>
                                    <p:anim calcmode="lin" valueType="num">
                                      <p:cBhvr>
                                        <p:cTn id="24"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38" presetClass="entr" presetSubtype="0" accel="50000" fill="hold" nodeType="clickEffect" nodePh="1">
                                  <p:stCondLst>
                                    <p:cond delay="0"/>
                                  </p:stCondLst>
                                  <p:endCondLst>
                                    <p:cond evt="begin" delay="0">
                                      <p:tn val="30"/>
                                    </p:cond>
                                  </p:endCondLst>
                                  <p:iterate type="lt">
                                    <p:tmPct val="50000"/>
                                  </p:iterate>
                                  <p:childTnLst>
                                    <p:set>
                                      <p:cBhvr>
                                        <p:cTn id="31" dur="1" fill="hold">
                                          <p:stCondLst>
                                            <p:cond delay="0"/>
                                          </p:stCondLst>
                                        </p:cTn>
                                        <p:tgtEl>
                                          <p:spTgt spid="3">
                                            <p:txEl>
                                              <p:pRg st="0" end="0"/>
                                            </p:txEl>
                                          </p:spTgt>
                                        </p:tgtEl>
                                        <p:attrNameLst>
                                          <p:attrName>style.visibility</p:attrName>
                                        </p:attrNameLst>
                                      </p:cBhvr>
                                      <p:to>
                                        <p:strVal val="visible"/>
                                      </p:to>
                                    </p:set>
                                    <p:set>
                                      <p:cBhvr>
                                        <p:cTn id="32" dur="455" fill="hold">
                                          <p:stCondLst>
                                            <p:cond delay="0"/>
                                          </p:stCondLst>
                                        </p:cTn>
                                        <p:tgtEl>
                                          <p:spTgt spid="3">
                                            <p:txEl>
                                              <p:pRg st="0" end="0"/>
                                            </p:txEl>
                                          </p:spTgt>
                                        </p:tgtEl>
                                        <p:attrNameLst>
                                          <p:attrName>style.rotation</p:attrName>
                                        </p:attrNameLst>
                                      </p:cBhvr>
                                      <p:to>
                                        <p:strVal val="-45.0"/>
                                      </p:to>
                                    </p:set>
                                    <p:anim calcmode="lin" valueType="num">
                                      <p:cBhvr>
                                        <p:cTn id="33"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34"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35"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36"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5" presetClass="entr" presetSubtype="0"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fade">
                                      <p:cBhvr>
                                        <p:cTn id="41" dur="2000"/>
                                        <p:tgtEl>
                                          <p:spTgt spid="7"/>
                                        </p:tgtEl>
                                      </p:cBhvr>
                                    </p:animEffect>
                                    <p:anim calcmode="lin" valueType="num">
                                      <p:cBhvr>
                                        <p:cTn id="42" dur="2000" fill="hold"/>
                                        <p:tgtEl>
                                          <p:spTgt spid="7"/>
                                        </p:tgtEl>
                                        <p:attrNameLst>
                                          <p:attrName>ppt_w</p:attrName>
                                        </p:attrNameLst>
                                      </p:cBhvr>
                                      <p:tavLst>
                                        <p:tav tm="0" fmla="#ppt_w*sin(2.5*pi*$)">
                                          <p:val>
                                            <p:fltVal val="0"/>
                                          </p:val>
                                        </p:tav>
                                        <p:tav tm="100000">
                                          <p:val>
                                            <p:fltVal val="1"/>
                                          </p:val>
                                        </p:tav>
                                      </p:tavLst>
                                    </p:anim>
                                    <p:anim calcmode="lin" valueType="num">
                                      <p:cBhvr>
                                        <p:cTn id="4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299</TotalTime>
  <Words>688</Words>
  <Application>Microsoft Office PowerPoint</Application>
  <PresentationFormat>Grand écran</PresentationFormat>
  <Paragraphs>86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57</cp:revision>
  <dcterms:created xsi:type="dcterms:W3CDTF">2021-04-23T09:19:46Z</dcterms:created>
  <dcterms:modified xsi:type="dcterms:W3CDTF">2021-05-09T14:37:33Z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