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60" r:id="rId4"/>
    <p:sldId id="261" r:id="rId5"/>
    <p:sldId id="268" r:id="rId6"/>
    <p:sldId id="262" r:id="rId7"/>
    <p:sldId id="267" r:id="rId8"/>
    <p:sldId id="263" r:id="rId9"/>
    <p:sldId id="269" r:id="rId10"/>
    <p:sldId id="264" r:id="rId11"/>
    <p:sldId id="266" r:id="rId12"/>
    <p:sldId id="265" r:id="rId13"/>
    <p:sldId id="257" r:id="rId14"/>
    <p:sldId id="273"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UKxZwophlqMUPbNpwSWBw==" hashData="kOeOknai4TyKC4RdxjYOBgJ2Qp2Ip7Uz7m7qN4ZzMkW0Ca44sE4TvyRI+QnBD3r5DIPHCYJk4LSRM3eZ/U6E9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F1720B-BDFC-491C-821A-B99E8475493B}" type="datetimeFigureOut">
              <a:rPr lang="fr-FR" smtClean="0"/>
              <a:t>09/05/2021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3F2CF2-71A4-495D-9FB4-E13EEFBE91D7}" type="slidenum">
              <a:rPr lang="fr-FR" smtClean="0"/>
              <a:t>‹N°›</a:t>
            </a:fld>
            <a:endParaRPr lang="fr-FR"/>
          </a:p>
        </p:txBody>
      </p:sp>
    </p:spTree>
    <p:extLst>
      <p:ext uri="{BB962C8B-B14F-4D97-AF65-F5344CB8AC3E}">
        <p14:creationId xmlns:p14="http://schemas.microsoft.com/office/powerpoint/2010/main" val="3763545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a:t>
            </a:fld>
            <a:endParaRPr lang="fr-FR"/>
          </a:p>
        </p:txBody>
      </p:sp>
    </p:spTree>
    <p:extLst>
      <p:ext uri="{BB962C8B-B14F-4D97-AF65-F5344CB8AC3E}">
        <p14:creationId xmlns:p14="http://schemas.microsoft.com/office/powerpoint/2010/main" val="3537571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2</a:t>
            </a:fld>
            <a:endParaRPr lang="fr-FR"/>
          </a:p>
        </p:txBody>
      </p:sp>
    </p:spTree>
    <p:extLst>
      <p:ext uri="{BB962C8B-B14F-4D97-AF65-F5344CB8AC3E}">
        <p14:creationId xmlns:p14="http://schemas.microsoft.com/office/powerpoint/2010/main" val="615456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3</a:t>
            </a:fld>
            <a:endParaRPr lang="fr-FR"/>
          </a:p>
        </p:txBody>
      </p:sp>
    </p:spTree>
    <p:extLst>
      <p:ext uri="{BB962C8B-B14F-4D97-AF65-F5344CB8AC3E}">
        <p14:creationId xmlns:p14="http://schemas.microsoft.com/office/powerpoint/2010/main" val="420162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4</a:t>
            </a:fld>
            <a:endParaRPr lang="fr-FR"/>
          </a:p>
        </p:txBody>
      </p:sp>
    </p:spTree>
    <p:extLst>
      <p:ext uri="{BB962C8B-B14F-4D97-AF65-F5344CB8AC3E}">
        <p14:creationId xmlns:p14="http://schemas.microsoft.com/office/powerpoint/2010/main" val="1639633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5</a:t>
            </a:fld>
            <a:endParaRPr lang="fr-FR"/>
          </a:p>
        </p:txBody>
      </p:sp>
    </p:spTree>
    <p:extLst>
      <p:ext uri="{BB962C8B-B14F-4D97-AF65-F5344CB8AC3E}">
        <p14:creationId xmlns:p14="http://schemas.microsoft.com/office/powerpoint/2010/main" val="1205849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6</a:t>
            </a:fld>
            <a:endParaRPr lang="fr-FR"/>
          </a:p>
        </p:txBody>
      </p:sp>
    </p:spTree>
    <p:extLst>
      <p:ext uri="{BB962C8B-B14F-4D97-AF65-F5344CB8AC3E}">
        <p14:creationId xmlns:p14="http://schemas.microsoft.com/office/powerpoint/2010/main" val="1979228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7</a:t>
            </a:fld>
            <a:endParaRPr lang="fr-FR"/>
          </a:p>
        </p:txBody>
      </p:sp>
    </p:spTree>
    <p:extLst>
      <p:ext uri="{BB962C8B-B14F-4D97-AF65-F5344CB8AC3E}">
        <p14:creationId xmlns:p14="http://schemas.microsoft.com/office/powerpoint/2010/main" val="326467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8</a:t>
            </a:fld>
            <a:endParaRPr lang="fr-FR"/>
          </a:p>
        </p:txBody>
      </p:sp>
    </p:spTree>
    <p:extLst>
      <p:ext uri="{BB962C8B-B14F-4D97-AF65-F5344CB8AC3E}">
        <p14:creationId xmlns:p14="http://schemas.microsoft.com/office/powerpoint/2010/main" val="2482227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9</a:t>
            </a:fld>
            <a:endParaRPr lang="fr-FR"/>
          </a:p>
        </p:txBody>
      </p:sp>
    </p:spTree>
    <p:extLst>
      <p:ext uri="{BB962C8B-B14F-4D97-AF65-F5344CB8AC3E}">
        <p14:creationId xmlns:p14="http://schemas.microsoft.com/office/powerpoint/2010/main" val="2177043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10</a:t>
            </a:fld>
            <a:endParaRPr lang="fr-FR"/>
          </a:p>
        </p:txBody>
      </p:sp>
    </p:spTree>
    <p:extLst>
      <p:ext uri="{BB962C8B-B14F-4D97-AF65-F5344CB8AC3E}">
        <p14:creationId xmlns:p14="http://schemas.microsoft.com/office/powerpoint/2010/main" val="1405791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11</a:t>
            </a:fld>
            <a:endParaRPr lang="fr-FR"/>
          </a:p>
        </p:txBody>
      </p:sp>
    </p:spTree>
    <p:extLst>
      <p:ext uri="{BB962C8B-B14F-4D97-AF65-F5344CB8AC3E}">
        <p14:creationId xmlns:p14="http://schemas.microsoft.com/office/powerpoint/2010/main" val="2486205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12</a:t>
            </a:fld>
            <a:endParaRPr lang="fr-FR"/>
          </a:p>
        </p:txBody>
      </p:sp>
    </p:spTree>
    <p:extLst>
      <p:ext uri="{BB962C8B-B14F-4D97-AF65-F5344CB8AC3E}">
        <p14:creationId xmlns:p14="http://schemas.microsoft.com/office/powerpoint/2010/main" val="341306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13</a:t>
            </a:fld>
            <a:endParaRPr lang="fr-FR"/>
          </a:p>
        </p:txBody>
      </p:sp>
    </p:spTree>
    <p:extLst>
      <p:ext uri="{BB962C8B-B14F-4D97-AF65-F5344CB8AC3E}">
        <p14:creationId xmlns:p14="http://schemas.microsoft.com/office/powerpoint/2010/main" val="1242894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14</a:t>
            </a:fld>
            <a:endParaRPr lang="fr-FR"/>
          </a:p>
        </p:txBody>
      </p:sp>
    </p:spTree>
    <p:extLst>
      <p:ext uri="{BB962C8B-B14F-4D97-AF65-F5344CB8AC3E}">
        <p14:creationId xmlns:p14="http://schemas.microsoft.com/office/powerpoint/2010/main" val="1098389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15</a:t>
            </a:fld>
            <a:endParaRPr lang="fr-FR"/>
          </a:p>
        </p:txBody>
      </p:sp>
    </p:spTree>
    <p:extLst>
      <p:ext uri="{BB962C8B-B14F-4D97-AF65-F5344CB8AC3E}">
        <p14:creationId xmlns:p14="http://schemas.microsoft.com/office/powerpoint/2010/main" val="2468835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FD30DAE-9262-41E5-8E21-C32ABA1F546E}"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5964365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A785EDD-CBC3-4BA2-B080-FFB0497C98F5}"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8804916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E955D8-CD28-47CD-AB5A-3E767428A397}"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08423435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AF9611-56AB-40CA-AAC1-03545724C87B}"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7941473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06E70AC-8834-48F2-BA39-B430382CB81E}" type="datetime1">
              <a:rPr lang="fr-FR" smtClean="0"/>
              <a:t>09/05/2021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09890652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EA98AF2-097F-42C5-906D-8D483E26C6D9}" type="datetime1">
              <a:rPr lang="fr-FR" smtClean="0"/>
              <a:t>09/05/2021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953486235"/>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0F62D8-AFAE-4E37-BC81-6E70F4F6FE32}" type="datetime1">
              <a:rPr lang="fr-FR" smtClean="0"/>
              <a:t>09/05/2021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39673068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F51F9-10B3-44EF-8655-B51A5F78D4BD}"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06546223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D149BB-8485-4CC1-B370-E77E92F68227}"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19175847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3A2309B-A7B0-40D8-A0F5-C700C917FD4C}"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9581323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6DE4F45-E31E-4BBC-A5CE-F432C1A9F756}"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83782151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accent1">
                <a:lumMod val="5000"/>
                <a:lumOff val="95000"/>
              </a:schemeClr>
            </a:gs>
            <a:gs pos="49580">
              <a:srgbClr val="FFC000"/>
            </a:gs>
            <a:gs pos="80000">
              <a:srgbClr val="C00000"/>
            </a:gs>
            <a:gs pos="72000">
              <a:srgbClr val="FF0000"/>
            </a:gs>
            <a:gs pos="8700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8ACB0-0464-4DC7-B935-50EF11EFAB1B}" type="datetime1">
              <a:rPr lang="fr-FR" smtClean="0"/>
              <a:t>09/05/2021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82B81-0CE2-4B4A-BAB7-52AF28995164}" type="slidenum">
              <a:rPr lang="fr-FR" smtClean="0"/>
              <a:t>‹N°›</a:t>
            </a:fld>
            <a:endParaRPr lang="fr-FR"/>
          </a:p>
        </p:txBody>
      </p:sp>
    </p:spTree>
    <p:extLst>
      <p:ext uri="{BB962C8B-B14F-4D97-AF65-F5344CB8AC3E}">
        <p14:creationId xmlns:p14="http://schemas.microsoft.com/office/powerpoint/2010/main" val="1691168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Les bienfaits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5382849" y="3782018"/>
            <a:ext cx="1476686" cy="1107996"/>
          </a:xfrm>
          <a:prstGeom prst="rect">
            <a:avLst/>
          </a:prstGeom>
          <a:noFill/>
        </p:spPr>
        <p:txBody>
          <a:bodyPr wrap="none" lIns="91440" tIns="45720" rIns="91440" bIns="45720">
            <a:spAutoFit/>
          </a:bodyPr>
          <a:lstStyle/>
          <a:p>
            <a:pPr algn="ctr"/>
            <a:r>
              <a:rPr lang="fr-FR" sz="6600" b="1" spc="50" dirty="0" smtClean="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N°1</a:t>
            </a: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1" t="18718" r="331"/>
          <a:stretch/>
        </p:blipFill>
        <p:spPr>
          <a:xfrm>
            <a:off x="2817534" y="1288685"/>
            <a:ext cx="6682065" cy="4087064"/>
          </a:xfrm>
          <a:prstGeom prst="ellipse">
            <a:avLst/>
          </a:prstGeom>
          <a:ln>
            <a:noFill/>
          </a:ln>
          <a:effectLst>
            <a:glow rad="228600">
              <a:schemeClr val="accent2">
                <a:satMod val="175000"/>
                <a:alpha val="40000"/>
              </a:schemeClr>
            </a:glow>
            <a:softEdge rad="112500"/>
          </a:effectLst>
        </p:spPr>
      </p:pic>
      <p:sp>
        <p:nvSpPr>
          <p:cNvPr id="10" name="Rectangle 9"/>
          <p:cNvSpPr/>
          <p:nvPr/>
        </p:nvSpPr>
        <p:spPr>
          <a:xfrm>
            <a:off x="4946535" y="3782018"/>
            <a:ext cx="2424062" cy="1862048"/>
          </a:xfrm>
          <a:prstGeom prst="rect">
            <a:avLst/>
          </a:prstGeom>
          <a:noFill/>
        </p:spPr>
        <p:txBody>
          <a:bodyPr wrap="none" lIns="91440" tIns="45720" rIns="91440" bIns="45720">
            <a:spAutoFit/>
          </a:bodyPr>
          <a:lstStyle/>
          <a:p>
            <a:pPr algn="ctr"/>
            <a:r>
              <a:rPr lang="fr-FR" sz="11500" b="1" spc="50" dirty="0" smtClean="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N°2</a:t>
            </a:r>
            <a:endParaRPr lang="fr-FR" sz="11500" b="1" cap="none" spc="50" dirty="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1992188270"/>
      </p:ext>
    </p:extLst>
  </p:cSld>
  <p:clrMapOvr>
    <a:masterClrMapping/>
  </p:clrMapOvr>
  <mc:AlternateContent xmlns:mc="http://schemas.openxmlformats.org/markup-compatibility/2006">
    <mc:Choice xmlns:p14="http://schemas.microsoft.com/office/powerpoint/2010/main" Requires="p14">
      <p:transition spd="slow" p14:dur="3000" advTm="14000">
        <p:wedge/>
        <p:sndAc>
          <p:stSnd>
            <p:snd r:embed="rId3" name="Love Emotional Type Rap Beat R&amp;B Hip Hop Rap Instrumental Music New 2020 - Love Me.wav"/>
          </p:stSnd>
        </p:sndAc>
      </p:transition>
    </mc:Choice>
    <mc:Fallback>
      <p:transition spd="slow" advTm="14000">
        <p:wedge/>
        <p:sndAc>
          <p:stSnd>
            <p:snd r:embed="rId3" name="Love Emotional Type Rap Beat R&amp;B Hip Hop Rap Instrumental Music New 2020 - Love 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10">
                                            <p:txEl>
                                              <p:pRg st="0" end="0"/>
                                            </p:txEl>
                                          </p:spTgt>
                                        </p:tgtEl>
                                        <p:attrNameLst>
                                          <p:attrName>style.visibility</p:attrName>
                                        </p:attrNameLst>
                                      </p:cBhvr>
                                      <p:to>
                                        <p:strVal val="visible"/>
                                      </p:to>
                                    </p:set>
                                    <p:set>
                                      <p:cBhvr>
                                        <p:cTn id="48" dur="455" fill="hold">
                                          <p:stCondLst>
                                            <p:cond delay="0"/>
                                          </p:stCondLst>
                                        </p:cTn>
                                        <p:tgtEl>
                                          <p:spTgt spid="10">
                                            <p:txEl>
                                              <p:pRg st="0" end="0"/>
                                            </p:txEl>
                                          </p:spTgt>
                                        </p:tgtEl>
                                        <p:attrNameLst>
                                          <p:attrName>style.rotation</p:attrName>
                                        </p:attrNameLst>
                                      </p:cBhvr>
                                      <p:to>
                                        <p:strVal val="-45.0"/>
                                      </p:to>
                                    </p:set>
                                    <p:anim calcmode="lin" valueType="num">
                                      <p:cBhvr>
                                        <p:cTn id="4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6B85117-9269-46BE-A6B2-30B346E24F9D}"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2</a:t>
            </a:fld>
            <a:endParaRPr lang="fr-FR" sz="2000" b="1" dirty="0">
              <a:solidFill>
                <a:schemeClr val="bg1"/>
              </a:solidFill>
              <a:latin typeface="Algerian" panose="04020705040A02060702" pitchFamily="82" charset="0"/>
            </a:endParaRPr>
          </a:p>
        </p:txBody>
      </p:sp>
      <p:sp>
        <p:nvSpPr>
          <p:cNvPr id="8" name="Rectangle 7"/>
          <p:cNvSpPr/>
          <p:nvPr/>
        </p:nvSpPr>
        <p:spPr>
          <a:xfrm>
            <a:off x="1992953" y="1720840"/>
            <a:ext cx="8206093" cy="341632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Oh femmes et hommes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c’est bienfaits pour</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votre santé pour les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coincés du string </a:t>
            </a:r>
            <a:endParaRPr lang="fr-FR" sz="5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409323911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calcmode="lin" valueType="num">
                                      <p:cBhvr>
                                        <p:cTn id="30"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8">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8">
                                            <p:txEl>
                                              <p:pRg st="2" end="2"/>
                                            </p:txEl>
                                          </p:spTgt>
                                        </p:tgtEl>
                                        <p:attrNameLst>
                                          <p:attrName>style.visibility</p:attrName>
                                        </p:attrNameLst>
                                      </p:cBhvr>
                                      <p:to>
                                        <p:strVal val="visible"/>
                                      </p:to>
                                    </p:set>
                                    <p:anim calcmode="lin" valueType="num">
                                      <p:cBhvr>
                                        <p:cTn id="39"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8">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8">
                                            <p:txEl>
                                              <p:pRg st="3" end="3"/>
                                            </p:txEl>
                                          </p:spTgt>
                                        </p:tgtEl>
                                        <p:attrNameLst>
                                          <p:attrName>style.visibility</p:attrName>
                                        </p:attrNameLst>
                                      </p:cBhvr>
                                      <p:to>
                                        <p:strVal val="visible"/>
                                      </p:to>
                                    </p:set>
                                    <p:anim calcmode="lin" valueType="num">
                                      <p:cBhvr>
                                        <p:cTn id="48" dur="500" fill="hold"/>
                                        <p:tgtEl>
                                          <p:spTgt spid="8">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8">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3">
                <a:satMod val="175000"/>
                <a:alpha val="40000"/>
              </a:schemeClr>
            </a:glow>
          </a:effectLst>
        </p:spPr>
      </p:pic>
      <p:sp>
        <p:nvSpPr>
          <p:cNvPr id="4" name="Espace réservé de la date 3"/>
          <p:cNvSpPr>
            <a:spLocks noGrp="1"/>
          </p:cNvSpPr>
          <p:nvPr>
            <p:ph type="dt" sz="half" idx="10"/>
          </p:nvPr>
        </p:nvSpPr>
        <p:spPr/>
        <p:txBody>
          <a:bodyPr/>
          <a:lstStyle/>
          <a:p>
            <a:fld id="{4FB8DCB1-E690-425F-9162-6C1219D6DC9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906891" y="1447432"/>
            <a:ext cx="6321775" cy="40051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6795343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4C03FC3-CA25-4C68-8100-0D82EF52AB0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4</a:t>
            </a:fld>
            <a:endParaRPr lang="fr-FR" sz="2000" b="1" dirty="0">
              <a:solidFill>
                <a:schemeClr val="bg1"/>
              </a:solidFill>
              <a:latin typeface="Algerian" panose="04020705040A02060702" pitchFamily="82" charset="0"/>
            </a:endParaRPr>
          </a:p>
        </p:txBody>
      </p:sp>
      <p:sp>
        <p:nvSpPr>
          <p:cNvPr id="7" name="Rectangle 6"/>
          <p:cNvSpPr/>
          <p:nvPr/>
        </p:nvSpPr>
        <p:spPr>
          <a:xfrm>
            <a:off x="3048000" y="2459503"/>
            <a:ext cx="6096000" cy="1938992"/>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6. Le sexe protège contre l’incontinence</a:t>
            </a:r>
          </a:p>
          <a:p>
            <a:r>
              <a:rPr lang="fr-FR" sz="2400" b="1" dirty="0">
                <a:ln>
                  <a:solidFill>
                    <a:sysClr val="windowText" lastClr="000000"/>
                  </a:solidFill>
                </a:ln>
                <a:solidFill>
                  <a:schemeClr val="bg1"/>
                </a:solidFill>
                <a:effectLst>
                  <a:glow rad="228600">
                    <a:schemeClr val="accent4">
                      <a:satMod val="175000"/>
                      <a:alpha val="40000"/>
                    </a:schemeClr>
                  </a:glow>
                </a:effectLst>
              </a:rPr>
              <a:t>Chez les femmes, les rapports sexuels réguliers favorisent la bonne santé du plancher pelvien et réduit ainsi les risques d’incontinence lié à l’âge.</a:t>
            </a:r>
          </a:p>
        </p:txBody>
      </p:sp>
    </p:spTree>
    <p:extLst>
      <p:ext uri="{BB962C8B-B14F-4D97-AF65-F5344CB8AC3E}">
        <p14:creationId xmlns:p14="http://schemas.microsoft.com/office/powerpoint/2010/main" val="1267005036"/>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7C53D9E-4A25-448A-AF2A-4073C5AACE09}"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5</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4074" t="7531" r="4963" b="6740"/>
          <a:stretch/>
        </p:blipFill>
        <p:spPr>
          <a:xfrm>
            <a:off x="3081866" y="1333377"/>
            <a:ext cx="5995259" cy="423769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8051421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96E08CA7-596F-4F07-8436-59D64E377EB7}"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6</a:t>
            </a:fld>
            <a:endParaRPr lang="fr-FR" sz="2000" b="1" dirty="0">
              <a:solidFill>
                <a:schemeClr val="bg1"/>
              </a:solidFill>
              <a:latin typeface="Algerian" panose="04020705040A02060702" pitchFamily="82" charset="0"/>
            </a:endParaRPr>
          </a:p>
        </p:txBody>
      </p:sp>
      <p:sp>
        <p:nvSpPr>
          <p:cNvPr id="7" name="Rectangle 6"/>
          <p:cNvSpPr/>
          <p:nvPr/>
        </p:nvSpPr>
        <p:spPr>
          <a:xfrm>
            <a:off x="3048000" y="1536174"/>
            <a:ext cx="6096000" cy="3785652"/>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7. Le sexe soigne l’esprit</a:t>
            </a:r>
          </a:p>
          <a:p>
            <a:r>
              <a:rPr lang="fr-FR" sz="2400" b="1" dirty="0">
                <a:ln>
                  <a:solidFill>
                    <a:sysClr val="windowText" lastClr="000000"/>
                  </a:solidFill>
                </a:ln>
                <a:solidFill>
                  <a:schemeClr val="bg1"/>
                </a:solidFill>
                <a:effectLst>
                  <a:glow rad="228600">
                    <a:schemeClr val="accent4">
                      <a:satMod val="175000"/>
                      <a:alpha val="40000"/>
                    </a:schemeClr>
                  </a:glow>
                </a:effectLst>
              </a:rPr>
              <a:t>Faire l’’amour est un bonheur de la vie. Un plaisir que l’on s’’offre, que l’’on offre, que l’on partage. Faire l’’amour est un besoin sain du corps, du cœur et de l’’esprit qui nous remplit d’’énergie, de tendresse et de vie. C’est une façon de communiquer avec tous ses sens, ses sentiments. Un lieu de rencontre, où s’’entrecroisent créativité, ressourcement et apaisement.</a:t>
            </a:r>
          </a:p>
        </p:txBody>
      </p:sp>
    </p:spTree>
    <p:extLst>
      <p:ext uri="{BB962C8B-B14F-4D97-AF65-F5344CB8AC3E}">
        <p14:creationId xmlns:p14="http://schemas.microsoft.com/office/powerpoint/2010/main" val="183453622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7">
                                            <p:txEl>
                                              <p:pRg st="1" end="1"/>
                                            </p:txEl>
                                          </p:spTgt>
                                        </p:tgtEl>
                                        <p:attrNameLst>
                                          <p:attrName>style.visibility</p:attrName>
                                        </p:attrNameLst>
                                      </p:cBhvr>
                                      <p:to>
                                        <p:strVal val="visible"/>
                                      </p:to>
                                    </p:set>
                                    <p:anim calcmode="lin" valueType="num">
                                      <p:cBhvr>
                                        <p:cTn id="30" dur="500" fill="hold"/>
                                        <p:tgtEl>
                                          <p:spTgt spid="7">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7">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676DA8E4-56A7-4B7B-B0D3-5C80F0F2FB92}"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7</a:t>
            </a:fld>
            <a:endParaRPr lang="fr-FR" sz="2000" b="1" dirty="0">
              <a:solidFill>
                <a:schemeClr val="bg1"/>
              </a:solidFill>
              <a:latin typeface="Algerian" panose="04020705040A020607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58533" y="1642533"/>
            <a:ext cx="6908800" cy="35898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403605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433DBA11-86FF-4962-8C3A-6BA08FE7C304}"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8</a:t>
            </a:fld>
            <a:endParaRPr lang="fr-FR" sz="2000" b="1" dirty="0">
              <a:solidFill>
                <a:schemeClr val="bg1"/>
              </a:solidFill>
              <a:latin typeface="Algerian" panose="04020705040A02060702" pitchFamily="82" charset="0"/>
            </a:endParaRPr>
          </a:p>
        </p:txBody>
      </p:sp>
      <p:sp>
        <p:nvSpPr>
          <p:cNvPr id="7" name="Rectangle 6"/>
          <p:cNvSpPr/>
          <p:nvPr/>
        </p:nvSpPr>
        <p:spPr>
          <a:xfrm>
            <a:off x="3048000" y="2459503"/>
            <a:ext cx="6096000" cy="1938992"/>
          </a:xfrm>
          <a:prstGeom prst="rect">
            <a:avLst/>
          </a:prstGeom>
        </p:spPr>
        <p:txBody>
          <a:bodyPr>
            <a:spAutoFit/>
          </a:bodyPr>
          <a:lstStyle/>
          <a:p>
            <a:r>
              <a:rPr lang="fr-FR" dirty="0"/>
              <a:t> </a:t>
            </a:r>
            <a:r>
              <a:rPr lang="fr-FR" sz="2400" b="1" dirty="0">
                <a:ln>
                  <a:solidFill>
                    <a:sysClr val="windowText" lastClr="000000"/>
                  </a:solidFill>
                </a:ln>
                <a:solidFill>
                  <a:schemeClr val="bg1"/>
                </a:solidFill>
                <a:effectLst>
                  <a:glow rad="228600">
                    <a:schemeClr val="accent4">
                      <a:satMod val="175000"/>
                      <a:alpha val="40000"/>
                    </a:schemeClr>
                  </a:glow>
                </a:effectLst>
              </a:rPr>
              <a:t>8. Le sexe rend heureux</a:t>
            </a:r>
          </a:p>
          <a:p>
            <a:r>
              <a:rPr lang="fr-FR" sz="2400" b="1" dirty="0">
                <a:ln>
                  <a:solidFill>
                    <a:sysClr val="windowText" lastClr="000000"/>
                  </a:solidFill>
                </a:ln>
                <a:solidFill>
                  <a:schemeClr val="bg1"/>
                </a:solidFill>
                <a:effectLst>
                  <a:glow rad="228600">
                    <a:schemeClr val="accent4">
                      <a:satMod val="175000"/>
                      <a:alpha val="40000"/>
                    </a:schemeClr>
                  </a:glow>
                </a:effectLst>
              </a:rPr>
              <a:t>Les gens qui sont sexuellement actifs sont en général plus heureux (ce qui est excellent pour le système immunitaire) et moins enclins à la dépression.</a:t>
            </a:r>
          </a:p>
        </p:txBody>
      </p:sp>
    </p:spTree>
    <p:extLst>
      <p:ext uri="{BB962C8B-B14F-4D97-AF65-F5344CB8AC3E}">
        <p14:creationId xmlns:p14="http://schemas.microsoft.com/office/powerpoint/2010/main" val="115710908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690B76F5-D5C6-4EC6-9DFB-D7A8881B1EE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9</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r="-425"/>
          <a:stretch/>
        </p:blipFill>
        <p:spPr>
          <a:xfrm>
            <a:off x="2839658" y="1386661"/>
            <a:ext cx="6253542" cy="406587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537782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818138A1-C1AF-4862-8F88-C04FC6BB15CA}"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10</a:t>
            </a:fld>
            <a:endParaRPr lang="fr-FR" sz="2000" b="1" dirty="0">
              <a:solidFill>
                <a:schemeClr val="bg1"/>
              </a:solidFill>
              <a:latin typeface="Algerian" panose="04020705040A02060702" pitchFamily="82" charset="0"/>
            </a:endParaRPr>
          </a:p>
        </p:txBody>
      </p:sp>
      <p:sp>
        <p:nvSpPr>
          <p:cNvPr id="2" name="Rectangle 1"/>
          <p:cNvSpPr/>
          <p:nvPr/>
        </p:nvSpPr>
        <p:spPr>
          <a:xfrm>
            <a:off x="2570921" y="1533808"/>
            <a:ext cx="7686261" cy="3785652"/>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9. Le sexe protège contre l’insomnie</a:t>
            </a:r>
          </a:p>
          <a:p>
            <a:r>
              <a:rPr lang="fr-FR" sz="2400" b="1" dirty="0">
                <a:ln>
                  <a:solidFill>
                    <a:sysClr val="windowText" lastClr="000000"/>
                  </a:solidFill>
                </a:ln>
                <a:solidFill>
                  <a:schemeClr val="bg1"/>
                </a:solidFill>
                <a:effectLst>
                  <a:glow rad="228600">
                    <a:schemeClr val="accent4">
                      <a:satMod val="175000"/>
                      <a:alpha val="40000"/>
                    </a:schemeClr>
                  </a:glow>
                </a:effectLst>
              </a:rPr>
              <a:t>Le manque de sommeil a un impact négatif sur notre quotidien. Pour combattre l’insomnie, les experts recommandent, entre autre, d’arrêter l’alcool et la caféine, de regarder moins souvent la télé et de prendre un bain avant de se coucher. Faire l’amour peut être rajouté à cette liste de conseils pour bien dormir. Les hommes s’endorment presque instantanément après, et les toxines libérées au moment de l’acte ont un effet tranquillisant sur les femmes</a:t>
            </a:r>
          </a:p>
        </p:txBody>
      </p:sp>
    </p:spTree>
    <p:extLst>
      <p:ext uri="{BB962C8B-B14F-4D97-AF65-F5344CB8AC3E}">
        <p14:creationId xmlns:p14="http://schemas.microsoft.com/office/powerpoint/2010/main" val="41022193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11</a:t>
            </a:fld>
            <a:endParaRPr lang="fr-FR" sz="2000" b="1" dirty="0">
              <a:solidFill>
                <a:schemeClr val="bg1"/>
              </a:solidFill>
              <a:latin typeface="Algerian" panose="04020705040A020607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20655" r="-1341" b="21427"/>
          <a:stretch/>
        </p:blipFill>
        <p:spPr>
          <a:xfrm>
            <a:off x="3318933" y="1195394"/>
            <a:ext cx="5823520" cy="4443406"/>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78108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2539"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25ADC28D-551C-439A-9CEE-7693FF35973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12</a:t>
            </a:fld>
            <a:endParaRPr lang="fr-FR" sz="2000" b="1" dirty="0">
              <a:solidFill>
                <a:schemeClr val="bg1"/>
              </a:solidFill>
              <a:latin typeface="Algerian" panose="04020705040A02060702" pitchFamily="82" charset="0"/>
            </a:endParaRPr>
          </a:p>
        </p:txBody>
      </p:sp>
      <p:sp>
        <p:nvSpPr>
          <p:cNvPr id="7" name="Rectangle 6"/>
          <p:cNvSpPr/>
          <p:nvPr/>
        </p:nvSpPr>
        <p:spPr>
          <a:xfrm>
            <a:off x="2189921" y="1688277"/>
            <a:ext cx="7792278" cy="3416320"/>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10. Le sexe protège contre les maladies de la peau</a:t>
            </a:r>
          </a:p>
          <a:p>
            <a:r>
              <a:rPr lang="fr-FR" sz="2400" b="1" dirty="0">
                <a:ln>
                  <a:solidFill>
                    <a:sysClr val="windowText" lastClr="000000"/>
                  </a:solidFill>
                </a:ln>
                <a:solidFill>
                  <a:schemeClr val="bg1"/>
                </a:solidFill>
                <a:effectLst>
                  <a:glow rad="228600">
                    <a:schemeClr val="accent4">
                      <a:satMod val="175000"/>
                      <a:alpha val="40000"/>
                    </a:schemeClr>
                  </a:glow>
                </a:effectLst>
              </a:rPr>
              <a:t>Faire l’amour régulièrement libère donc une pléthore d’hormones dans le corps, appelées «Les hormones du bonheur». Et elles contiennent de la testostérone. Avec l’âge, le niveau de testostérone diminue. Ainsi, de nombreux rapports sexuels assurent un bon niveau de testostérone dans le corps.</a:t>
            </a:r>
          </a:p>
          <a:p>
            <a:r>
              <a:rPr lang="fr-FR" sz="2400" b="1" dirty="0">
                <a:ln>
                  <a:solidFill>
                    <a:sysClr val="windowText" lastClr="000000"/>
                  </a:solidFill>
                </a:ln>
                <a:solidFill>
                  <a:schemeClr val="bg1"/>
                </a:solidFill>
                <a:effectLst>
                  <a:glow rad="228600">
                    <a:schemeClr val="accent4">
                      <a:satMod val="175000"/>
                      <a:alpha val="40000"/>
                    </a:schemeClr>
                  </a:glow>
                </a:effectLst>
              </a:rPr>
              <a:t>Cette hormone joue un rôle important: elle garde les os et les muscles en santé, sans oublier l’aspect jeune de la peau.</a:t>
            </a:r>
          </a:p>
        </p:txBody>
      </p:sp>
    </p:spTree>
    <p:extLst>
      <p:ext uri="{BB962C8B-B14F-4D97-AF65-F5344CB8AC3E}">
        <p14:creationId xmlns:p14="http://schemas.microsoft.com/office/powerpoint/2010/main" val="144359349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7">
                                            <p:txEl>
                                              <p:pRg st="1" end="1"/>
                                            </p:txEl>
                                          </p:spTgt>
                                        </p:tgtEl>
                                        <p:attrNameLst>
                                          <p:attrName>style.visibility</p:attrName>
                                        </p:attrNameLst>
                                      </p:cBhvr>
                                      <p:to>
                                        <p:strVal val="visible"/>
                                      </p:to>
                                    </p:set>
                                    <p:anim calcmode="lin" valueType="num">
                                      <p:cBhvr>
                                        <p:cTn id="30" dur="500" fill="hold"/>
                                        <p:tgtEl>
                                          <p:spTgt spid="7">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7">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7">
                                            <p:txEl>
                                              <p:pRg st="2" end="2"/>
                                            </p:txEl>
                                          </p:spTgt>
                                        </p:tgtEl>
                                        <p:attrNameLst>
                                          <p:attrName>style.visibility</p:attrName>
                                        </p:attrNameLst>
                                      </p:cBhvr>
                                      <p:to>
                                        <p:strVal val="visible"/>
                                      </p:to>
                                    </p:set>
                                    <p:anim calcmode="lin" valueType="num">
                                      <p:cBhvr>
                                        <p:cTn id="39" dur="500" fill="hold"/>
                                        <p:tgtEl>
                                          <p:spTgt spid="7">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7">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7">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7">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F74131D3-8422-4273-8F82-BEA0C6B66B4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t="23951" r="124" b="24198"/>
          <a:stretch/>
        </p:blipFill>
        <p:spPr>
          <a:xfrm>
            <a:off x="1490133" y="880534"/>
            <a:ext cx="9245600" cy="5113866"/>
          </a:xfrm>
          <a:prstGeom prst="ellipse">
            <a:avLst/>
          </a:prstGeom>
          <a:ln>
            <a:noFill/>
          </a:ln>
          <a:effectLst>
            <a:glow rad="228600">
              <a:schemeClr val="accent4">
                <a:satMod val="175000"/>
                <a:alpha val="40000"/>
              </a:schemeClr>
            </a:glow>
            <a:softEdge rad="112500"/>
          </a:effectLst>
        </p:spPr>
      </p:pic>
    </p:spTree>
    <p:extLst>
      <p:ext uri="{BB962C8B-B14F-4D97-AF65-F5344CB8AC3E}">
        <p14:creationId xmlns:p14="http://schemas.microsoft.com/office/powerpoint/2010/main" val="393076003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67631"/>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14</a:t>
            </a:fld>
            <a:endParaRPr lang="fr-FR" sz="2000" b="1" dirty="0">
              <a:solidFill>
                <a:schemeClr val="bg1"/>
              </a:solidFill>
              <a:latin typeface="Algerian" panose="04020705040A02060702" pitchFamily="82" charset="0"/>
            </a:endParaRPr>
          </a:p>
        </p:txBody>
      </p:sp>
      <p:sp>
        <p:nvSpPr>
          <p:cNvPr id="7" name="Rectangle 6"/>
          <p:cNvSpPr/>
          <p:nvPr/>
        </p:nvSpPr>
        <p:spPr>
          <a:xfrm>
            <a:off x="3048000" y="1720840"/>
            <a:ext cx="6096000" cy="3416320"/>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11. Le sexe protège contre le cancer du sein</a:t>
            </a:r>
          </a:p>
          <a:p>
            <a:r>
              <a:rPr lang="fr-FR" sz="2400" b="1" dirty="0">
                <a:ln>
                  <a:solidFill>
                    <a:sysClr val="windowText" lastClr="000000"/>
                  </a:solidFill>
                </a:ln>
                <a:solidFill>
                  <a:schemeClr val="bg1"/>
                </a:solidFill>
                <a:effectLst>
                  <a:glow rad="228600">
                    <a:schemeClr val="accent4">
                      <a:satMod val="175000"/>
                      <a:alpha val="40000"/>
                    </a:schemeClr>
                  </a:glow>
                </a:effectLst>
              </a:rPr>
              <a:t>L’’orgasme préviendrait l’’apparition du cancer du sein. Une étude australienne suggère que la stimulation des seins chez la femme libère une hormone appelée l’’ocytocine. L’étude précise que l’ocytocine est libérée en grande quantité au moment de l’’orgasme, et que l’’activité sexuelle pourrait donc avoir un rôle protecteur contre ce type de cancer.</a:t>
            </a:r>
          </a:p>
        </p:txBody>
      </p:sp>
    </p:spTree>
    <p:extLst>
      <p:ext uri="{BB962C8B-B14F-4D97-AF65-F5344CB8AC3E}">
        <p14:creationId xmlns:p14="http://schemas.microsoft.com/office/powerpoint/2010/main" val="32607096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7">
                                            <p:txEl>
                                              <p:pRg st="1" end="1"/>
                                            </p:txEl>
                                          </p:spTgt>
                                        </p:tgtEl>
                                        <p:attrNameLst>
                                          <p:attrName>style.visibility</p:attrName>
                                        </p:attrNameLst>
                                      </p:cBhvr>
                                      <p:to>
                                        <p:strVal val="visible"/>
                                      </p:to>
                                    </p:set>
                                    <p:anim calcmode="lin" valueType="num">
                                      <p:cBhvr>
                                        <p:cTn id="30" dur="500" fill="hold"/>
                                        <p:tgtEl>
                                          <p:spTgt spid="7">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7">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15</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les plaisirs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6028825" y="3782018"/>
            <a:ext cx="184731" cy="1107996"/>
          </a:xfrm>
          <a:prstGeom prst="rect">
            <a:avLst/>
          </a:prstGeom>
          <a:noFill/>
        </p:spPr>
        <p:txBody>
          <a:bodyPr wrap="none" lIns="91440" tIns="45720" rIns="91440" bIns="45720">
            <a:spAutoFit/>
          </a:bodyPr>
          <a:lstStyle/>
          <a:p>
            <a:pPr algn="ct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3434" y="1151946"/>
            <a:ext cx="7145131" cy="4554107"/>
          </a:xfrm>
          <a:prstGeom prst="rect">
            <a:avLst/>
          </a:prstGeom>
        </p:spPr>
      </p:pic>
    </p:spTree>
    <p:extLst>
      <p:ext uri="{BB962C8B-B14F-4D97-AF65-F5344CB8AC3E}">
        <p14:creationId xmlns:p14="http://schemas.microsoft.com/office/powerpoint/2010/main" val="186687893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nodePh="1">
                                  <p:stCondLst>
                                    <p:cond delay="0"/>
                                  </p:stCondLst>
                                  <p:endCondLst>
                                    <p:cond evt="begin" delay="0">
                                      <p:tn val="30"/>
                                    </p:cond>
                                  </p:end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535</Words>
  <Application>Microsoft Office PowerPoint</Application>
  <PresentationFormat>Grand écran</PresentationFormat>
  <Paragraphs>81</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56</cp:revision>
  <dcterms:created xsi:type="dcterms:W3CDTF">2021-04-23T09:19:46Z</dcterms:created>
  <dcterms:modified xsi:type="dcterms:W3CDTF">2021-05-09T14:18:57Z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