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60" r:id="rId4"/>
    <p:sldId id="261" r:id="rId5"/>
    <p:sldId id="268" r:id="rId6"/>
    <p:sldId id="262" r:id="rId7"/>
    <p:sldId id="267" r:id="rId8"/>
    <p:sldId id="263" r:id="rId9"/>
    <p:sldId id="269" r:id="rId10"/>
    <p:sldId id="264" r:id="rId11"/>
    <p:sldId id="266" r:id="rId12"/>
    <p:sldId id="265" r:id="rId13"/>
    <p:sldId id="257" r:id="rId14"/>
    <p:sldId id="273"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eIEvOTwM9gSuHeheSuKOg==" hashData="146KXZgU/a90kUonrGOJy5UwBAX0qbs0VrVyH3MNyYBAvlgREPS5zo8Gb6yLbsWweabFFJDjB8DkWKLjdqca6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F1720B-BDFC-491C-821A-B99E8475493B}" type="datetimeFigureOut">
              <a:rPr lang="fr-FR" smtClean="0"/>
              <a:t>09/05/2021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3F2CF2-71A4-495D-9FB4-E13EEFBE91D7}" type="slidenum">
              <a:rPr lang="fr-FR" smtClean="0"/>
              <a:t>‹N°›</a:t>
            </a:fld>
            <a:endParaRPr lang="fr-FR"/>
          </a:p>
        </p:txBody>
      </p:sp>
    </p:spTree>
    <p:extLst>
      <p:ext uri="{BB962C8B-B14F-4D97-AF65-F5344CB8AC3E}">
        <p14:creationId xmlns:p14="http://schemas.microsoft.com/office/powerpoint/2010/main" val="3763545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a:t>
            </a:fld>
            <a:endParaRPr lang="fr-FR"/>
          </a:p>
        </p:txBody>
      </p:sp>
    </p:spTree>
    <p:extLst>
      <p:ext uri="{BB962C8B-B14F-4D97-AF65-F5344CB8AC3E}">
        <p14:creationId xmlns:p14="http://schemas.microsoft.com/office/powerpoint/2010/main" val="3537571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2</a:t>
            </a:fld>
            <a:endParaRPr lang="fr-FR"/>
          </a:p>
        </p:txBody>
      </p:sp>
    </p:spTree>
    <p:extLst>
      <p:ext uri="{BB962C8B-B14F-4D97-AF65-F5344CB8AC3E}">
        <p14:creationId xmlns:p14="http://schemas.microsoft.com/office/powerpoint/2010/main" val="615456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3</a:t>
            </a:fld>
            <a:endParaRPr lang="fr-FR"/>
          </a:p>
        </p:txBody>
      </p:sp>
    </p:spTree>
    <p:extLst>
      <p:ext uri="{BB962C8B-B14F-4D97-AF65-F5344CB8AC3E}">
        <p14:creationId xmlns:p14="http://schemas.microsoft.com/office/powerpoint/2010/main" val="420162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4</a:t>
            </a:fld>
            <a:endParaRPr lang="fr-FR"/>
          </a:p>
        </p:txBody>
      </p:sp>
    </p:spTree>
    <p:extLst>
      <p:ext uri="{BB962C8B-B14F-4D97-AF65-F5344CB8AC3E}">
        <p14:creationId xmlns:p14="http://schemas.microsoft.com/office/powerpoint/2010/main" val="1639633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5</a:t>
            </a:fld>
            <a:endParaRPr lang="fr-FR"/>
          </a:p>
        </p:txBody>
      </p:sp>
    </p:spTree>
    <p:extLst>
      <p:ext uri="{BB962C8B-B14F-4D97-AF65-F5344CB8AC3E}">
        <p14:creationId xmlns:p14="http://schemas.microsoft.com/office/powerpoint/2010/main" val="1205849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6</a:t>
            </a:fld>
            <a:endParaRPr lang="fr-FR"/>
          </a:p>
        </p:txBody>
      </p:sp>
    </p:spTree>
    <p:extLst>
      <p:ext uri="{BB962C8B-B14F-4D97-AF65-F5344CB8AC3E}">
        <p14:creationId xmlns:p14="http://schemas.microsoft.com/office/powerpoint/2010/main" val="1979228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7</a:t>
            </a:fld>
            <a:endParaRPr lang="fr-FR"/>
          </a:p>
        </p:txBody>
      </p:sp>
    </p:spTree>
    <p:extLst>
      <p:ext uri="{BB962C8B-B14F-4D97-AF65-F5344CB8AC3E}">
        <p14:creationId xmlns:p14="http://schemas.microsoft.com/office/powerpoint/2010/main" val="326467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8</a:t>
            </a:fld>
            <a:endParaRPr lang="fr-FR"/>
          </a:p>
        </p:txBody>
      </p:sp>
    </p:spTree>
    <p:extLst>
      <p:ext uri="{BB962C8B-B14F-4D97-AF65-F5344CB8AC3E}">
        <p14:creationId xmlns:p14="http://schemas.microsoft.com/office/powerpoint/2010/main" val="2482227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9</a:t>
            </a:fld>
            <a:endParaRPr lang="fr-FR"/>
          </a:p>
        </p:txBody>
      </p:sp>
    </p:spTree>
    <p:extLst>
      <p:ext uri="{BB962C8B-B14F-4D97-AF65-F5344CB8AC3E}">
        <p14:creationId xmlns:p14="http://schemas.microsoft.com/office/powerpoint/2010/main" val="2177043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10</a:t>
            </a:fld>
            <a:endParaRPr lang="fr-FR"/>
          </a:p>
        </p:txBody>
      </p:sp>
    </p:spTree>
    <p:extLst>
      <p:ext uri="{BB962C8B-B14F-4D97-AF65-F5344CB8AC3E}">
        <p14:creationId xmlns:p14="http://schemas.microsoft.com/office/powerpoint/2010/main" val="1405791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11</a:t>
            </a:fld>
            <a:endParaRPr lang="fr-FR"/>
          </a:p>
        </p:txBody>
      </p:sp>
    </p:spTree>
    <p:extLst>
      <p:ext uri="{BB962C8B-B14F-4D97-AF65-F5344CB8AC3E}">
        <p14:creationId xmlns:p14="http://schemas.microsoft.com/office/powerpoint/2010/main" val="2486205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12</a:t>
            </a:fld>
            <a:endParaRPr lang="fr-FR"/>
          </a:p>
        </p:txBody>
      </p:sp>
    </p:spTree>
    <p:extLst>
      <p:ext uri="{BB962C8B-B14F-4D97-AF65-F5344CB8AC3E}">
        <p14:creationId xmlns:p14="http://schemas.microsoft.com/office/powerpoint/2010/main" val="341306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13</a:t>
            </a:fld>
            <a:endParaRPr lang="fr-FR"/>
          </a:p>
        </p:txBody>
      </p:sp>
    </p:spTree>
    <p:extLst>
      <p:ext uri="{BB962C8B-B14F-4D97-AF65-F5344CB8AC3E}">
        <p14:creationId xmlns:p14="http://schemas.microsoft.com/office/powerpoint/2010/main" val="1242894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14</a:t>
            </a:fld>
            <a:endParaRPr lang="fr-FR"/>
          </a:p>
        </p:txBody>
      </p:sp>
    </p:spTree>
    <p:extLst>
      <p:ext uri="{BB962C8B-B14F-4D97-AF65-F5344CB8AC3E}">
        <p14:creationId xmlns:p14="http://schemas.microsoft.com/office/powerpoint/2010/main" val="1098389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15</a:t>
            </a:fld>
            <a:endParaRPr lang="fr-FR"/>
          </a:p>
        </p:txBody>
      </p:sp>
    </p:spTree>
    <p:extLst>
      <p:ext uri="{BB962C8B-B14F-4D97-AF65-F5344CB8AC3E}">
        <p14:creationId xmlns:p14="http://schemas.microsoft.com/office/powerpoint/2010/main" val="2468835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FD30DAE-9262-41E5-8E21-C32ABA1F546E}"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5964365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A785EDD-CBC3-4BA2-B080-FFB0497C98F5}"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8804916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E955D8-CD28-47CD-AB5A-3E767428A397}"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08423435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AF9611-56AB-40CA-AAC1-03545724C87B}"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7941473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06E70AC-8834-48F2-BA39-B430382CB81E}" type="datetime1">
              <a:rPr lang="fr-FR" smtClean="0"/>
              <a:t>09/05/2021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09890652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EA98AF2-097F-42C5-906D-8D483E26C6D9}" type="datetime1">
              <a:rPr lang="fr-FR" smtClean="0"/>
              <a:t>09/05/2021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953486235"/>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0F62D8-AFAE-4E37-BC81-6E70F4F6FE32}" type="datetime1">
              <a:rPr lang="fr-FR" smtClean="0"/>
              <a:t>09/05/2021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39673068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F51F9-10B3-44EF-8655-B51A5F78D4BD}"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06546223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D149BB-8485-4CC1-B370-E77E92F68227}"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19175847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3A2309B-A7B0-40D8-A0F5-C700C917FD4C}"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9581323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6DE4F45-E31E-4BBC-A5CE-F432C1A9F756}"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83782151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accent1">
                <a:lumMod val="5000"/>
                <a:lumOff val="95000"/>
              </a:schemeClr>
            </a:gs>
            <a:gs pos="49580">
              <a:srgbClr val="FFC000"/>
            </a:gs>
            <a:gs pos="80000">
              <a:srgbClr val="C00000"/>
            </a:gs>
            <a:gs pos="72000">
              <a:srgbClr val="FF0000"/>
            </a:gs>
            <a:gs pos="8700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8ACB0-0464-4DC7-B935-50EF11EFAB1B}" type="datetime1">
              <a:rPr lang="fr-FR" smtClean="0"/>
              <a:t>09/05/2021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82B81-0CE2-4B4A-BAB7-52AF28995164}" type="slidenum">
              <a:rPr lang="fr-FR" smtClean="0"/>
              <a:t>‹N°›</a:t>
            </a:fld>
            <a:endParaRPr lang="fr-FR"/>
          </a:p>
        </p:txBody>
      </p:sp>
    </p:spTree>
    <p:extLst>
      <p:ext uri="{BB962C8B-B14F-4D97-AF65-F5344CB8AC3E}">
        <p14:creationId xmlns:p14="http://schemas.microsoft.com/office/powerpoint/2010/main" val="1691168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Les bienfaits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5382849" y="3782018"/>
            <a:ext cx="1476686" cy="1107996"/>
          </a:xfrm>
          <a:prstGeom prst="rect">
            <a:avLst/>
          </a:prstGeom>
          <a:noFill/>
        </p:spPr>
        <p:txBody>
          <a:bodyPr wrap="none" lIns="91440" tIns="45720" rIns="91440" bIns="45720">
            <a:spAutoFit/>
          </a:bodyPr>
          <a:lstStyle/>
          <a:p>
            <a:pPr algn="ctr"/>
            <a:r>
              <a:rPr lang="fr-FR" sz="6600" b="1" spc="50" dirty="0" smtClean="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N°1</a:t>
            </a: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1" t="18718" r="331"/>
          <a:stretch/>
        </p:blipFill>
        <p:spPr>
          <a:xfrm>
            <a:off x="2817534" y="1288685"/>
            <a:ext cx="6682065" cy="4087064"/>
          </a:xfrm>
          <a:prstGeom prst="ellipse">
            <a:avLst/>
          </a:prstGeom>
          <a:ln>
            <a:noFill/>
          </a:ln>
          <a:effectLst>
            <a:glow rad="228600">
              <a:schemeClr val="accent2">
                <a:satMod val="175000"/>
                <a:alpha val="40000"/>
              </a:schemeClr>
            </a:glow>
            <a:softEdge rad="112500"/>
          </a:effectLst>
        </p:spPr>
      </p:pic>
      <p:sp>
        <p:nvSpPr>
          <p:cNvPr id="10" name="Rectangle 9"/>
          <p:cNvSpPr/>
          <p:nvPr/>
        </p:nvSpPr>
        <p:spPr>
          <a:xfrm>
            <a:off x="4946535" y="3782018"/>
            <a:ext cx="2424062" cy="1862048"/>
          </a:xfrm>
          <a:prstGeom prst="rect">
            <a:avLst/>
          </a:prstGeom>
          <a:noFill/>
        </p:spPr>
        <p:txBody>
          <a:bodyPr wrap="none" lIns="91440" tIns="45720" rIns="91440" bIns="45720">
            <a:spAutoFit/>
          </a:bodyPr>
          <a:lstStyle/>
          <a:p>
            <a:pPr algn="ctr"/>
            <a:r>
              <a:rPr lang="fr-FR" sz="11500" b="1" spc="50" dirty="0" smtClean="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N°1</a:t>
            </a:r>
            <a:endParaRPr lang="fr-FR" sz="11500" b="1" cap="none" spc="50" dirty="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1992188270"/>
      </p:ext>
    </p:extLst>
  </p:cSld>
  <p:clrMapOvr>
    <a:masterClrMapping/>
  </p:clrMapOvr>
  <mc:AlternateContent xmlns:mc="http://schemas.openxmlformats.org/markup-compatibility/2006">
    <mc:Choice xmlns:p14="http://schemas.microsoft.com/office/powerpoint/2010/main" Requires="p14">
      <p:transition spd="slow" p14:dur="3000" advTm="14000">
        <p:wedge/>
        <p:sndAc>
          <p:stSnd loop="1">
            <p:snd r:embed="rId3" name="Love Emotional Type Rap Beat R&amp;B Hip Hop Rap Instrumental Music New 2020 - Love Me.wav"/>
          </p:stSnd>
        </p:sndAc>
      </p:transition>
    </mc:Choice>
    <mc:Fallback>
      <p:transition spd="slow" advTm="14000">
        <p:wedge/>
        <p:sndAc>
          <p:stSnd loop="1">
            <p:snd r:embed="rId3" name="Love Emotional Type Rap Beat R&amp;B Hip Hop Rap Instrumental Music New 2020 - Love 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10">
                                            <p:txEl>
                                              <p:pRg st="0" end="0"/>
                                            </p:txEl>
                                          </p:spTgt>
                                        </p:tgtEl>
                                        <p:attrNameLst>
                                          <p:attrName>style.visibility</p:attrName>
                                        </p:attrNameLst>
                                      </p:cBhvr>
                                      <p:to>
                                        <p:strVal val="visible"/>
                                      </p:to>
                                    </p:set>
                                    <p:set>
                                      <p:cBhvr>
                                        <p:cTn id="48" dur="455" fill="hold">
                                          <p:stCondLst>
                                            <p:cond delay="0"/>
                                          </p:stCondLst>
                                        </p:cTn>
                                        <p:tgtEl>
                                          <p:spTgt spid="10">
                                            <p:txEl>
                                              <p:pRg st="0" end="0"/>
                                            </p:txEl>
                                          </p:spTgt>
                                        </p:tgtEl>
                                        <p:attrNameLst>
                                          <p:attrName>style.rotation</p:attrName>
                                        </p:attrNameLst>
                                      </p:cBhvr>
                                      <p:to>
                                        <p:strVal val="-45.0"/>
                                      </p:to>
                                    </p:set>
                                    <p:anim calcmode="lin" valueType="num">
                                      <p:cBhvr>
                                        <p:cTn id="4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6B85117-9269-46BE-A6B2-30B346E24F9D}"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2</a:t>
            </a:fld>
            <a:endParaRPr lang="fr-FR" sz="2000" b="1" dirty="0">
              <a:solidFill>
                <a:schemeClr val="bg1"/>
              </a:solidFill>
              <a:latin typeface="Algerian" panose="04020705040A02060702" pitchFamily="82" charset="0"/>
            </a:endParaRPr>
          </a:p>
        </p:txBody>
      </p:sp>
      <p:sp>
        <p:nvSpPr>
          <p:cNvPr id="8" name="Rectangle 7"/>
          <p:cNvSpPr/>
          <p:nvPr/>
        </p:nvSpPr>
        <p:spPr>
          <a:xfrm>
            <a:off x="1992953" y="1720840"/>
            <a:ext cx="8206093" cy="341632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Oh femmes et </a:t>
            </a: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hommes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c’est bienfaits pour</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votre santé pour les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coincés du string </a:t>
            </a:r>
            <a:endParaRPr lang="fr-FR" sz="5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409323911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8">
                                            <p:txEl>
                                              <p:pRg st="2" end="2"/>
                                            </p:txEl>
                                          </p:spTgt>
                                        </p:tgtEl>
                                        <p:attrNameLst>
                                          <p:attrName>style.visibility</p:attrName>
                                        </p:attrNameLst>
                                      </p:cBhvr>
                                      <p:to>
                                        <p:strVal val="visible"/>
                                      </p:to>
                                    </p:set>
                                    <p:set>
                                      <p:cBhvr>
                                        <p:cTn id="39" dur="455" fill="hold">
                                          <p:stCondLst>
                                            <p:cond delay="0"/>
                                          </p:stCondLst>
                                        </p:cTn>
                                        <p:tgtEl>
                                          <p:spTgt spid="8">
                                            <p:txEl>
                                              <p:pRg st="2" end="2"/>
                                            </p:txEl>
                                          </p:spTgt>
                                        </p:tgtEl>
                                        <p:attrNameLst>
                                          <p:attrName>style.rotation</p:attrName>
                                        </p:attrNameLst>
                                      </p:cBhvr>
                                      <p:to>
                                        <p:strVal val="-45.0"/>
                                      </p:to>
                                    </p:set>
                                    <p:anim calcmode="lin" valueType="num">
                                      <p:cBhvr>
                                        <p:cTn id="4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8">
                                            <p:txEl>
                                              <p:pRg st="3" end="3"/>
                                            </p:txEl>
                                          </p:spTgt>
                                        </p:tgtEl>
                                        <p:attrNameLst>
                                          <p:attrName>style.visibility</p:attrName>
                                        </p:attrNameLst>
                                      </p:cBhvr>
                                      <p:to>
                                        <p:strVal val="visible"/>
                                      </p:to>
                                    </p:set>
                                    <p:set>
                                      <p:cBhvr>
                                        <p:cTn id="48" dur="455" fill="hold">
                                          <p:stCondLst>
                                            <p:cond delay="0"/>
                                          </p:stCondLst>
                                        </p:cTn>
                                        <p:tgtEl>
                                          <p:spTgt spid="8">
                                            <p:txEl>
                                              <p:pRg st="3" end="3"/>
                                            </p:txEl>
                                          </p:spTgt>
                                        </p:tgtEl>
                                        <p:attrNameLst>
                                          <p:attrName>style.rotation</p:attrName>
                                        </p:attrNameLst>
                                      </p:cBhvr>
                                      <p:to>
                                        <p:strVal val="-45.0"/>
                                      </p:to>
                                    </p:set>
                                    <p:anim calcmode="lin" valueType="num">
                                      <p:cBhvr>
                                        <p:cTn id="49" dur="455" fill="hold">
                                          <p:stCondLst>
                                            <p:cond delay="455"/>
                                          </p:stCondLst>
                                        </p:cTn>
                                        <p:tgtEl>
                                          <p:spTgt spid="8">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8">
                                            <p:txEl>
                                              <p:pRg st="3" end="3"/>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8">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8">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3">
                <a:satMod val="175000"/>
                <a:alpha val="40000"/>
              </a:schemeClr>
            </a:glow>
          </a:effectLst>
        </p:spPr>
      </p:pic>
      <p:sp>
        <p:nvSpPr>
          <p:cNvPr id="4" name="Espace réservé de la date 3"/>
          <p:cNvSpPr>
            <a:spLocks noGrp="1"/>
          </p:cNvSpPr>
          <p:nvPr>
            <p:ph type="dt" sz="half" idx="10"/>
          </p:nvPr>
        </p:nvSpPr>
        <p:spPr/>
        <p:txBody>
          <a:bodyPr/>
          <a:lstStyle/>
          <a:p>
            <a:fld id="{4FB8DCB1-E690-425F-9162-6C1219D6DC9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906891" y="1447432"/>
            <a:ext cx="6321775" cy="40051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6795343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4C03FC3-CA25-4C68-8100-0D82EF52AB0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4</a:t>
            </a:fld>
            <a:endParaRPr lang="fr-FR" sz="2000" b="1" dirty="0">
              <a:solidFill>
                <a:schemeClr val="bg1"/>
              </a:solidFill>
              <a:latin typeface="Algerian" panose="04020705040A02060702" pitchFamily="82" charset="0"/>
            </a:endParaRPr>
          </a:p>
        </p:txBody>
      </p:sp>
      <p:sp>
        <p:nvSpPr>
          <p:cNvPr id="2" name="Rectangle 1"/>
          <p:cNvSpPr/>
          <p:nvPr/>
        </p:nvSpPr>
        <p:spPr>
          <a:xfrm>
            <a:off x="2209800" y="1905506"/>
            <a:ext cx="8084457" cy="3046988"/>
          </a:xfrm>
          <a:prstGeom prst="rect">
            <a:avLst/>
          </a:prstGeom>
        </p:spPr>
        <p:txBody>
          <a:bodyPr wrap="square">
            <a:spAutoFit/>
          </a:bodyPr>
          <a:lstStyle/>
          <a:p>
            <a:r>
              <a:rPr lang="fr-FR" sz="2400" b="1" dirty="0">
                <a:solidFill>
                  <a:schemeClr val="bg1"/>
                </a:solidFill>
                <a:effectLst>
                  <a:glow rad="228600">
                    <a:schemeClr val="accent4">
                      <a:satMod val="175000"/>
                      <a:alpha val="40000"/>
                    </a:schemeClr>
                  </a:glow>
                </a:effectLst>
                <a:latin typeface="Algerian" panose="04020705040A02060702" pitchFamily="82" charset="0"/>
              </a:rPr>
              <a:t> </a:t>
            </a:r>
            <a:r>
              <a:rPr lang="fr-FR" sz="2400" b="1" dirty="0">
                <a:ln>
                  <a:solidFill>
                    <a:sysClr val="windowText" lastClr="000000"/>
                  </a:solidFill>
                </a:ln>
                <a:solidFill>
                  <a:schemeClr val="bg1"/>
                </a:solidFill>
                <a:effectLst>
                  <a:glow rad="228600">
                    <a:schemeClr val="accent4">
                      <a:satMod val="175000"/>
                      <a:alpha val="40000"/>
                    </a:schemeClr>
                  </a:glow>
                </a:effectLst>
              </a:rPr>
              <a:t>Hormis le fait d’être le fun et d’apporter du plaisir, le sexe offre aussi de nombreux bénéfices sur la santé. Découvrez les avantages d’avoir des rapports sexuels de façon régulière…</a:t>
            </a:r>
          </a:p>
          <a:p>
            <a:r>
              <a:rPr lang="fr-FR" sz="2400" b="1" dirty="0">
                <a:ln>
                  <a:solidFill>
                    <a:sysClr val="windowText" lastClr="000000"/>
                  </a:solidFill>
                </a:ln>
                <a:solidFill>
                  <a:schemeClr val="bg1"/>
                </a:solidFill>
                <a:effectLst>
                  <a:glow rad="228600">
                    <a:schemeClr val="accent4">
                      <a:satMod val="175000"/>
                      <a:alpha val="40000"/>
                    </a:schemeClr>
                  </a:glow>
                </a:effectLst>
              </a:rPr>
              <a:t>Selon l’université de Wilkes, faire l’amour deux fois par semaine libère un anticorps appelé immunoglobuline A ou </a:t>
            </a:r>
            <a:r>
              <a:rPr lang="fr-FR" sz="2400" b="1" dirty="0" err="1">
                <a:ln>
                  <a:solidFill>
                    <a:sysClr val="windowText" lastClr="000000"/>
                  </a:solidFill>
                </a:ln>
                <a:solidFill>
                  <a:schemeClr val="bg1"/>
                </a:solidFill>
                <a:effectLst>
                  <a:glow rad="228600">
                    <a:schemeClr val="accent4">
                      <a:satMod val="175000"/>
                      <a:alpha val="40000"/>
                    </a:schemeClr>
                  </a:glow>
                </a:effectLst>
              </a:rPr>
              <a:t>IgA</a:t>
            </a:r>
            <a:r>
              <a:rPr lang="fr-FR" sz="2400" b="1" dirty="0">
                <a:ln>
                  <a:solidFill>
                    <a:sysClr val="windowText" lastClr="000000"/>
                  </a:solidFill>
                </a:ln>
                <a:solidFill>
                  <a:schemeClr val="bg1"/>
                </a:solidFill>
                <a:effectLst>
                  <a:glow rad="228600">
                    <a:schemeClr val="accent4">
                      <a:satMod val="175000"/>
                      <a:alpha val="40000"/>
                    </a:schemeClr>
                  </a:glow>
                </a:effectLst>
              </a:rPr>
              <a:t>, qui aide à protéger le corps contre les infections et les maladies. Voici 22 des milliers de maladies que vous pouvez guérir en faisant l’amour:</a:t>
            </a:r>
          </a:p>
        </p:txBody>
      </p:sp>
    </p:spTree>
    <p:extLst>
      <p:ext uri="{BB962C8B-B14F-4D97-AF65-F5344CB8AC3E}">
        <p14:creationId xmlns:p14="http://schemas.microsoft.com/office/powerpoint/2010/main" val="1267005036"/>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7C53D9E-4A25-448A-AF2A-4073C5AACE09}"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5</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4074" t="7531" r="4963" b="6740"/>
          <a:stretch/>
        </p:blipFill>
        <p:spPr>
          <a:xfrm>
            <a:off x="3081866" y="1333377"/>
            <a:ext cx="5995259" cy="423769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8051421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96E08CA7-596F-4F07-8436-59D64E377EB7}"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6</a:t>
            </a:fld>
            <a:endParaRPr lang="fr-FR" sz="2000" b="1" dirty="0">
              <a:solidFill>
                <a:schemeClr val="bg1"/>
              </a:solidFill>
              <a:latin typeface="Algerian" panose="04020705040A02060702" pitchFamily="82" charset="0"/>
            </a:endParaRPr>
          </a:p>
        </p:txBody>
      </p:sp>
      <p:sp>
        <p:nvSpPr>
          <p:cNvPr id="2" name="Rectangle 1"/>
          <p:cNvSpPr/>
          <p:nvPr/>
        </p:nvSpPr>
        <p:spPr>
          <a:xfrm>
            <a:off x="3048000" y="2090171"/>
            <a:ext cx="6096000" cy="2677656"/>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1. Le sexe vous protège contre le cancer de la prostate</a:t>
            </a:r>
          </a:p>
          <a:p>
            <a:r>
              <a:rPr lang="fr-FR" sz="2400" b="1" dirty="0">
                <a:ln>
                  <a:solidFill>
                    <a:sysClr val="windowText" lastClr="000000"/>
                  </a:solidFill>
                </a:ln>
                <a:solidFill>
                  <a:schemeClr val="bg1"/>
                </a:solidFill>
                <a:effectLst>
                  <a:glow rad="228600">
                    <a:schemeClr val="accent4">
                      <a:satMod val="175000"/>
                      <a:alpha val="40000"/>
                    </a:schemeClr>
                  </a:glow>
                </a:effectLst>
              </a:rPr>
              <a:t>Des recherches suggèrent que de fréquentes éjaculations (au moins cinq fois par semaine) chez l’homme réduisent le risque de développer, plus tard, un cancer de la prostate.</a:t>
            </a:r>
          </a:p>
        </p:txBody>
      </p:sp>
    </p:spTree>
    <p:extLst>
      <p:ext uri="{BB962C8B-B14F-4D97-AF65-F5344CB8AC3E}">
        <p14:creationId xmlns:p14="http://schemas.microsoft.com/office/powerpoint/2010/main" val="183453622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676DA8E4-56A7-4B7B-B0D3-5C80F0F2FB92}"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7</a:t>
            </a:fld>
            <a:endParaRPr lang="fr-FR" sz="2000" b="1" dirty="0">
              <a:solidFill>
                <a:schemeClr val="bg1"/>
              </a:solidFill>
              <a:latin typeface="Algerian" panose="04020705040A020607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58533" y="1642533"/>
            <a:ext cx="6908800" cy="35898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403605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433DBA11-86FF-4962-8C3A-6BA08FE7C304}"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8</a:t>
            </a:fld>
            <a:endParaRPr lang="fr-FR" sz="2000" b="1" dirty="0">
              <a:solidFill>
                <a:schemeClr val="bg1"/>
              </a:solidFill>
              <a:latin typeface="Algerian" panose="04020705040A02060702" pitchFamily="82" charset="0"/>
            </a:endParaRPr>
          </a:p>
        </p:txBody>
      </p:sp>
      <p:sp>
        <p:nvSpPr>
          <p:cNvPr id="2" name="Rectangle 1"/>
          <p:cNvSpPr/>
          <p:nvPr/>
        </p:nvSpPr>
        <p:spPr>
          <a:xfrm>
            <a:off x="2656114" y="1687094"/>
            <a:ext cx="7518400" cy="3416320"/>
          </a:xfrm>
          <a:prstGeom prst="rect">
            <a:avLst/>
          </a:prstGeom>
        </p:spPr>
        <p:txBody>
          <a:bodyPr wrap="square">
            <a:spAutoFit/>
          </a:bodyPr>
          <a:lstStyle/>
          <a:p>
            <a:r>
              <a:rPr lang="fr-FR" sz="2400" dirty="0">
                <a:ln>
                  <a:solidFill>
                    <a:sysClr val="windowText" lastClr="000000"/>
                  </a:solidFill>
                </a:ln>
                <a:solidFill>
                  <a:schemeClr val="bg1"/>
                </a:solidFill>
                <a:effectLst>
                  <a:glow rad="228600">
                    <a:schemeClr val="accent4">
                      <a:satMod val="175000"/>
                      <a:alpha val="40000"/>
                    </a:schemeClr>
                  </a:glow>
                </a:effectLst>
              </a:rPr>
              <a:t> 2. Le sexe vous aide à maintenir la forme</a:t>
            </a:r>
          </a:p>
          <a:p>
            <a:r>
              <a:rPr lang="fr-FR" sz="2400" dirty="0">
                <a:ln>
                  <a:solidFill>
                    <a:sysClr val="windowText" lastClr="000000"/>
                  </a:solidFill>
                </a:ln>
                <a:solidFill>
                  <a:schemeClr val="bg1"/>
                </a:solidFill>
                <a:effectLst>
                  <a:glow rad="228600">
                    <a:schemeClr val="accent4">
                      <a:satMod val="175000"/>
                      <a:alpha val="40000"/>
                    </a:schemeClr>
                  </a:glow>
                </a:effectLst>
              </a:rPr>
              <a:t>Rien de tel que de s’amuser (et de prendre du plaisir) en faisant du sport ! Faire l’amour est excellent pour votre activité cardiaque. Cela permet aussi de tonifier tous les muscles du corps. Cela semble dur à croire mais en faisant l’amour vous brûlez près de 200 calories en une demi-heure. Donc faire l’amour 3 fois par semaine vous permet de brûler au total 600 calories. Et c’est tellement mieux qu’un régime !</a:t>
            </a:r>
          </a:p>
        </p:txBody>
      </p:sp>
    </p:spTree>
    <p:extLst>
      <p:ext uri="{BB962C8B-B14F-4D97-AF65-F5344CB8AC3E}">
        <p14:creationId xmlns:p14="http://schemas.microsoft.com/office/powerpoint/2010/main" val="115710908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690B76F5-D5C6-4EC6-9DFB-D7A8881B1EE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9</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r="-425"/>
          <a:stretch/>
        </p:blipFill>
        <p:spPr>
          <a:xfrm>
            <a:off x="2839658" y="1386661"/>
            <a:ext cx="6253542" cy="406587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537782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818138A1-C1AF-4862-8F88-C04FC6BB15CA}"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10</a:t>
            </a:fld>
            <a:endParaRPr lang="fr-FR" sz="2000" b="1" dirty="0">
              <a:solidFill>
                <a:schemeClr val="bg1"/>
              </a:solidFill>
              <a:latin typeface="Algerian" panose="04020705040A02060702" pitchFamily="82" charset="0"/>
            </a:endParaRPr>
          </a:p>
        </p:txBody>
      </p:sp>
      <p:sp>
        <p:nvSpPr>
          <p:cNvPr id="7" name="Rectangle 6"/>
          <p:cNvSpPr/>
          <p:nvPr/>
        </p:nvSpPr>
        <p:spPr>
          <a:xfrm>
            <a:off x="2423886" y="1905506"/>
            <a:ext cx="7779657" cy="3046988"/>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3. Le sexe soulage les maux de tête</a:t>
            </a:r>
          </a:p>
          <a:p>
            <a:r>
              <a:rPr lang="fr-FR" sz="2400" b="1" dirty="0">
                <a:ln>
                  <a:solidFill>
                    <a:sysClr val="windowText" lastClr="000000"/>
                  </a:solidFill>
                </a:ln>
                <a:solidFill>
                  <a:schemeClr val="bg1"/>
                </a:solidFill>
                <a:effectLst>
                  <a:glow rad="228600">
                    <a:schemeClr val="accent4">
                      <a:satMod val="175000"/>
                      <a:alpha val="40000"/>
                    </a:schemeClr>
                  </a:glow>
                </a:effectLst>
              </a:rPr>
              <a:t>Pendant le rapport sexuel, une hormone appelée ocytocine est libérée lors de l’orgasme; elle accroît le niveau d’endorphines qui agissent comme un antidouleur naturel. Et le corps peut se relâcher.</a:t>
            </a:r>
          </a:p>
          <a:p>
            <a:r>
              <a:rPr lang="fr-FR" sz="2400" b="1" dirty="0">
                <a:ln>
                  <a:solidFill>
                    <a:sysClr val="windowText" lastClr="000000"/>
                  </a:solidFill>
                </a:ln>
                <a:solidFill>
                  <a:schemeClr val="bg1"/>
                </a:solidFill>
                <a:effectLst>
                  <a:glow rad="228600">
                    <a:schemeClr val="accent4">
                      <a:satMod val="175000"/>
                      <a:alpha val="40000"/>
                    </a:schemeClr>
                  </a:glow>
                </a:effectLst>
              </a:rPr>
              <a:t>De nombreuses personnes constatent ainsi que leurs maux et douleurs (maux de tête, crampes, etc.) disparaissent ou s’améliorent après un rapport sexuel.</a:t>
            </a:r>
          </a:p>
        </p:txBody>
      </p:sp>
    </p:spTree>
    <p:extLst>
      <p:ext uri="{BB962C8B-B14F-4D97-AF65-F5344CB8AC3E}">
        <p14:creationId xmlns:p14="http://schemas.microsoft.com/office/powerpoint/2010/main" val="41022193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7">
                                            <p:txEl>
                                              <p:pRg st="1" end="1"/>
                                            </p:txEl>
                                          </p:spTgt>
                                        </p:tgtEl>
                                        <p:attrNameLst>
                                          <p:attrName>style.visibility</p:attrName>
                                        </p:attrNameLst>
                                      </p:cBhvr>
                                      <p:to>
                                        <p:strVal val="visible"/>
                                      </p:to>
                                    </p:set>
                                    <p:anim calcmode="lin" valueType="num">
                                      <p:cBhvr>
                                        <p:cTn id="30" dur="500" fill="hold"/>
                                        <p:tgtEl>
                                          <p:spTgt spid="7">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7">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7">
                                            <p:txEl>
                                              <p:pRg st="2" end="2"/>
                                            </p:txEl>
                                          </p:spTgt>
                                        </p:tgtEl>
                                        <p:attrNameLst>
                                          <p:attrName>style.visibility</p:attrName>
                                        </p:attrNameLst>
                                      </p:cBhvr>
                                      <p:to>
                                        <p:strVal val="visible"/>
                                      </p:to>
                                    </p:set>
                                    <p:anim calcmode="lin" valueType="num">
                                      <p:cBhvr>
                                        <p:cTn id="39" dur="500" fill="hold"/>
                                        <p:tgtEl>
                                          <p:spTgt spid="7">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7">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7">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7">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11</a:t>
            </a:fld>
            <a:endParaRPr lang="fr-FR" sz="2000" b="1" dirty="0">
              <a:solidFill>
                <a:schemeClr val="bg1"/>
              </a:solidFill>
              <a:latin typeface="Algerian" panose="04020705040A020607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20655" r="-1341" b="21427"/>
          <a:stretch/>
        </p:blipFill>
        <p:spPr>
          <a:xfrm>
            <a:off x="3318933" y="1195394"/>
            <a:ext cx="5823520" cy="4443406"/>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78108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25ADC28D-551C-439A-9CEE-7693FF35973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12</a:t>
            </a:fld>
            <a:endParaRPr lang="fr-FR" sz="2000" b="1" dirty="0">
              <a:solidFill>
                <a:schemeClr val="bg1"/>
              </a:solidFill>
              <a:latin typeface="Algerian" panose="04020705040A02060702" pitchFamily="82" charset="0"/>
            </a:endParaRPr>
          </a:p>
        </p:txBody>
      </p:sp>
      <p:sp>
        <p:nvSpPr>
          <p:cNvPr id="2" name="Rectangle 1"/>
          <p:cNvSpPr/>
          <p:nvPr/>
        </p:nvSpPr>
        <p:spPr>
          <a:xfrm>
            <a:off x="2209800" y="1905505"/>
            <a:ext cx="8171543" cy="3046988"/>
          </a:xfrm>
          <a:prstGeom prst="rect">
            <a:avLst/>
          </a:prstGeom>
        </p:spPr>
        <p:txBody>
          <a:bodyPr wrap="square">
            <a:spAutoFit/>
          </a:bodyPr>
          <a:lstStyle/>
          <a:p>
            <a:r>
              <a:rPr lang="fr-FR" sz="2400" b="1" dirty="0">
                <a:ln>
                  <a:solidFill>
                    <a:schemeClr val="tx1"/>
                  </a:solidFill>
                </a:ln>
                <a:solidFill>
                  <a:schemeClr val="bg1"/>
                </a:solidFill>
                <a:effectLst>
                  <a:glow rad="228600">
                    <a:schemeClr val="accent4">
                      <a:satMod val="175000"/>
                      <a:alpha val="40000"/>
                    </a:schemeClr>
                  </a:glow>
                </a:effectLst>
              </a:rPr>
              <a:t> 4. Le sexe aide à combattre la dépression</a:t>
            </a:r>
          </a:p>
          <a:p>
            <a:r>
              <a:rPr lang="fr-FR" sz="2400" b="1" dirty="0">
                <a:ln>
                  <a:solidFill>
                    <a:schemeClr val="tx1"/>
                  </a:solidFill>
                </a:ln>
                <a:solidFill>
                  <a:schemeClr val="bg1"/>
                </a:solidFill>
                <a:effectLst>
                  <a:glow rad="228600">
                    <a:schemeClr val="accent4">
                      <a:satMod val="175000"/>
                      <a:alpha val="40000"/>
                    </a:schemeClr>
                  </a:glow>
                </a:effectLst>
              </a:rPr>
              <a:t>Les femmes qui ont des orgasmes régulièrement sont généralement plus relaxes, moins déprimées, et physiquement et émotionnellement plus satisfaites.</a:t>
            </a:r>
          </a:p>
          <a:p>
            <a:r>
              <a:rPr lang="fr-FR" sz="2400" b="1" dirty="0">
                <a:ln>
                  <a:solidFill>
                    <a:schemeClr val="tx1"/>
                  </a:solidFill>
                </a:ln>
                <a:solidFill>
                  <a:schemeClr val="bg1"/>
                </a:solidFill>
                <a:effectLst>
                  <a:glow rad="228600">
                    <a:schemeClr val="accent4">
                      <a:satMod val="175000"/>
                      <a:alpha val="40000"/>
                    </a:schemeClr>
                  </a:glow>
                </a:effectLst>
              </a:rPr>
              <a:t>Le sexe aide aussi à mieux s’endormir et relâche la tension nerveuse en produisant, dans le cerveau, de la sérotonine – qui contrôle l’humeur et que l’on trouve également dans les antidépresseurs.</a:t>
            </a:r>
          </a:p>
        </p:txBody>
      </p:sp>
    </p:spTree>
    <p:extLst>
      <p:ext uri="{BB962C8B-B14F-4D97-AF65-F5344CB8AC3E}">
        <p14:creationId xmlns:p14="http://schemas.microsoft.com/office/powerpoint/2010/main" val="144359349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F74131D3-8422-4273-8F82-BEA0C6B66B4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t="23951" r="124" b="24198"/>
          <a:stretch/>
        </p:blipFill>
        <p:spPr>
          <a:xfrm>
            <a:off x="1490133" y="880534"/>
            <a:ext cx="9245600" cy="5113866"/>
          </a:xfrm>
          <a:prstGeom prst="ellipse">
            <a:avLst/>
          </a:prstGeom>
          <a:ln>
            <a:noFill/>
          </a:ln>
          <a:effectLst>
            <a:glow rad="228600">
              <a:schemeClr val="accent4">
                <a:satMod val="175000"/>
                <a:alpha val="40000"/>
              </a:schemeClr>
            </a:glow>
            <a:softEdge rad="112500"/>
          </a:effectLst>
        </p:spPr>
      </p:pic>
    </p:spTree>
    <p:extLst>
      <p:ext uri="{BB962C8B-B14F-4D97-AF65-F5344CB8AC3E}">
        <p14:creationId xmlns:p14="http://schemas.microsoft.com/office/powerpoint/2010/main" val="393076003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67631"/>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14</a:t>
            </a:fld>
            <a:endParaRPr lang="fr-FR" sz="2000" b="1" dirty="0">
              <a:solidFill>
                <a:schemeClr val="bg1"/>
              </a:solidFill>
              <a:latin typeface="Algerian" panose="04020705040A02060702" pitchFamily="82" charset="0"/>
            </a:endParaRPr>
          </a:p>
        </p:txBody>
      </p:sp>
      <p:sp>
        <p:nvSpPr>
          <p:cNvPr id="2" name="Rectangle 1"/>
          <p:cNvSpPr/>
          <p:nvPr/>
        </p:nvSpPr>
        <p:spPr>
          <a:xfrm>
            <a:off x="2252133" y="1351508"/>
            <a:ext cx="8398933" cy="4154984"/>
          </a:xfrm>
          <a:prstGeom prst="rect">
            <a:avLst/>
          </a:prstGeom>
        </p:spPr>
        <p:txBody>
          <a:bodyPr wrap="square">
            <a:spAutoFit/>
          </a:bodyPr>
          <a:lstStyle/>
          <a:p>
            <a:r>
              <a:rPr lang="fr-FR" sz="2400" b="1" dirty="0">
                <a:ln>
                  <a:solidFill>
                    <a:schemeClr val="tx1"/>
                  </a:solidFill>
                </a:ln>
                <a:solidFill>
                  <a:schemeClr val="bg1"/>
                </a:solidFill>
                <a:effectLst>
                  <a:glow rad="228600">
                    <a:schemeClr val="accent4">
                      <a:satMod val="175000"/>
                      <a:alpha val="40000"/>
                    </a:schemeClr>
                  </a:glow>
                </a:effectLst>
              </a:rPr>
              <a:t> 5. Le sexe vous garde jeune</a:t>
            </a:r>
          </a:p>
          <a:p>
            <a:r>
              <a:rPr lang="fr-FR" sz="2400" b="1" dirty="0">
                <a:ln>
                  <a:solidFill>
                    <a:schemeClr val="tx1"/>
                  </a:solidFill>
                </a:ln>
                <a:solidFill>
                  <a:schemeClr val="bg1"/>
                </a:solidFill>
                <a:effectLst>
                  <a:glow rad="228600">
                    <a:schemeClr val="accent4">
                      <a:satMod val="175000"/>
                      <a:alpha val="40000"/>
                    </a:schemeClr>
                  </a:glow>
                </a:effectLst>
              </a:rPr>
              <a:t>Le sexe serait l’’une des composantes essentielles pour paraître environ dix ans de moins! Dans son ouvrage Secrets of the </a:t>
            </a:r>
            <a:r>
              <a:rPr lang="fr-FR" sz="2400" b="1" dirty="0" err="1">
                <a:ln>
                  <a:solidFill>
                    <a:schemeClr val="tx1"/>
                  </a:solidFill>
                </a:ln>
                <a:solidFill>
                  <a:schemeClr val="bg1"/>
                </a:solidFill>
                <a:effectLst>
                  <a:glow rad="228600">
                    <a:schemeClr val="accent4">
                      <a:satMod val="175000"/>
                      <a:alpha val="40000"/>
                    </a:schemeClr>
                  </a:glow>
                </a:effectLst>
              </a:rPr>
              <a:t>Superyoung</a:t>
            </a:r>
            <a:r>
              <a:rPr lang="fr-FR" sz="2400" b="1" dirty="0">
                <a:ln>
                  <a:solidFill>
                    <a:schemeClr val="tx1"/>
                  </a:solidFill>
                </a:ln>
                <a:solidFill>
                  <a:schemeClr val="bg1"/>
                </a:solidFill>
                <a:effectLst>
                  <a:glow rad="228600">
                    <a:schemeClr val="accent4">
                      <a:satMod val="175000"/>
                      <a:alpha val="40000"/>
                    </a:schemeClr>
                  </a:glow>
                </a:effectLst>
              </a:rPr>
              <a:t>, le Dr David </a:t>
            </a:r>
            <a:r>
              <a:rPr lang="fr-FR" sz="2400" b="1" dirty="0" err="1">
                <a:ln>
                  <a:solidFill>
                    <a:schemeClr val="tx1"/>
                  </a:solidFill>
                </a:ln>
                <a:solidFill>
                  <a:schemeClr val="bg1"/>
                </a:solidFill>
                <a:effectLst>
                  <a:glow rad="228600">
                    <a:schemeClr val="accent4">
                      <a:satMod val="175000"/>
                      <a:alpha val="40000"/>
                    </a:schemeClr>
                  </a:glow>
                </a:effectLst>
              </a:rPr>
              <a:t>Weeks</a:t>
            </a:r>
            <a:r>
              <a:rPr lang="fr-FR" sz="2400" b="1" dirty="0">
                <a:ln>
                  <a:solidFill>
                    <a:schemeClr val="tx1"/>
                  </a:solidFill>
                </a:ln>
                <a:solidFill>
                  <a:schemeClr val="bg1"/>
                </a:solidFill>
                <a:effectLst>
                  <a:glow rad="228600">
                    <a:schemeClr val="accent4">
                      <a:satMod val="175000"/>
                      <a:alpha val="40000"/>
                    </a:schemeClr>
                  </a:glow>
                </a:effectLst>
              </a:rPr>
              <a:t>, psychologue au Royal </a:t>
            </a:r>
            <a:r>
              <a:rPr lang="fr-FR" sz="2400" b="1" dirty="0" err="1">
                <a:ln>
                  <a:solidFill>
                    <a:schemeClr val="tx1"/>
                  </a:solidFill>
                </a:ln>
                <a:solidFill>
                  <a:schemeClr val="bg1"/>
                </a:solidFill>
                <a:effectLst>
                  <a:glow rad="228600">
                    <a:schemeClr val="accent4">
                      <a:satMod val="175000"/>
                      <a:alpha val="40000"/>
                    </a:schemeClr>
                  </a:glow>
                </a:effectLst>
              </a:rPr>
              <a:t>Edimburgh</a:t>
            </a:r>
            <a:r>
              <a:rPr lang="fr-FR" sz="2400" b="1" dirty="0">
                <a:ln>
                  <a:solidFill>
                    <a:schemeClr val="tx1"/>
                  </a:solidFill>
                </a:ln>
                <a:solidFill>
                  <a:schemeClr val="bg1"/>
                </a:solidFill>
                <a:effectLst>
                  <a:glow rad="228600">
                    <a:schemeClr val="accent4">
                      <a:satMod val="175000"/>
                      <a:alpha val="40000"/>
                    </a:schemeClr>
                  </a:glow>
                </a:effectLst>
              </a:rPr>
              <a:t> </a:t>
            </a:r>
            <a:r>
              <a:rPr lang="fr-FR" sz="2400" b="1" dirty="0" err="1">
                <a:ln>
                  <a:solidFill>
                    <a:schemeClr val="tx1"/>
                  </a:solidFill>
                </a:ln>
                <a:solidFill>
                  <a:schemeClr val="bg1"/>
                </a:solidFill>
                <a:effectLst>
                  <a:glow rad="228600">
                    <a:schemeClr val="accent4">
                      <a:satMod val="175000"/>
                      <a:alpha val="40000"/>
                    </a:schemeClr>
                  </a:glow>
                </a:effectLst>
              </a:rPr>
              <a:t>Hospital</a:t>
            </a:r>
            <a:r>
              <a:rPr lang="fr-FR" sz="2400" b="1" dirty="0">
                <a:ln>
                  <a:solidFill>
                    <a:schemeClr val="tx1"/>
                  </a:solidFill>
                </a:ln>
                <a:solidFill>
                  <a:schemeClr val="bg1"/>
                </a:solidFill>
                <a:effectLst>
                  <a:glow rad="228600">
                    <a:schemeClr val="accent4">
                      <a:satMod val="175000"/>
                      <a:alpha val="40000"/>
                    </a:schemeClr>
                  </a:glow>
                </a:effectLst>
              </a:rPr>
              <a:t> en Écosse, a compilé les habitudes de vie d’environ 3 500 personnes, âgées de 18 à 102 ans. Les personnes interrogées avaient en effet trois relations sexuelles minimum par semaine et elles avaient toutes pour particularité de paraître plusieurs années de moins que ce qu’’annonçait leur état civil. Ces effets bénéfiques ont d’ailleurs été confirmés par de nombreuses autres recherches.</a:t>
            </a:r>
          </a:p>
        </p:txBody>
      </p:sp>
    </p:spTree>
    <p:extLst>
      <p:ext uri="{BB962C8B-B14F-4D97-AF65-F5344CB8AC3E}">
        <p14:creationId xmlns:p14="http://schemas.microsoft.com/office/powerpoint/2010/main" val="32607096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15</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a:t>
            </a: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les plaisirs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6028825" y="3782018"/>
            <a:ext cx="184731" cy="1107996"/>
          </a:xfrm>
          <a:prstGeom prst="rect">
            <a:avLst/>
          </a:prstGeom>
          <a:noFill/>
        </p:spPr>
        <p:txBody>
          <a:bodyPr wrap="none" lIns="91440" tIns="45720" rIns="91440" bIns="45720">
            <a:spAutoFit/>
          </a:bodyPr>
          <a:lstStyle/>
          <a:p>
            <a:pPr algn="ct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3434" y="1151946"/>
            <a:ext cx="7145131" cy="4554107"/>
          </a:xfrm>
          <a:prstGeom prst="rect">
            <a:avLst/>
          </a:prstGeom>
        </p:spPr>
      </p:pic>
    </p:spTree>
    <p:extLst>
      <p:ext uri="{BB962C8B-B14F-4D97-AF65-F5344CB8AC3E}">
        <p14:creationId xmlns:p14="http://schemas.microsoft.com/office/powerpoint/2010/main" val="186687893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nodePh="1">
                                  <p:stCondLst>
                                    <p:cond delay="0"/>
                                  </p:stCondLst>
                                  <p:endCondLst>
                                    <p:cond evt="begin" delay="0">
                                      <p:tn val="30"/>
                                    </p:cond>
                                  </p:end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583</Words>
  <Application>Microsoft Office PowerPoint</Application>
  <PresentationFormat>Grand écran</PresentationFormat>
  <Paragraphs>82</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56</cp:revision>
  <dcterms:created xsi:type="dcterms:W3CDTF">2021-04-23T09:19:46Z</dcterms:created>
  <dcterms:modified xsi:type="dcterms:W3CDTF">2021-05-09T13:58:38Z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