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7" r:id="rId2"/>
    <p:sldId id="256" r:id="rId3"/>
    <p:sldId id="263" r:id="rId4"/>
    <p:sldId id="272" r:id="rId5"/>
    <p:sldId id="258" r:id="rId6"/>
    <p:sldId id="266" r:id="rId7"/>
    <p:sldId id="264" r:id="rId8"/>
    <p:sldId id="261" r:id="rId9"/>
    <p:sldId id="269" r:id="rId10"/>
    <p:sldId id="262" r:id="rId11"/>
    <p:sldId id="268" r:id="rId12"/>
    <p:sldId id="259" r:id="rId13"/>
    <p:sldId id="270" r:id="rId14"/>
    <p:sldId id="260" r:id="rId15"/>
    <p:sldId id="267" r:id="rId16"/>
    <p:sldId id="265" r:id="rId17"/>
    <p:sldId id="271"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hh1syqt2b6CCoN2TZqxiw==" hashData="zmqNT+gv0mJvHi/qSoebvLvrxPY+pP2BRlZYTlneiSeu4S9TSuOJ15aoht59Jk+61hU4vVJ6lJu1wto2GxhZL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04"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759714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3783995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12105765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512246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8638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7304072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167427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4194014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25680893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26801856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8038395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8738367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368156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13128411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40626820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600776" y="563985"/>
            <a:ext cx="10990445" cy="5632311"/>
          </a:xfrm>
          <a:prstGeom prst="rect">
            <a:avLst/>
          </a:prstGeom>
        </p:spPr>
        <p:txBody>
          <a:bodyPr wrap="none">
            <a:spAutoFit/>
          </a:bodyPr>
          <a:lstStyle/>
          <a:p>
            <a:r>
              <a:rPr lang="fr-FR" sz="7200" b="1" dirty="0" smtClean="0"/>
              <a:t>Le vin Le </a:t>
            </a:r>
            <a:r>
              <a:rPr lang="fr-FR" sz="7200" b="1" dirty="0"/>
              <a:t>guide des </a:t>
            </a:r>
            <a:r>
              <a:rPr lang="fr-FR" sz="7200" b="1" dirty="0" smtClean="0"/>
              <a:t>Primeurs</a:t>
            </a:r>
          </a:p>
          <a:p>
            <a:r>
              <a:rPr lang="fr-FR" sz="7200" b="1" dirty="0" smtClean="0"/>
              <a:t>Les </a:t>
            </a:r>
            <a:r>
              <a:rPr lang="fr-FR" sz="7200" b="1" dirty="0"/>
              <a:t>réponses aux </a:t>
            </a:r>
            <a:r>
              <a:rPr lang="fr-FR" sz="7200" b="1" dirty="0" smtClean="0"/>
              <a:t>questions</a:t>
            </a:r>
          </a:p>
          <a:p>
            <a:r>
              <a:rPr lang="fr-FR" sz="7200" b="1" dirty="0" smtClean="0"/>
              <a:t> </a:t>
            </a:r>
            <a:r>
              <a:rPr lang="fr-FR" sz="7200" b="1" dirty="0"/>
              <a:t>que vous n'avez jamais </a:t>
            </a:r>
            <a:r>
              <a:rPr lang="fr-FR" sz="7200" b="1" dirty="0" smtClean="0"/>
              <a:t>osé</a:t>
            </a:r>
          </a:p>
          <a:p>
            <a:r>
              <a:rPr lang="fr-FR" sz="7200" b="1" dirty="0"/>
              <a:t> </a:t>
            </a:r>
            <a:r>
              <a:rPr lang="fr-FR" sz="7200" b="1" dirty="0" smtClean="0"/>
              <a:t>          </a:t>
            </a:r>
            <a:r>
              <a:rPr lang="fr-FR" sz="7200" b="1" dirty="0"/>
              <a:t>poser sur le vin !</a:t>
            </a:r>
            <a:endParaRPr lang="fr-FR" sz="7200" b="1" dirty="0" smtClean="0"/>
          </a:p>
          <a:p>
            <a:r>
              <a:rPr lang="fr-FR" sz="7200" b="1" dirty="0"/>
              <a:t> </a:t>
            </a:r>
            <a:r>
              <a:rPr lang="fr-FR" sz="7200" b="1" dirty="0" smtClean="0"/>
              <a:t>          </a:t>
            </a:r>
            <a:r>
              <a:rPr lang="fr-FR" sz="7200" b="1" dirty="0" smtClean="0"/>
              <a:t>N</a:t>
            </a:r>
            <a:r>
              <a:rPr lang="fr-FR" sz="7200" b="1" dirty="0" smtClean="0"/>
              <a:t>° </a:t>
            </a:r>
            <a:r>
              <a:rPr lang="fr-FR" sz="7200" b="1" dirty="0" smtClean="0"/>
              <a:t>3   </a:t>
            </a:r>
            <a:r>
              <a:rPr lang="fr-FR" sz="7200" b="1" dirty="0" smtClean="0"/>
              <a:t>par Lande</a:t>
            </a:r>
            <a:endParaRPr lang="fr-FR" sz="72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sndAc>
          <p:stSnd loop="1">
            <p:snd r:embed="rId3" name="Femme-tatouée_001.wav"/>
          </p:stSnd>
        </p:sndAc>
      </p:transition>
    </mc:Choice>
    <mc:Fallback>
      <p:transition spd="slow" advTm="8000">
        <p:fade/>
        <p:sndAc>
          <p:stSnd loop="1">
            <p:snd r:embed="rId3" name="Femme-tatoué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3">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3">
                                            <p:txEl>
                                              <p:pRg st="4" end="4"/>
                                            </p:txEl>
                                          </p:spTgt>
                                        </p:tgtEl>
                                        <p:attrNameLst>
                                          <p:attrName>ppt_w</p:attrName>
                                        </p:attrNameLst>
                                      </p:cBhvr>
                                    </p:anim>
                                    <p:anim by="(#ppt_w*0.50)" calcmode="lin" valueType="num">
                                      <p:cBhvr>
                                        <p:cTn id="73" dur="500" decel="50000" autoRev="1" fill="hold">
                                          <p:stCondLst>
                                            <p:cond delay="0"/>
                                          </p:stCondLst>
                                        </p:cTn>
                                        <p:tgtEl>
                                          <p:spTgt spid="3">
                                            <p:txEl>
                                              <p:pRg st="4" end="4"/>
                                            </p:txEl>
                                          </p:spTgt>
                                        </p:tgtEl>
                                        <p:attrNameLst>
                                          <p:attrName>ppt_x</p:attrName>
                                        </p:attrNameLst>
                                      </p:cBhvr>
                                    </p:anim>
                                    <p:anim from="(-#ppt_h/2)" to="(#ppt_y)" calcmode="lin" valueType="num">
                                      <p:cBhvr>
                                        <p:cTn id="74" dur="1000" fill="hold">
                                          <p:stCondLst>
                                            <p:cond delay="0"/>
                                          </p:stCondLst>
                                        </p:cTn>
                                        <p:tgtEl>
                                          <p:spTgt spid="3">
                                            <p:txEl>
                                              <p:pRg st="4" end="4"/>
                                            </p:txEl>
                                          </p:spTgt>
                                        </p:tgtEl>
                                        <p:attrNameLst>
                                          <p:attrName>ppt_y</p:attrName>
                                        </p:attrNameLst>
                                      </p:cBhvr>
                                    </p:anim>
                                    <p:animRot by="21600000">
                                      <p:cBhvr>
                                        <p:cTn id="75"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45419" y="570472"/>
            <a:ext cx="10238282" cy="5756223"/>
          </a:xfrm>
          <a:prstGeom prst="rect">
            <a:avLst/>
          </a:prstGeom>
          <a:effectLst>
            <a:softEdge rad="127000"/>
          </a:effectLst>
        </p:spPr>
      </p:pic>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3102819" y="1890105"/>
            <a:ext cx="6096000" cy="3046988"/>
          </a:xfrm>
          <a:prstGeom prst="rect">
            <a:avLst/>
          </a:prstGeom>
        </p:spPr>
        <p:txBody>
          <a:bodyPr>
            <a:spAutoFit/>
          </a:bodyPr>
          <a:lstStyle/>
          <a:p>
            <a:endParaRPr lang="fr-FR" sz="3200" b="1" dirty="0"/>
          </a:p>
          <a:p>
            <a:r>
              <a:rPr lang="fr-FR" sz="3200" b="1" dirty="0"/>
              <a:t>L'étiquette d'une bouteille de vin doit permettre de guider le consommateur dans son choix, et comporte huit mentions obligatoires :</a:t>
            </a:r>
          </a:p>
        </p:txBody>
      </p:sp>
    </p:spTree>
    <p:extLst>
      <p:ext uri="{BB962C8B-B14F-4D97-AF65-F5344CB8AC3E}">
        <p14:creationId xmlns:p14="http://schemas.microsoft.com/office/powerpoint/2010/main" val="17743656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1" end="1"/>
                                            </p:txEl>
                                          </p:spTgt>
                                        </p:tgtEl>
                                        <p:attrNameLst>
                                          <p:attrName>ppt_w</p:attrName>
                                        </p:attrNameLst>
                                      </p:cBhvr>
                                    </p:anim>
                                    <p:anim by="(#ppt_w*0.50)" calcmode="lin" valueType="num">
                                      <p:cBhvr>
                                        <p:cTn id="16" dur="500" decel="50000" autoRev="1" fill="hold">
                                          <p:stCondLst>
                                            <p:cond delay="0"/>
                                          </p:stCondLst>
                                        </p:cTn>
                                        <p:tgtEl>
                                          <p:spTgt spid="2">
                                            <p:txEl>
                                              <p:pRg st="1" end="1"/>
                                            </p:txEl>
                                          </p:spTgt>
                                        </p:tgtEl>
                                        <p:attrNameLst>
                                          <p:attrName>ppt_x</p:attrName>
                                        </p:attrNameLst>
                                      </p:cBhvr>
                                    </p:anim>
                                    <p:anim from="(-#ppt_h/2)" to="(#ppt_y)" calcmode="lin" valueType="num">
                                      <p:cBhvr>
                                        <p:cTn id="17" dur="1000" fill="hold">
                                          <p:stCondLst>
                                            <p:cond delay="0"/>
                                          </p:stCondLst>
                                        </p:cTn>
                                        <p:tgtEl>
                                          <p:spTgt spid="2">
                                            <p:txEl>
                                              <p:pRg st="1" end="1"/>
                                            </p:txEl>
                                          </p:spTgt>
                                        </p:tgtEl>
                                        <p:attrNameLst>
                                          <p:attrName>ppt_y</p:attrName>
                                        </p:attrNameLst>
                                      </p:cBhvr>
                                    </p:anim>
                                    <p:animRot by="21600000">
                                      <p:cBhvr>
                                        <p:cTn id="18"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a:blip r:embed="rId3"/>
          <a:stretch>
            <a:fillRect/>
          </a:stretch>
        </p:blipFill>
        <p:spPr>
          <a:xfrm>
            <a:off x="1577009" y="412714"/>
            <a:ext cx="9051234" cy="6023752"/>
          </a:xfrm>
          <a:prstGeom prst="rect">
            <a:avLst/>
          </a:prstGeom>
          <a:effectLst>
            <a:softEdge rad="127000"/>
          </a:effectLst>
        </p:spPr>
      </p:pic>
    </p:spTree>
    <p:extLst>
      <p:ext uri="{BB962C8B-B14F-4D97-AF65-F5344CB8AC3E}">
        <p14:creationId xmlns:p14="http://schemas.microsoft.com/office/powerpoint/2010/main" val="31159488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3102819" y="1643884"/>
            <a:ext cx="6096000" cy="3539430"/>
          </a:xfrm>
          <a:prstGeom prst="rect">
            <a:avLst/>
          </a:prstGeom>
        </p:spPr>
        <p:txBody>
          <a:bodyPr>
            <a:spAutoFit/>
          </a:bodyPr>
          <a:lstStyle/>
          <a:p>
            <a:r>
              <a:rPr lang="fr-FR" sz="2800" b="1" dirty="0"/>
              <a:t> la dénomination de vente. Il s'agit de l'appellation, qui peut être une appellation d'origine contrôlée (exemple : AOC bordeaux, AOC côtes-de-</a:t>
            </a:r>
            <a:r>
              <a:rPr lang="fr-FR" sz="2800" b="1" dirty="0" err="1"/>
              <a:t>provence</a:t>
            </a:r>
            <a:r>
              <a:rPr lang="fr-FR" sz="2800" b="1" dirty="0"/>
              <a:t>, AOC beaujolais), ou une indication géographique protégée (anciennement vin de pays comme par exemple IGP pays d'oc) ;</a:t>
            </a:r>
          </a:p>
        </p:txBody>
      </p:sp>
    </p:spTree>
    <p:extLst>
      <p:ext uri="{BB962C8B-B14F-4D97-AF65-F5344CB8AC3E}">
        <p14:creationId xmlns:p14="http://schemas.microsoft.com/office/powerpoint/2010/main" val="27149733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716138" y="585097"/>
            <a:ext cx="10661396" cy="5740752"/>
          </a:xfrm>
          <a:prstGeom prst="rect">
            <a:avLst/>
          </a:prstGeom>
          <a:effectLst>
            <a:softEdge rad="127000"/>
          </a:effectLst>
        </p:spPr>
      </p:pic>
    </p:spTree>
    <p:extLst>
      <p:ext uri="{BB962C8B-B14F-4D97-AF65-F5344CB8AC3E}">
        <p14:creationId xmlns:p14="http://schemas.microsoft.com/office/powerpoint/2010/main" val="31381746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2743200" y="1890105"/>
            <a:ext cx="6505729" cy="3046988"/>
          </a:xfrm>
          <a:prstGeom prst="rect">
            <a:avLst/>
          </a:prstGeom>
        </p:spPr>
        <p:txBody>
          <a:bodyPr wrap="square">
            <a:spAutoFit/>
          </a:bodyPr>
          <a:lstStyle/>
          <a:p>
            <a:r>
              <a:rPr lang="fr-FR" sz="3200" b="1" dirty="0"/>
              <a:t>- le titre alcoométrique volumique acquis (TAVA), autrement dit le degré d'alcool exprimé en pourcentage (12 % vol., par exemple) ;</a:t>
            </a:r>
          </a:p>
          <a:p>
            <a:endParaRPr lang="fr-FR" sz="3200" b="1" dirty="0"/>
          </a:p>
          <a:p>
            <a:r>
              <a:rPr lang="fr-FR" sz="3200" b="1" dirty="0"/>
              <a:t>- la provenance (produit en France) ;</a:t>
            </a:r>
          </a:p>
        </p:txBody>
      </p:sp>
    </p:spTree>
    <p:extLst>
      <p:ext uri="{BB962C8B-B14F-4D97-AF65-F5344CB8AC3E}">
        <p14:creationId xmlns:p14="http://schemas.microsoft.com/office/powerpoint/2010/main" val="38781328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1045419" y="1247981"/>
            <a:ext cx="9998440" cy="4401205"/>
          </a:xfrm>
          <a:prstGeom prst="rect">
            <a:avLst/>
          </a:prstGeom>
        </p:spPr>
        <p:txBody>
          <a:bodyPr wrap="square">
            <a:spAutoFit/>
          </a:bodyPr>
          <a:lstStyle/>
          <a:p>
            <a:r>
              <a:rPr lang="fr-FR" sz="2800" b="1" dirty="0"/>
              <a:t>- le volume nominal, soit la contenance, le plus courant étant des bouteilles de 75 cl. Le </a:t>
            </a:r>
            <a:r>
              <a:rPr lang="fr-FR" sz="2800" b="1" dirty="0" err="1"/>
              <a:t>Clavelin</a:t>
            </a:r>
            <a:r>
              <a:rPr lang="fr-FR" sz="2800" b="1" dirty="0"/>
              <a:t>, bouteille spécifique des vins jaunes produits dans le Jura, est une bouteille de 62 cl ;</a:t>
            </a:r>
          </a:p>
          <a:p>
            <a:endParaRPr lang="fr-FR" sz="2800" b="1" dirty="0"/>
          </a:p>
          <a:p>
            <a:r>
              <a:rPr lang="fr-FR" sz="2800" b="1" dirty="0"/>
              <a:t>- le nom de l'embouteilleur. Il s'agit de la personne physique ou morale qui procède ou qui fait procéder pour son compte à l'embouteillage. La mention la plus courante est : « mis en bouteille par… ». Lorsque l'embouteillage a eu lieu dans l'exploitation du producteur, il est mentionné : « mis en bouteille au château » ;</a:t>
            </a:r>
          </a:p>
        </p:txBody>
      </p:sp>
    </p:spTree>
    <p:extLst>
      <p:ext uri="{BB962C8B-B14F-4D97-AF65-F5344CB8AC3E}">
        <p14:creationId xmlns:p14="http://schemas.microsoft.com/office/powerpoint/2010/main" val="166495575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2977855" y="573043"/>
            <a:ext cx="6236286" cy="6254155"/>
          </a:xfrm>
          <a:prstGeom prst="rect">
            <a:avLst/>
          </a:prstGeom>
        </p:spPr>
      </p:pic>
    </p:spTree>
    <p:extLst>
      <p:ext uri="{BB962C8B-B14F-4D97-AF65-F5344CB8AC3E}">
        <p14:creationId xmlns:p14="http://schemas.microsoft.com/office/powerpoint/2010/main" val="11415269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558977" y="1859327"/>
            <a:ext cx="8739266" cy="3108543"/>
          </a:xfrm>
          <a:prstGeom prst="rect">
            <a:avLst/>
          </a:prstGeom>
        </p:spPr>
        <p:txBody>
          <a:bodyPr wrap="square">
            <a:spAutoFit/>
          </a:bodyPr>
          <a:lstStyle/>
          <a:p>
            <a:r>
              <a:rPr lang="fr-FR" sz="2800" b="1" dirty="0"/>
              <a:t>- un numéro de lot  composé de chiffres ou de lettres ;</a:t>
            </a:r>
          </a:p>
          <a:p>
            <a:endParaRPr lang="fr-FR" sz="2800" b="1" dirty="0"/>
          </a:p>
          <a:p>
            <a:r>
              <a:rPr lang="fr-FR" sz="2800" b="1" dirty="0"/>
              <a:t>- les allergènes. La présence de l'allergène anhydride sulfureux (le fameux soufre) doit être indiquée sous la forme « contient des sulfites (ou de l'anhydride sulfureux) ». La France a cependant admis l'utilisation de la mention anglaise « </a:t>
            </a:r>
            <a:r>
              <a:rPr lang="fr-FR" sz="2800" b="1" dirty="0" err="1"/>
              <a:t>contains</a:t>
            </a:r>
            <a:r>
              <a:rPr lang="fr-FR" sz="2800" b="1" dirty="0"/>
              <a:t> </a:t>
            </a:r>
            <a:r>
              <a:rPr lang="fr-FR" sz="2800" b="1" dirty="0" err="1"/>
              <a:t>sulphits</a:t>
            </a:r>
            <a:r>
              <a:rPr lang="fr-FR" sz="2800" b="1" dirty="0"/>
              <a:t> », assez facile à comprendre.</a:t>
            </a:r>
          </a:p>
        </p:txBody>
      </p:sp>
    </p:spTree>
    <p:extLst>
      <p:ext uri="{BB962C8B-B14F-4D97-AF65-F5344CB8AC3E}">
        <p14:creationId xmlns:p14="http://schemas.microsoft.com/office/powerpoint/2010/main" val="34292184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stretch>
            <a:fillRect/>
          </a:stretch>
        </p:blipFill>
        <p:spPr>
          <a:xfrm>
            <a:off x="3506601" y="400110"/>
            <a:ext cx="5066675" cy="6434229"/>
          </a:xfrm>
          <a:prstGeom prst="rect">
            <a:avLst/>
          </a:prstGeom>
        </p:spPr>
      </p:pic>
    </p:spTree>
    <p:extLst>
      <p:ext uri="{BB962C8B-B14F-4D97-AF65-F5344CB8AC3E}">
        <p14:creationId xmlns:p14="http://schemas.microsoft.com/office/powerpoint/2010/main" val="114541596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sp>
        <p:nvSpPr>
          <p:cNvPr id="2" name="Rectangle 1"/>
          <p:cNvSpPr/>
          <p:nvPr/>
        </p:nvSpPr>
        <p:spPr>
          <a:xfrm>
            <a:off x="1045419" y="1212996"/>
            <a:ext cx="10058400" cy="4401205"/>
          </a:xfrm>
          <a:prstGeom prst="rect">
            <a:avLst/>
          </a:prstGeom>
        </p:spPr>
        <p:txBody>
          <a:bodyPr wrap="square">
            <a:spAutoFit/>
          </a:bodyPr>
          <a:lstStyle/>
          <a:p>
            <a:r>
              <a:rPr lang="fr-FR" sz="2800" b="1" dirty="0"/>
              <a:t>- le message sanitaire  à l'attention des femmes enceintes, sous la forme d'un pictogramme représentant une femme enceinte dans un cercle barré, ou du message « la consommation de boissons alcoolisées pendant la grossesse, même en faible quantité, peut avoir des conséquences graves sur la santé de l'enfant ».</a:t>
            </a:r>
          </a:p>
          <a:p>
            <a:endParaRPr lang="fr-FR" sz="2800" b="1" dirty="0"/>
          </a:p>
          <a:p>
            <a:r>
              <a:rPr lang="fr-FR" sz="2800" b="1" dirty="0"/>
              <a:t>De plus, la teneur en sucre est obligatoirement mentionnée pour les vins mousseux en utilisant les termes brut nature, dosage zéro, brut, extra-sec, sec et doux.</a:t>
            </a:r>
          </a:p>
        </p:txBody>
      </p:sp>
    </p:spTree>
    <p:extLst>
      <p:ext uri="{BB962C8B-B14F-4D97-AF65-F5344CB8AC3E}">
        <p14:creationId xmlns:p14="http://schemas.microsoft.com/office/powerpoint/2010/main" val="1523363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a:blip r:embed="rId3"/>
          <a:stretch>
            <a:fillRect/>
          </a:stretch>
        </p:blipFill>
        <p:spPr>
          <a:xfrm>
            <a:off x="1998011" y="484379"/>
            <a:ext cx="8195978" cy="5977694"/>
          </a:xfrm>
          <a:prstGeom prst="rect">
            <a:avLst/>
          </a:prstGeom>
          <a:effectLst>
            <a:softEdge rad="127000"/>
          </a:effectLst>
        </p:spPr>
      </p:pic>
    </p:spTree>
    <p:extLst>
      <p:ext uri="{BB962C8B-B14F-4D97-AF65-F5344CB8AC3E}">
        <p14:creationId xmlns:p14="http://schemas.microsoft.com/office/powerpoint/2010/main" val="134419105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sp>
        <p:nvSpPr>
          <p:cNvPr id="2" name="Rectangle 1"/>
          <p:cNvSpPr/>
          <p:nvPr/>
        </p:nvSpPr>
        <p:spPr>
          <a:xfrm>
            <a:off x="3048000" y="1859328"/>
            <a:ext cx="6096000" cy="3108543"/>
          </a:xfrm>
          <a:prstGeom prst="rect">
            <a:avLst/>
          </a:prstGeom>
        </p:spPr>
        <p:txBody>
          <a:bodyPr>
            <a:spAutoFit/>
          </a:bodyPr>
          <a:lstStyle/>
          <a:p>
            <a:r>
              <a:rPr lang="fr-FR" sz="2800" b="1" dirty="0"/>
              <a:t>Si la mention du nom du domaine, de la cave ou du château, du nom du vigneron ou de la vigneronne, ainsi que le millésime restent facultatifs, ils figurent la plupart du temps sur l'étiquette, et font partie des critères de choix incontournables.</a:t>
            </a:r>
          </a:p>
        </p:txBody>
      </p:sp>
    </p:spTree>
    <p:extLst>
      <p:ext uri="{BB962C8B-B14F-4D97-AF65-F5344CB8AC3E}">
        <p14:creationId xmlns:p14="http://schemas.microsoft.com/office/powerpoint/2010/main" val="2894958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2488571" y="473059"/>
            <a:ext cx="6745370" cy="6354139"/>
          </a:xfrm>
          <a:prstGeom prst="rect">
            <a:avLst/>
          </a:prstGeom>
        </p:spPr>
      </p:pic>
    </p:spTree>
    <p:extLst>
      <p:ext uri="{BB962C8B-B14F-4D97-AF65-F5344CB8AC3E}">
        <p14:creationId xmlns:p14="http://schemas.microsoft.com/office/powerpoint/2010/main" val="11803468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2" name="Rectangle 1"/>
          <p:cNvSpPr/>
          <p:nvPr/>
        </p:nvSpPr>
        <p:spPr>
          <a:xfrm>
            <a:off x="1045419" y="1166203"/>
            <a:ext cx="9983449" cy="4832092"/>
          </a:xfrm>
          <a:prstGeom prst="rect">
            <a:avLst/>
          </a:prstGeom>
        </p:spPr>
        <p:txBody>
          <a:bodyPr wrap="square">
            <a:spAutoFit/>
          </a:bodyPr>
          <a:lstStyle/>
          <a:p>
            <a:r>
              <a:rPr lang="fr-FR" sz="2800" b="1" dirty="0"/>
              <a:t>Il est à noter que la contre-étiquette est le complément précieux de l'étiquette. Elle permet de donner au consommateur de nombreux renseignements concernant le vin. Les cépages sont très couramment indiqués, ce qui peut être très utile dès lors que l'on possède quelques bases sur le sujet. Le gamay donnera toujours un vin plus léger que le cabernet-sauvignon, et le sauvignon un vin plus frais que le grenache blanc. Le type d'élevage (en fût ou en cuve), les accords mets et vins possibles, le temps de garde et les recommandations concernant le service (</a:t>
            </a:r>
            <a:r>
              <a:rPr lang="fr-FR" sz="2800" b="1" dirty="0" err="1"/>
              <a:t>carafage</a:t>
            </a:r>
            <a:r>
              <a:rPr lang="fr-FR" sz="2800" b="1" dirty="0"/>
              <a:t>, température), sont également des informations d'un grand intérêt.</a:t>
            </a:r>
          </a:p>
        </p:txBody>
      </p:sp>
    </p:spTree>
    <p:extLst>
      <p:ext uri="{BB962C8B-B14F-4D97-AF65-F5344CB8AC3E}">
        <p14:creationId xmlns:p14="http://schemas.microsoft.com/office/powerpoint/2010/main" val="31278109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600777" y="1264536"/>
            <a:ext cx="10990445" cy="3416320"/>
          </a:xfrm>
          <a:prstGeom prst="rect">
            <a:avLst/>
          </a:prstGeom>
        </p:spPr>
        <p:txBody>
          <a:bodyPr wrap="none">
            <a:spAutoFit/>
          </a:bodyPr>
          <a:lstStyle/>
          <a:p>
            <a:r>
              <a:rPr lang="fr-FR" sz="7200" b="1" dirty="0" smtClean="0"/>
              <a:t>                    C’était </a:t>
            </a:r>
          </a:p>
          <a:p>
            <a:r>
              <a:rPr lang="fr-FR" sz="7200" b="1" dirty="0" smtClean="0"/>
              <a:t>Le vin Le </a:t>
            </a:r>
            <a:r>
              <a:rPr lang="fr-FR" sz="7200" b="1" dirty="0"/>
              <a:t>guide des </a:t>
            </a:r>
            <a:r>
              <a:rPr lang="fr-FR" sz="7200" b="1" dirty="0" smtClean="0"/>
              <a:t>Primeurs</a:t>
            </a:r>
          </a:p>
          <a:p>
            <a:r>
              <a:rPr lang="fr-FR" sz="7200" b="1" dirty="0"/>
              <a:t> </a:t>
            </a:r>
            <a:r>
              <a:rPr lang="fr-FR" sz="7200" b="1" dirty="0" smtClean="0"/>
              <a:t>           N° </a:t>
            </a:r>
            <a:r>
              <a:rPr lang="fr-FR" sz="7200" b="1" dirty="0" smtClean="0"/>
              <a:t>3   </a:t>
            </a:r>
            <a:r>
              <a:rPr lang="fr-FR" sz="7200" b="1" dirty="0" smtClean="0"/>
              <a:t>par Lande</a:t>
            </a:r>
            <a:endParaRPr lang="fr-FR" sz="7200" b="1" dirty="0"/>
          </a:p>
        </p:txBody>
      </p:sp>
    </p:spTree>
    <p:extLst>
      <p:ext uri="{BB962C8B-B14F-4D97-AF65-F5344CB8AC3E}">
        <p14:creationId xmlns:p14="http://schemas.microsoft.com/office/powerpoint/2010/main" val="12598859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50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159</TotalTime>
  <Words>709</Words>
  <Application>Microsoft Office PowerPoint</Application>
  <PresentationFormat>Grand écran</PresentationFormat>
  <Paragraphs>110</Paragraphs>
  <Slides>17</Slides>
  <Notes>17</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17</vt:i4>
      </vt:variant>
    </vt:vector>
  </HeadingPairs>
  <TitlesOfParts>
    <vt:vector size="21"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2019-01-01T15:07:43Z</dcterms:created>
  <dcterms:modified xsi:type="dcterms:W3CDTF">2019-01-10T17:33:02Z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