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63" r:id="rId4"/>
    <p:sldId id="258" r:id="rId5"/>
    <p:sldId id="264" r:id="rId6"/>
    <p:sldId id="261" r:id="rId7"/>
    <p:sldId id="262" r:id="rId8"/>
    <p:sldId id="259" r:id="rId9"/>
    <p:sldId id="260"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u6Hn5HOKTSt/Ks7io4xHg==" hashData="XchiYhf9EnKANTAILU1lymlon8ru81XcOFaq1xBbAuzPW95sgsqRYITSq47LcvYp5EZkx72WX3JexIMAPg350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07/01/2019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759714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210576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8638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730407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4194014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680185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873836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12841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351224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368156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5680893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167427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803839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4062682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07/01/2019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07/01/2019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07/01/2019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07/01/2019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600776" y="2110697"/>
            <a:ext cx="10990445" cy="2308324"/>
          </a:xfrm>
          <a:prstGeom prst="rect">
            <a:avLst/>
          </a:prstGeom>
        </p:spPr>
        <p:txBody>
          <a:bodyPr wrap="none">
            <a:spAutoFit/>
          </a:bodyPr>
          <a:lstStyle/>
          <a:p>
            <a:r>
              <a:rPr lang="fr-FR" sz="7200" b="1" dirty="0" smtClean="0"/>
              <a:t>Le vin Le </a:t>
            </a:r>
            <a:r>
              <a:rPr lang="fr-FR" sz="7200" b="1" dirty="0"/>
              <a:t>guide des </a:t>
            </a:r>
            <a:r>
              <a:rPr lang="fr-FR" sz="7200" b="1" dirty="0" smtClean="0"/>
              <a:t>Primeurs</a:t>
            </a:r>
          </a:p>
          <a:p>
            <a:r>
              <a:rPr lang="fr-FR" sz="7200" b="1" dirty="0"/>
              <a:t> </a:t>
            </a:r>
            <a:r>
              <a:rPr lang="fr-FR" sz="7200" b="1" dirty="0" smtClean="0"/>
              <a:t>           N° 2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sndAc>
          <p:stSnd loop="1">
            <p:snd r:embed="rId3" name="Femme-tatouée_001.wav"/>
          </p:stSnd>
        </p:sndAc>
      </p:transition>
    </mc:Choice>
    <mc:Fallback>
      <p:transition spd="slow" advTm="8000">
        <p:fade/>
        <p:sndAc>
          <p:stSnd loop="1">
            <p:snd r:embed="rId3"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a:stretch>
            <a:fillRect/>
          </a:stretch>
        </p:blipFill>
        <p:spPr>
          <a:xfrm>
            <a:off x="80879" y="876677"/>
            <a:ext cx="12009900" cy="5113306"/>
          </a:xfrm>
          <a:prstGeom prst="rect">
            <a:avLst/>
          </a:prstGeom>
          <a:effectLst>
            <a:softEdge rad="63500"/>
          </a:effectLst>
        </p:spPr>
      </p:pic>
      <p:sp>
        <p:nvSpPr>
          <p:cNvPr id="3" name="Rectangle 2"/>
          <p:cNvSpPr/>
          <p:nvPr/>
        </p:nvSpPr>
        <p:spPr>
          <a:xfrm>
            <a:off x="2807888" y="365125"/>
            <a:ext cx="6576224" cy="461665"/>
          </a:xfrm>
          <a:prstGeom prst="rect">
            <a:avLst/>
          </a:prstGeom>
        </p:spPr>
        <p:txBody>
          <a:bodyPr wrap="none">
            <a:spAutoFit/>
          </a:bodyPr>
          <a:lstStyle/>
          <a:p>
            <a:r>
              <a:rPr lang="fr-FR" sz="2400" b="1" dirty="0"/>
              <a:t>Bordeaux 2017 : Bordeaux et Bordeaux supérieurs</a:t>
            </a:r>
          </a:p>
        </p:txBody>
      </p:sp>
      <p:sp>
        <p:nvSpPr>
          <p:cNvPr id="8" name="Rectangle 7"/>
          <p:cNvSpPr/>
          <p:nvPr/>
        </p:nvSpPr>
        <p:spPr>
          <a:xfrm>
            <a:off x="129660" y="5574484"/>
            <a:ext cx="11912338" cy="830997"/>
          </a:xfrm>
          <a:prstGeom prst="rect">
            <a:avLst/>
          </a:prstGeom>
        </p:spPr>
        <p:txBody>
          <a:bodyPr wrap="square">
            <a:spAutoFit/>
          </a:bodyPr>
          <a:lstStyle/>
          <a:p>
            <a:r>
              <a:rPr lang="fr-FR" sz="2400" b="1" dirty="0"/>
              <a:t>Nous avons retrouvé à peu près le même nombre d'échantillons à goûter que l'an passé. Le retour des vins simples et frais se confirme.</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967409" y="751344"/>
            <a:ext cx="10257182" cy="5632311"/>
          </a:xfrm>
          <a:prstGeom prst="rect">
            <a:avLst/>
          </a:prstGeom>
        </p:spPr>
        <p:txBody>
          <a:bodyPr wrap="square">
            <a:spAutoFit/>
          </a:bodyPr>
          <a:lstStyle/>
          <a:p>
            <a:r>
              <a:rPr lang="fr-FR" sz="2400" b="1" dirty="0"/>
              <a:t>Après les dégustations difficiles de Saint-Emilion et de sa région, on s'attendait au pire avec les bordeaux et bordeaux supérieurs, qui proviennent pour l'essentiel de cette même « rive droite », de la région de l'Entre-deux-Mers. Evidemment, tout n'est pas bon, tant s'en faut, mais nous avons été tout de même assez heureusement surpris. Les réussites sont à chercher chez les vignerons qui ont su jouer habilement avec ce millésime compliqué. Il ne convenait évidemment pas de tenter de faire dire au vin ce qu'il ne pouvait exprimer. Nous sommes loin des concentrations solaires de 2015 ou de la complexité de 2016. Les bons rouges se définissent avec 2017 en trois thèmes : légèreté, fruité, facilité. Oui, des vins faciles, qu'on boira dans leur jeunesse sans penser qu'ils pourront se garder très longtemps, des vins, comme le définit le sommelier </a:t>
            </a:r>
            <a:r>
              <a:rPr lang="fr-FR" sz="2400" b="1" dirty="0" err="1"/>
              <a:t>Eric</a:t>
            </a:r>
            <a:r>
              <a:rPr lang="fr-FR" sz="2400" b="1" dirty="0"/>
              <a:t> </a:t>
            </a:r>
            <a:r>
              <a:rPr lang="fr-FR" sz="2400" b="1" dirty="0" err="1"/>
              <a:t>Beaumard</a:t>
            </a:r>
            <a:r>
              <a:rPr lang="fr-FR" sz="2400" b="1" dirty="0"/>
              <a:t>, « </a:t>
            </a:r>
            <a:r>
              <a:rPr lang="fr-FR" sz="2400" b="1" dirty="0" err="1"/>
              <a:t>demi-corps</a:t>
            </a:r>
            <a:r>
              <a:rPr lang="fr-FR" sz="2400" b="1" dirty="0"/>
              <a:t> »… Pour le reste, tous ceux qui à coups de boisé intempestif ou de copeaux ajoutés ont pensé jouer les marchands d'autos d'occasion et faire croire qu'un tacot pouvait passer pour une formule 1 n'ont fait qu'accentuer le désastre : sécheresse, amertume, etc.</a:t>
            </a:r>
          </a:p>
        </p:txBody>
      </p:sp>
    </p:spTree>
    <p:extLst>
      <p:ext uri="{BB962C8B-B14F-4D97-AF65-F5344CB8AC3E}">
        <p14:creationId xmlns:p14="http://schemas.microsoft.com/office/powerpoint/2010/main" val="17743656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80879" y="876677"/>
            <a:ext cx="12009900" cy="5113306"/>
          </a:xfrm>
          <a:prstGeom prst="rect">
            <a:avLst/>
          </a:prstGeom>
          <a:effectLst>
            <a:softEdge rad="127000"/>
          </a:effectLst>
        </p:spPr>
      </p:pic>
      <p:sp>
        <p:nvSpPr>
          <p:cNvPr id="3" name="Rectangle 2"/>
          <p:cNvSpPr/>
          <p:nvPr/>
        </p:nvSpPr>
        <p:spPr>
          <a:xfrm>
            <a:off x="2942380" y="365125"/>
            <a:ext cx="6307239" cy="461665"/>
          </a:xfrm>
          <a:prstGeom prst="rect">
            <a:avLst/>
          </a:prstGeom>
        </p:spPr>
        <p:txBody>
          <a:bodyPr wrap="none">
            <a:spAutoFit/>
          </a:bodyPr>
          <a:lstStyle/>
          <a:p>
            <a:r>
              <a:rPr lang="fr-FR" sz="2400" b="1" dirty="0"/>
              <a:t>Bordeaux 2017 : Sauternes, </a:t>
            </a:r>
            <a:r>
              <a:rPr lang="fr-FR" sz="2400" b="1" dirty="0" err="1"/>
              <a:t>barsacs</a:t>
            </a:r>
            <a:r>
              <a:rPr lang="fr-FR" sz="2400" b="1" dirty="0"/>
              <a:t> et liquoreux</a:t>
            </a:r>
          </a:p>
        </p:txBody>
      </p:sp>
      <p:sp>
        <p:nvSpPr>
          <p:cNvPr id="8" name="Rectangle 7"/>
          <p:cNvSpPr/>
          <p:nvPr/>
        </p:nvSpPr>
        <p:spPr>
          <a:xfrm>
            <a:off x="234994" y="5685927"/>
            <a:ext cx="11701670" cy="707886"/>
          </a:xfrm>
          <a:prstGeom prst="rect">
            <a:avLst/>
          </a:prstGeom>
        </p:spPr>
        <p:txBody>
          <a:bodyPr wrap="square">
            <a:spAutoFit/>
          </a:bodyPr>
          <a:lstStyle/>
          <a:p>
            <a:r>
              <a:rPr lang="fr-FR" sz="2000" b="1" dirty="0"/>
              <a:t>Le gel a davantage frappé du côté de Barsac, nous privant de Château </a:t>
            </a:r>
            <a:r>
              <a:rPr lang="fr-FR" sz="2000" b="1" dirty="0" err="1"/>
              <a:t>Climens</a:t>
            </a:r>
            <a:r>
              <a:rPr lang="fr-FR" sz="2000" b="1" dirty="0"/>
              <a:t>. Une récolte extrêmement précoce et rapide, et une qualité hétérogène avec quelques très belles réussites.</a:t>
            </a:r>
          </a:p>
        </p:txBody>
      </p:sp>
    </p:spTree>
    <p:extLst>
      <p:ext uri="{BB962C8B-B14F-4D97-AF65-F5344CB8AC3E}">
        <p14:creationId xmlns:p14="http://schemas.microsoft.com/office/powerpoint/2010/main" val="27149733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1192694" y="1925090"/>
            <a:ext cx="9806608" cy="3046988"/>
          </a:xfrm>
          <a:prstGeom prst="rect">
            <a:avLst/>
          </a:prstGeom>
        </p:spPr>
        <p:txBody>
          <a:bodyPr wrap="square">
            <a:spAutoFit/>
          </a:bodyPr>
          <a:lstStyle/>
          <a:p>
            <a:r>
              <a:rPr lang="fr-FR" sz="2400" b="1" dirty="0"/>
              <a:t>C'est la sixième fois depuis 1893 qu'il a fait si froid, on est passés très juste » , commente Francis Mayeur à </a:t>
            </a:r>
            <a:r>
              <a:rPr lang="fr-FR" sz="2400" b="1" dirty="0" err="1"/>
              <a:t>Yquem</a:t>
            </a:r>
            <a:r>
              <a:rPr lang="fr-FR" sz="2400" b="1" dirty="0"/>
              <a:t>, où le gel n'a pas fait de dégâts. Sans doute un des millésimes les plus bizarres en pays de sauternes et </a:t>
            </a:r>
            <a:r>
              <a:rPr lang="fr-FR" sz="2400" b="1" dirty="0" err="1"/>
              <a:t>barsac</a:t>
            </a:r>
            <a:r>
              <a:rPr lang="fr-FR" sz="2400" b="1" dirty="0"/>
              <a:t>. Avec des crus qui ont presque tout perdu à cause du gel – pas de </a:t>
            </a:r>
            <a:r>
              <a:rPr lang="fr-FR" sz="2400" b="1" dirty="0" err="1"/>
              <a:t>Climens</a:t>
            </a:r>
            <a:r>
              <a:rPr lang="fr-FR" sz="2400" b="1" dirty="0"/>
              <a:t> cette année –, une météo chaotique qui a provoqué des vendanges parmi les plus précoces et les plus rapides. D'ordinaire, pour produire ces vins fabuleux, il faut aller chercher les raisins </a:t>
            </a:r>
            <a:r>
              <a:rPr lang="fr-FR" sz="2400" b="1" dirty="0" err="1"/>
              <a:t>botrytisés</a:t>
            </a:r>
            <a:r>
              <a:rPr lang="fr-FR" sz="2400" b="1" dirty="0"/>
              <a:t> en plusieurs fois (en plusieurs tries, dit-on ici). E...</a:t>
            </a:r>
          </a:p>
        </p:txBody>
      </p:sp>
    </p:spTree>
    <p:extLst>
      <p:ext uri="{BB962C8B-B14F-4D97-AF65-F5344CB8AC3E}">
        <p14:creationId xmlns:p14="http://schemas.microsoft.com/office/powerpoint/2010/main" val="3878132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80879" y="876677"/>
            <a:ext cx="12009900" cy="5113306"/>
          </a:xfrm>
          <a:prstGeom prst="rect">
            <a:avLst/>
          </a:prstGeom>
          <a:effectLst>
            <a:softEdge rad="127000"/>
          </a:effectLst>
        </p:spPr>
      </p:pic>
      <p:sp>
        <p:nvSpPr>
          <p:cNvPr id="3" name="Rectangle 2"/>
          <p:cNvSpPr/>
          <p:nvPr/>
        </p:nvSpPr>
        <p:spPr>
          <a:xfrm>
            <a:off x="3322219" y="359291"/>
            <a:ext cx="5527219" cy="523220"/>
          </a:xfrm>
          <a:prstGeom prst="rect">
            <a:avLst/>
          </a:prstGeom>
        </p:spPr>
        <p:txBody>
          <a:bodyPr wrap="none">
            <a:spAutoFit/>
          </a:bodyPr>
          <a:lstStyle/>
          <a:p>
            <a:r>
              <a:rPr lang="fr-FR" sz="2800" b="1" dirty="0"/>
              <a:t>Bordeaux 2017 : Côtes-de-bordeaux</a:t>
            </a:r>
          </a:p>
        </p:txBody>
      </p:sp>
      <p:sp>
        <p:nvSpPr>
          <p:cNvPr id="8" name="Rectangle 7"/>
          <p:cNvSpPr/>
          <p:nvPr/>
        </p:nvSpPr>
        <p:spPr>
          <a:xfrm>
            <a:off x="80879" y="5350313"/>
            <a:ext cx="12205252" cy="1200329"/>
          </a:xfrm>
          <a:prstGeom prst="rect">
            <a:avLst/>
          </a:prstGeom>
        </p:spPr>
        <p:txBody>
          <a:bodyPr wrap="square">
            <a:spAutoFit/>
          </a:bodyPr>
          <a:lstStyle/>
          <a:p>
            <a:r>
              <a:rPr lang="fr-FR" sz="2400" b="1" dirty="0"/>
              <a:t>La carte de ces vignobles déploie une riche palette. Il y en a pour tous les goûts et pour toutes les occasions. Mais cette année est injuste, certaines vignes n'ont pas gelé et d'autres… beaucoup. </a:t>
            </a:r>
          </a:p>
        </p:txBody>
      </p:sp>
    </p:spTree>
    <p:extLst>
      <p:ext uri="{BB962C8B-B14F-4D97-AF65-F5344CB8AC3E}">
        <p14:creationId xmlns:p14="http://schemas.microsoft.com/office/powerpoint/2010/main" val="1664955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410817" y="1443841"/>
            <a:ext cx="11317357" cy="3785652"/>
          </a:xfrm>
          <a:prstGeom prst="rect">
            <a:avLst/>
          </a:prstGeom>
        </p:spPr>
        <p:txBody>
          <a:bodyPr wrap="square">
            <a:spAutoFit/>
          </a:bodyPr>
          <a:lstStyle/>
          <a:p>
            <a:r>
              <a:rPr lang="fr-FR" sz="2400" b="1" dirty="0"/>
              <a:t>Les côtes représentent assez bien la mosaïque bordelaise de la rive droite girondine. Entre ceux de Cadillac (anciennement premières côtes-de-bordeaux), Castillon à l'est entre Saint-Emilion et Bergerac, Bourg et Blaye au bord de l'estuaire, ce sont presque les points cardinaux de cette région qui défilent sur la table. Nous redoutions la pauvreté en quantité d'échantillons du fait du gel, mais la représentation fut bonne, pas tout à fait comme avec les millésimes 2015 ou 2016, mais suffisamment pour se faire une idée assez précise. La zone de Cadillac, peu touchée par le gel et la grêle, offre une palette de vins de bonne qualité aux tanins assez fins et riches en fruits, comme les côtes-de-bourg, dont une partie fut épargnée par les intempéries. Situation plus difficile du côté des castillons et des francs, la partie est du vignoble où le gel a fait son effet.</a:t>
            </a:r>
          </a:p>
        </p:txBody>
      </p:sp>
    </p:spTree>
    <p:extLst>
      <p:ext uri="{BB962C8B-B14F-4D97-AF65-F5344CB8AC3E}">
        <p14:creationId xmlns:p14="http://schemas.microsoft.com/office/powerpoint/2010/main" val="34292184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1762538" y="1365119"/>
            <a:ext cx="8719931" cy="3046988"/>
          </a:xfrm>
          <a:prstGeom prst="rect">
            <a:avLst/>
          </a:prstGeom>
        </p:spPr>
        <p:txBody>
          <a:bodyPr wrap="square">
            <a:spAutoFit/>
          </a:bodyPr>
          <a:lstStyle/>
          <a:p>
            <a:endParaRPr lang="fr-FR" sz="3200" b="1" dirty="0"/>
          </a:p>
          <a:p>
            <a:r>
              <a:rPr lang="fr-FR" sz="3200" b="1" dirty="0"/>
              <a:t>Les vins de l'été</a:t>
            </a:r>
          </a:p>
          <a:p>
            <a:endParaRPr lang="fr-FR" sz="3200" b="1" dirty="0"/>
          </a:p>
          <a:p>
            <a:r>
              <a:rPr lang="fr-FR" sz="3200" b="1" dirty="0"/>
              <a:t>Un guide pour acheter chez les vignerons, sur les lieux de vos vacances et dans toutes les régions de France.</a:t>
            </a:r>
          </a:p>
        </p:txBody>
      </p:sp>
    </p:spTree>
    <p:extLst>
      <p:ext uri="{BB962C8B-B14F-4D97-AF65-F5344CB8AC3E}">
        <p14:creationId xmlns:p14="http://schemas.microsoft.com/office/powerpoint/2010/main" val="1523363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7409" y="453694"/>
            <a:ext cx="8897178" cy="6228025"/>
          </a:xfrm>
          <a:prstGeom prst="rect">
            <a:avLst/>
          </a:prstGeom>
          <a:effectLst>
            <a:softEdge rad="63500"/>
          </a:effectLst>
        </p:spPr>
      </p:pic>
      <p:sp>
        <p:nvSpPr>
          <p:cNvPr id="3" name="Rectangle 2"/>
          <p:cNvSpPr/>
          <p:nvPr/>
        </p:nvSpPr>
        <p:spPr>
          <a:xfrm>
            <a:off x="2762234" y="311430"/>
            <a:ext cx="6667531" cy="461665"/>
          </a:xfrm>
          <a:prstGeom prst="rect">
            <a:avLst/>
          </a:prstGeom>
        </p:spPr>
        <p:txBody>
          <a:bodyPr wrap="none">
            <a:spAutoFit/>
          </a:bodyPr>
          <a:lstStyle/>
          <a:p>
            <a:r>
              <a:rPr lang="fr-FR" sz="2400" b="1" dirty="0"/>
              <a:t>Spécial vins 2018. </a:t>
            </a:r>
            <a:r>
              <a:rPr lang="fr-FR" sz="2400" b="1" dirty="0" err="1"/>
              <a:t>Saint-véran</a:t>
            </a:r>
            <a:r>
              <a:rPr lang="fr-FR" sz="2400" b="1" dirty="0"/>
              <a:t> : dépasser le diocèse</a:t>
            </a:r>
          </a:p>
        </p:txBody>
      </p:sp>
      <p:sp>
        <p:nvSpPr>
          <p:cNvPr id="8" name="Rectangle 7"/>
          <p:cNvSpPr/>
          <p:nvPr/>
        </p:nvSpPr>
        <p:spPr>
          <a:xfrm>
            <a:off x="1225826" y="5542507"/>
            <a:ext cx="9740348" cy="830997"/>
          </a:xfrm>
          <a:prstGeom prst="rect">
            <a:avLst/>
          </a:prstGeom>
        </p:spPr>
        <p:txBody>
          <a:bodyPr wrap="square">
            <a:spAutoFit/>
          </a:bodyPr>
          <a:lstStyle/>
          <a:p>
            <a:r>
              <a:rPr lang="fr-FR" sz="2400" b="1" dirty="0"/>
              <a:t>Un peu éclipsée par pouilly-</a:t>
            </a:r>
            <a:r>
              <a:rPr lang="fr-FR" sz="2400" b="1" dirty="0" err="1"/>
              <a:t>fuissé</a:t>
            </a:r>
            <a:r>
              <a:rPr lang="fr-FR" sz="2400" b="1" dirty="0"/>
              <a:t>, l'appellation bourguignonne jouit d'une belle image chez le consommateur français et espère ses premiers crus.</a:t>
            </a:r>
          </a:p>
        </p:txBody>
      </p:sp>
    </p:spTree>
    <p:extLst>
      <p:ext uri="{BB962C8B-B14F-4D97-AF65-F5344CB8AC3E}">
        <p14:creationId xmlns:p14="http://schemas.microsoft.com/office/powerpoint/2010/main" val="2894958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053549" y="1890105"/>
            <a:ext cx="10084902" cy="3046988"/>
          </a:xfrm>
          <a:prstGeom prst="rect">
            <a:avLst/>
          </a:prstGeom>
        </p:spPr>
        <p:txBody>
          <a:bodyPr wrap="square">
            <a:spAutoFit/>
          </a:bodyPr>
          <a:lstStyle/>
          <a:p>
            <a:r>
              <a:rPr lang="fr-FR" sz="2400" b="1" dirty="0"/>
              <a:t>Pas sous le soleil exactement, juste à côté, mais pas n'importe où. </a:t>
            </a:r>
            <a:r>
              <a:rPr lang="fr-FR" sz="2400" b="1" dirty="0" err="1"/>
              <a:t>Saint-véran</a:t>
            </a:r>
            <a:r>
              <a:rPr lang="fr-FR" sz="2400" b="1" dirty="0"/>
              <a:t>, c'est au sud, en Bourgogne, mais dans le Mâconnais, département de la Saône-et-Loire (71), en limite du Beaujolais, et pas en Côte-d'Or (21). Du point de vue de la géologie, comme l'a mis en lumière l'historien et géographe Roger Dion, professeur au Collège de France (décédé en 1981), rien à signaler : « Le long des côtes chalonnaise et mâconnaise, on retrouve, sous un climat qui n'est certainement pas moins chaud que celui de Beaune, des éboulis calcaires de même composition, en des sites aussi bien abrités et...</a:t>
            </a:r>
          </a:p>
        </p:txBody>
      </p:sp>
    </p:spTree>
    <p:extLst>
      <p:ext uri="{BB962C8B-B14F-4D97-AF65-F5344CB8AC3E}">
        <p14:creationId xmlns:p14="http://schemas.microsoft.com/office/powerpoint/2010/main" val="31278109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0" y="850505"/>
            <a:ext cx="12204498" cy="5196158"/>
          </a:xfrm>
          <a:prstGeom prst="rect">
            <a:avLst/>
          </a:prstGeom>
          <a:effectLst>
            <a:softEdge rad="127000"/>
          </a:effectLst>
        </p:spPr>
      </p:pic>
      <p:sp>
        <p:nvSpPr>
          <p:cNvPr id="3" name="Rectangle 2"/>
          <p:cNvSpPr/>
          <p:nvPr/>
        </p:nvSpPr>
        <p:spPr>
          <a:xfrm>
            <a:off x="3199339" y="434672"/>
            <a:ext cx="5793317" cy="461665"/>
          </a:xfrm>
          <a:prstGeom prst="rect">
            <a:avLst/>
          </a:prstGeom>
        </p:spPr>
        <p:txBody>
          <a:bodyPr wrap="none">
            <a:spAutoFit/>
          </a:bodyPr>
          <a:lstStyle/>
          <a:p>
            <a:r>
              <a:rPr lang="fr-FR" sz="2400" b="1" dirty="0"/>
              <a:t>Quand le pineau des Charentes se réinvente</a:t>
            </a:r>
          </a:p>
        </p:txBody>
      </p:sp>
      <p:sp>
        <p:nvSpPr>
          <p:cNvPr id="8" name="Rectangle 7"/>
          <p:cNvSpPr/>
          <p:nvPr/>
        </p:nvSpPr>
        <p:spPr>
          <a:xfrm>
            <a:off x="130123" y="5813638"/>
            <a:ext cx="11931753" cy="830997"/>
          </a:xfrm>
          <a:prstGeom prst="rect">
            <a:avLst/>
          </a:prstGeom>
        </p:spPr>
        <p:txBody>
          <a:bodyPr wrap="square">
            <a:spAutoFit/>
          </a:bodyPr>
          <a:lstStyle/>
          <a:p>
            <a:r>
              <a:rPr lang="fr-FR" sz="2400" b="1" dirty="0"/>
              <a:t>Cet été, le vin s'invite à l'apéro avec un nouveau rituel de consommation tout-glaçon, pour une explosion d'arômes.</a:t>
            </a:r>
          </a:p>
        </p:txBody>
      </p:sp>
    </p:spTree>
    <p:extLst>
      <p:ext uri="{BB962C8B-B14F-4D97-AF65-F5344CB8AC3E}">
        <p14:creationId xmlns:p14="http://schemas.microsoft.com/office/powerpoint/2010/main" val="3138174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2" name="Rectangle 1"/>
          <p:cNvSpPr/>
          <p:nvPr/>
        </p:nvSpPr>
        <p:spPr>
          <a:xfrm>
            <a:off x="311424" y="897472"/>
            <a:ext cx="11569148" cy="5355312"/>
          </a:xfrm>
          <a:prstGeom prst="rect">
            <a:avLst/>
          </a:prstGeom>
        </p:spPr>
        <p:txBody>
          <a:bodyPr wrap="square">
            <a:spAutoFit/>
          </a:bodyPr>
          <a:lstStyle/>
          <a:p>
            <a:r>
              <a:rPr lang="fr-FR" b="1" dirty="0"/>
              <a:t>En pleines chaleurs estivales, l'envie de se désaltérer avec autre chose que de l'eau minérale se fait ressentir. Alors, comme chaque été, c'est inévitablement la même tentation qui vient brûler nos lèvres : est-il bon de déguster un vin avec glaçons </a:t>
            </a:r>
            <a:r>
              <a:rPr lang="fr-FR" b="1" dirty="0" smtClean="0"/>
              <a:t>?</a:t>
            </a:r>
            <a:endParaRPr lang="fr-FR" b="1" dirty="0"/>
          </a:p>
          <a:p>
            <a:r>
              <a:rPr lang="fr-FR" b="1" dirty="0"/>
              <a:t>Avec le pineau des Charentes, la réponse est oui ! Et c'est d'ailleurs un nouveau rituel qui devrait rapidement s'imposer pendant nos apéritifs et repas tant cette association est aussi rafraîchissante que goûteuse.</a:t>
            </a:r>
          </a:p>
          <a:p>
            <a:r>
              <a:rPr lang="fr-FR" b="1" dirty="0"/>
              <a:t>Simple et plein de </a:t>
            </a:r>
            <a:r>
              <a:rPr lang="fr-FR" b="1" dirty="0" smtClean="0"/>
              <a:t>caractère</a:t>
            </a:r>
            <a:endParaRPr lang="fr-FR" b="1" dirty="0"/>
          </a:p>
          <a:p>
            <a:r>
              <a:rPr lang="fr-FR" b="1" dirty="0"/>
              <a:t>On peut le dire : c'est LE mariage phare de l'été. Le pineau des Charentes nous propose un rituel de dégustation au cours duquel il vient épouser un simple glaçon. Une association finalement loin d'être banale, puisqu'elle délivre la diversité des arômes et révèle le caractère aux multiples facettes du pineau des Charentes</a:t>
            </a:r>
            <a:r>
              <a:rPr lang="fr-FR" b="1" dirty="0" smtClean="0"/>
              <a:t>.</a:t>
            </a:r>
            <a:endParaRPr lang="fr-FR" b="1" dirty="0"/>
          </a:p>
          <a:p>
            <a:r>
              <a:rPr lang="fr-FR" b="1" dirty="0"/>
              <a:t>« Il faut évoluer en même temps que les habitudes de consommation. Notre but est de faire cohabiter le Pineau-glaçons et les grandes cuvées de dégustation ! » confie l'aussi convaincante que convaincue Claire </a:t>
            </a:r>
            <a:r>
              <a:rPr lang="fr-FR" b="1" dirty="0" err="1"/>
              <a:t>Floch</a:t>
            </a:r>
            <a:r>
              <a:rPr lang="fr-FR" b="1" dirty="0"/>
              <a:t>, directrice du Comité national du pineau des Charentes</a:t>
            </a:r>
            <a:r>
              <a:rPr lang="fr-FR" b="1" dirty="0" smtClean="0"/>
              <a:t>.</a:t>
            </a:r>
            <a:endParaRPr lang="fr-FR" b="1" dirty="0"/>
          </a:p>
          <a:p>
            <a:r>
              <a:rPr lang="fr-FR" b="1" dirty="0"/>
              <a:t>Le pineau des Charentes a donc osé se réinventer en poursuivant dans le même temps son développement. Et comme les recettes les plus simples sont souvent les meilleures, il s'est tourné vers le glaçon pour compléter ses notes fruitées et ravir le nez et les papilles de ceux qui le dégustent. En blanc, rouge ou rosé, il faut idéalement le servir dans un verre à vin qui mettra en valeur sa robe et son bouquet. Partenaire estival idéal, le pineau des Charentes s'impose aussi bien en apéritif qu'au cours d'un repas. Comme tout vin doux, c'est un excellent accompagnement pour les desserts chocolatés, le foie gras et des fromages tels que le roquefort et le vieux comté... En cocktail, il se marie volontiers avec un tonic et quelques feuilles de menthe, ou un soda au gingembre et une tranche de citron.</a:t>
            </a:r>
          </a:p>
        </p:txBody>
      </p:sp>
    </p:spTree>
    <p:extLst>
      <p:ext uri="{BB962C8B-B14F-4D97-AF65-F5344CB8AC3E}">
        <p14:creationId xmlns:p14="http://schemas.microsoft.com/office/powerpoint/2010/main" val="11803468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5" end="5"/>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5" end="5"/>
                                            </p:txEl>
                                          </p:spTgt>
                                        </p:tgtEl>
                                        <p:attrNameLst>
                                          <p:attrName>ppt_w</p:attrName>
                                        </p:attrNameLst>
                                      </p:cBhvr>
                                    </p:anim>
                                    <p:anim by="(#ppt_w*0.50)" calcmode="lin" valueType="num">
                                      <p:cBhvr>
                                        <p:cTn id="16" dur="500" decel="50000" autoRev="1" fill="hold">
                                          <p:stCondLst>
                                            <p:cond delay="0"/>
                                          </p:stCondLst>
                                        </p:cTn>
                                        <p:tgtEl>
                                          <p:spTgt spid="2">
                                            <p:txEl>
                                              <p:pRg st="5" end="5"/>
                                            </p:txEl>
                                          </p:spTgt>
                                        </p:tgtEl>
                                        <p:attrNameLst>
                                          <p:attrName>ppt_x</p:attrName>
                                        </p:attrNameLst>
                                      </p:cBhvr>
                                    </p:anim>
                                    <p:anim from="(-#ppt_h/2)" to="(#ppt_y)" calcmode="lin" valueType="num">
                                      <p:cBhvr>
                                        <p:cTn id="17" dur="1000" fill="hold">
                                          <p:stCondLst>
                                            <p:cond delay="0"/>
                                          </p:stCondLst>
                                        </p:cTn>
                                        <p:tgtEl>
                                          <p:spTgt spid="2">
                                            <p:txEl>
                                              <p:pRg st="5" end="5"/>
                                            </p:txEl>
                                          </p:spTgt>
                                        </p:tgtEl>
                                        <p:attrNameLst>
                                          <p:attrName>ppt_y</p:attrName>
                                        </p:attrNameLst>
                                      </p:cBhvr>
                                    </p:anim>
                                    <p:animRot by="21600000">
                                      <p:cBhvr>
                                        <p:cTn id="18" dur="1000" fill="hold">
                                          <p:stCondLst>
                                            <p:cond delay="0"/>
                                          </p:stCondLst>
                                        </p:cTn>
                                        <p:tgtEl>
                                          <p:spTgt spid="2">
                                            <p:txEl>
                                              <p:pRg st="5" end="5"/>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1" end="1"/>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1" end="1"/>
                                            </p:txEl>
                                          </p:spTgt>
                                        </p:tgtEl>
                                        <p:attrNameLst>
                                          <p:attrName>ppt_w</p:attrName>
                                        </p:attrNameLst>
                                      </p:cBhvr>
                                    </p:anim>
                                    <p:anim by="(#ppt_w*0.50)" calcmode="lin" valueType="num">
                                      <p:cBhvr>
                                        <p:cTn id="40" dur="500" decel="50000" autoRev="1" fill="hold">
                                          <p:stCondLst>
                                            <p:cond delay="0"/>
                                          </p:stCondLst>
                                        </p:cTn>
                                        <p:tgtEl>
                                          <p:spTgt spid="2">
                                            <p:txEl>
                                              <p:pRg st="1" end="1"/>
                                            </p:txEl>
                                          </p:spTgt>
                                        </p:tgtEl>
                                        <p:attrNameLst>
                                          <p:attrName>ppt_x</p:attrName>
                                        </p:attrNameLst>
                                      </p:cBhvr>
                                    </p:anim>
                                    <p:anim from="(-#ppt_h/2)" to="(#ppt_y)" calcmode="lin" valueType="num">
                                      <p:cBhvr>
                                        <p:cTn id="41" dur="1000" fill="hold">
                                          <p:stCondLst>
                                            <p:cond delay="0"/>
                                          </p:stCondLst>
                                        </p:cTn>
                                        <p:tgtEl>
                                          <p:spTgt spid="2">
                                            <p:txEl>
                                              <p:pRg st="1" end="1"/>
                                            </p:txEl>
                                          </p:spTgt>
                                        </p:tgtEl>
                                        <p:attrNameLst>
                                          <p:attrName>ppt_y</p:attrName>
                                        </p:attrNameLst>
                                      </p:cBhvr>
                                    </p:anim>
                                    <p:animRot by="21600000">
                                      <p:cBhvr>
                                        <p:cTn id="42" dur="1000" fill="hold">
                                          <p:stCondLst>
                                            <p:cond delay="0"/>
                                          </p:stCondLst>
                                        </p:cTn>
                                        <p:tgtEl>
                                          <p:spTgt spid="2">
                                            <p:txEl>
                                              <p:pRg st="1" end="1"/>
                                            </p:txEl>
                                          </p:spTgt>
                                        </p:tgtEl>
                                        <p:attrNameLst>
                                          <p:attrName>r</p:attrName>
                                        </p:attrNameLst>
                                      </p:cBhvr>
                                    </p:animRot>
                                  </p:childTnLst>
                                </p:cTn>
                              </p:par>
                              <p:par>
                                <p:cTn id="43" presetID="56" presetClass="entr" presetSubtype="0" fill="hold" nodeType="withEffect">
                                  <p:stCondLst>
                                    <p:cond delay="0"/>
                                  </p:stCondLst>
                                  <p:iterate type="lt">
                                    <p:tmPct val="10000"/>
                                  </p:iterate>
                                  <p:childTnLst>
                                    <p:set>
                                      <p:cBhvr>
                                        <p:cTn id="44" dur="1" fill="hold">
                                          <p:stCondLst>
                                            <p:cond delay="0"/>
                                          </p:stCondLst>
                                        </p:cTn>
                                        <p:tgtEl>
                                          <p:spTgt spid="2">
                                            <p:txEl>
                                              <p:pRg st="2" end="2"/>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2" end="2"/>
                                            </p:txEl>
                                          </p:spTgt>
                                        </p:tgtEl>
                                        <p:attrNameLst>
                                          <p:attrName>ppt_w</p:attrName>
                                        </p:attrNameLst>
                                      </p:cBhvr>
                                    </p:anim>
                                    <p:anim by="(#ppt_w*0.50)" calcmode="lin" valueType="num">
                                      <p:cBhvr>
                                        <p:cTn id="46" dur="500" decel="50000" autoRev="1" fill="hold">
                                          <p:stCondLst>
                                            <p:cond delay="0"/>
                                          </p:stCondLst>
                                        </p:cTn>
                                        <p:tgtEl>
                                          <p:spTgt spid="2">
                                            <p:txEl>
                                              <p:pRg st="2" end="2"/>
                                            </p:txEl>
                                          </p:spTgt>
                                        </p:tgtEl>
                                        <p:attrNameLst>
                                          <p:attrName>ppt_x</p:attrName>
                                        </p:attrNameLst>
                                      </p:cBhvr>
                                    </p:anim>
                                    <p:anim from="(-#ppt_h/2)" to="(#ppt_y)" calcmode="lin" valueType="num">
                                      <p:cBhvr>
                                        <p:cTn id="47" dur="1000" fill="hold">
                                          <p:stCondLst>
                                            <p:cond delay="0"/>
                                          </p:stCondLst>
                                        </p:cTn>
                                        <p:tgtEl>
                                          <p:spTgt spid="2">
                                            <p:txEl>
                                              <p:pRg st="2" end="2"/>
                                            </p:txEl>
                                          </p:spTgt>
                                        </p:tgtEl>
                                        <p:attrNameLst>
                                          <p:attrName>ppt_y</p:attrName>
                                        </p:attrNameLst>
                                      </p:cBhvr>
                                    </p:anim>
                                    <p:animRot by="21600000">
                                      <p:cBhvr>
                                        <p:cTn id="48" dur="1000" fill="hold">
                                          <p:stCondLst>
                                            <p:cond delay="0"/>
                                          </p:stCondLst>
                                        </p:cTn>
                                        <p:tgtEl>
                                          <p:spTgt spid="2">
                                            <p:txEl>
                                              <p:pRg st="2" end="2"/>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0" end="0"/>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0" end="0"/>
                                            </p:txEl>
                                          </p:spTgt>
                                        </p:tgtEl>
                                        <p:attrNameLst>
                                          <p:attrName>ppt_w</p:attrName>
                                        </p:attrNameLst>
                                      </p:cBhvr>
                                    </p:anim>
                                    <p:anim by="(#ppt_w*0.50)" calcmode="lin" valueType="num">
                                      <p:cBhvr>
                                        <p:cTn id="54" dur="500" decel="50000" autoRev="1" fill="hold">
                                          <p:stCondLst>
                                            <p:cond delay="0"/>
                                          </p:stCondLst>
                                        </p:cTn>
                                        <p:tgtEl>
                                          <p:spTgt spid="2">
                                            <p:txEl>
                                              <p:pRg st="0" end="0"/>
                                            </p:txEl>
                                          </p:spTgt>
                                        </p:tgtEl>
                                        <p:attrNameLst>
                                          <p:attrName>ppt_x</p:attrName>
                                        </p:attrNameLst>
                                      </p:cBhvr>
                                    </p:anim>
                                    <p:anim from="(-#ppt_h/2)" to="(#ppt_y)" calcmode="lin" valueType="num">
                                      <p:cBhvr>
                                        <p:cTn id="55" dur="1000" fill="hold">
                                          <p:stCondLst>
                                            <p:cond delay="0"/>
                                          </p:stCondLst>
                                        </p:cTn>
                                        <p:tgtEl>
                                          <p:spTgt spid="2">
                                            <p:txEl>
                                              <p:pRg st="0" end="0"/>
                                            </p:txEl>
                                          </p:spTgt>
                                        </p:tgtEl>
                                        <p:attrNameLst>
                                          <p:attrName>ppt_y</p:attrName>
                                        </p:attrNameLst>
                                      </p:cBhvr>
                                    </p:anim>
                                    <p:animRot by="21600000">
                                      <p:cBhvr>
                                        <p:cTn id="5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775250" y="1033377"/>
            <a:ext cx="10641496" cy="5016758"/>
          </a:xfrm>
          <a:prstGeom prst="rect">
            <a:avLst/>
          </a:prstGeom>
        </p:spPr>
        <p:txBody>
          <a:bodyPr wrap="square">
            <a:spAutoFit/>
          </a:bodyPr>
          <a:lstStyle/>
          <a:p>
            <a:r>
              <a:rPr lang="fr-FR" sz="2000" b="1" dirty="0"/>
              <a:t>Une histoire singulière</a:t>
            </a:r>
          </a:p>
          <a:p>
            <a:endParaRPr lang="fr-FR" sz="2000" b="1" dirty="0"/>
          </a:p>
          <a:p>
            <a:r>
              <a:rPr lang="fr-FR" sz="2000" b="1" dirty="0"/>
              <a:t>Si l'on raconte que le pineau des Charentes est né en 1589, lorsqu'un vigneron charentais versa par mégarde du moût de raisin dans une barrique contenant de l'eau-de-vie de cognac et l'oublia dans son chai, sa recette inimitable est encore d'actualité.</a:t>
            </a:r>
          </a:p>
          <a:p>
            <a:endParaRPr lang="fr-FR" sz="2000" b="1" dirty="0"/>
          </a:p>
          <a:p>
            <a:r>
              <a:rPr lang="fr-FR" sz="2000" b="1" dirty="0"/>
              <a:t>Vendanges en septembre, pressurage des raisins, mutage avec de l'eau-de-vie de cognac titrant à au moins 60 % de volume, âgé d'au moins un an et provenant obligatoirement de la même exploitation viticole… Et vieillissement en fûts de chêne. Une technique qui lui confère élégance, harmonie gustative et arômes d'une grande richesse.</a:t>
            </a:r>
          </a:p>
          <a:p>
            <a:r>
              <a:rPr lang="fr-FR" sz="2000" b="1" dirty="0"/>
              <a:t>Le pineau blanc vieillit 18 mois au moins, dont 12 mois sous bois. Les pineaux rouges et rosés vieillissent 12 mois au moins, dont 8 mois sous bois. Les vieux et très vieux vieillissent respectivement 5 et 10 ans au moins sous bois. « Le pineau des Charentes est pour nous une petite douceur, une gourmandise pour laquelle nous sommes fières de travailler. C'est un métier parfois difficile, mais pour rien au monde nous ne souhaiterions en changer », confient Delphine et Séverine Belin du Domaine </a:t>
            </a:r>
            <a:r>
              <a:rPr lang="fr-FR" sz="2000" b="1" dirty="0" err="1"/>
              <a:t>Jobet</a:t>
            </a:r>
            <a:r>
              <a:rPr lang="fr-FR" sz="2000" b="1" dirty="0"/>
              <a:t>.</a:t>
            </a:r>
          </a:p>
        </p:txBody>
      </p:sp>
    </p:spTree>
    <p:extLst>
      <p:ext uri="{BB962C8B-B14F-4D97-AF65-F5344CB8AC3E}">
        <p14:creationId xmlns:p14="http://schemas.microsoft.com/office/powerpoint/2010/main" val="1145415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5" end="5"/>
                                            </p:txEl>
                                          </p:spTgt>
                                        </p:tgtEl>
                                        <p:attrNameLst>
                                          <p:attrName>ppt_w</p:attrName>
                                        </p:attrNameLst>
                                      </p:cBhvr>
                                    </p:anim>
                                    <p:anim by="(#ppt_w*0.50)" calcmode="lin" valueType="num">
                                      <p:cBhvr>
                                        <p:cTn id="40" dur="500" decel="50000" autoRev="1" fill="hold">
                                          <p:stCondLst>
                                            <p:cond delay="0"/>
                                          </p:stCondLst>
                                        </p:cTn>
                                        <p:tgtEl>
                                          <p:spTgt spid="2">
                                            <p:txEl>
                                              <p:pRg st="5" end="5"/>
                                            </p:txEl>
                                          </p:spTgt>
                                        </p:tgtEl>
                                        <p:attrNameLst>
                                          <p:attrName>ppt_x</p:attrName>
                                        </p:attrNameLst>
                                      </p:cBhvr>
                                    </p:anim>
                                    <p:anim from="(-#ppt_h/2)" to="(#ppt_y)" calcmode="lin" valueType="num">
                                      <p:cBhvr>
                                        <p:cTn id="41" dur="1000" fill="hold">
                                          <p:stCondLst>
                                            <p:cond delay="0"/>
                                          </p:stCondLst>
                                        </p:cTn>
                                        <p:tgtEl>
                                          <p:spTgt spid="2">
                                            <p:txEl>
                                              <p:pRg st="5" end="5"/>
                                            </p:txEl>
                                          </p:spTgt>
                                        </p:tgtEl>
                                        <p:attrNameLst>
                                          <p:attrName>ppt_y</p:attrName>
                                        </p:attrNameLst>
                                      </p:cBhvr>
                                    </p:anim>
                                    <p:animRot by="21600000">
                                      <p:cBhvr>
                                        <p:cTn id="42"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55913" y="453694"/>
            <a:ext cx="8680174" cy="6076122"/>
          </a:xfrm>
          <a:prstGeom prst="rect">
            <a:avLst/>
          </a:prstGeom>
          <a:effectLst>
            <a:softEdge rad="127000"/>
          </a:effectLst>
        </p:spPr>
      </p:pic>
      <p:sp>
        <p:nvSpPr>
          <p:cNvPr id="3" name="Rectangle 2"/>
          <p:cNvSpPr/>
          <p:nvPr/>
        </p:nvSpPr>
        <p:spPr>
          <a:xfrm>
            <a:off x="4469336" y="303570"/>
            <a:ext cx="3253327" cy="461665"/>
          </a:xfrm>
          <a:prstGeom prst="rect">
            <a:avLst/>
          </a:prstGeom>
        </p:spPr>
        <p:txBody>
          <a:bodyPr wrap="none">
            <a:spAutoFit/>
          </a:bodyPr>
          <a:lstStyle/>
          <a:p>
            <a:r>
              <a:rPr lang="fr-FR" sz="2400" b="1" dirty="0"/>
              <a:t>Vins d'été 2018  : Alsace</a:t>
            </a:r>
          </a:p>
        </p:txBody>
      </p:sp>
      <p:sp>
        <p:nvSpPr>
          <p:cNvPr id="8" name="Rectangle 7"/>
          <p:cNvSpPr/>
          <p:nvPr/>
        </p:nvSpPr>
        <p:spPr>
          <a:xfrm>
            <a:off x="1755912" y="5329487"/>
            <a:ext cx="8779565" cy="1200329"/>
          </a:xfrm>
          <a:prstGeom prst="rect">
            <a:avLst/>
          </a:prstGeom>
        </p:spPr>
        <p:txBody>
          <a:bodyPr wrap="square">
            <a:spAutoFit/>
          </a:bodyPr>
          <a:lstStyle/>
          <a:p>
            <a:r>
              <a:rPr lang="fr-FR" sz="2400" b="1" dirty="0"/>
              <a:t>Les vins du vignoble alsacien, blancs, crémants ou rosés, légers, sont parfaits pour l'été. La sélection de Jacques Dupont et Olivier </a:t>
            </a:r>
            <a:r>
              <a:rPr lang="fr-FR" sz="2400" b="1" dirty="0" err="1"/>
              <a:t>Bompas</a:t>
            </a:r>
            <a:r>
              <a:rPr lang="fr-FR" sz="2400" b="1" dirty="0"/>
              <a:t>.</a:t>
            </a:r>
          </a:p>
        </p:txBody>
      </p:sp>
    </p:spTree>
    <p:extLst>
      <p:ext uri="{BB962C8B-B14F-4D97-AF65-F5344CB8AC3E}">
        <p14:creationId xmlns:p14="http://schemas.microsoft.com/office/powerpoint/2010/main" val="11415269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113182" y="1890105"/>
            <a:ext cx="9965635" cy="3046988"/>
          </a:xfrm>
          <a:prstGeom prst="rect">
            <a:avLst/>
          </a:prstGeom>
        </p:spPr>
        <p:txBody>
          <a:bodyPr wrap="square">
            <a:spAutoFit/>
          </a:bodyPr>
          <a:lstStyle/>
          <a:p>
            <a:r>
              <a:rPr lang="fr-FR" sz="2400" b="1" dirty="0"/>
              <a:t>Le vignoble alsacien produit de nombreux vins légers. Des rosés, à base de pinot noir, des crémants et des blancs secs issus par exemple des cépages sylvaner ou muscat, mais aussi du riesling qui donne aussi bien de grands blancs de garde, riches et complexes, que des vins plus simples à boire jeunes. Des vins parfaits en accompagnement de tapas, et qui relèvent de leur fraîcheur des préparations à base de poisson cru comme un tartare de daurade, un carpaccio de thon ou un </a:t>
            </a:r>
            <a:r>
              <a:rPr lang="fr-FR" sz="2400" b="1" dirty="0" err="1"/>
              <a:t>ceviche</a:t>
            </a:r>
            <a:r>
              <a:rPr lang="fr-FR" sz="2400" b="1" dirty="0"/>
              <a:t> de bar. Ils s'associent également aux crustacés grillés, aux quiches et autres tartes salées, donnent des </a:t>
            </a:r>
            <a:r>
              <a:rPr lang="fr-FR" sz="2400" b="1" dirty="0" err="1"/>
              <a:t>accor</a:t>
            </a:r>
            <a:r>
              <a:rPr lang="fr-FR" sz="2400" b="1" dirty="0"/>
              <a:t>...</a:t>
            </a:r>
          </a:p>
        </p:txBody>
      </p:sp>
    </p:spTree>
    <p:extLst>
      <p:ext uri="{BB962C8B-B14F-4D97-AF65-F5344CB8AC3E}">
        <p14:creationId xmlns:p14="http://schemas.microsoft.com/office/powerpoint/2010/main" val="1344191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600777" y="1264536"/>
            <a:ext cx="10990445" cy="3416320"/>
          </a:xfrm>
          <a:prstGeom prst="rect">
            <a:avLst/>
          </a:prstGeom>
        </p:spPr>
        <p:txBody>
          <a:bodyPr wrap="none">
            <a:spAutoFit/>
          </a:bodyPr>
          <a:lstStyle/>
          <a:p>
            <a:r>
              <a:rPr lang="fr-FR" sz="7200" b="1" dirty="0" smtClean="0"/>
              <a:t>                    C’était </a:t>
            </a:r>
          </a:p>
          <a:p>
            <a:r>
              <a:rPr lang="fr-FR" sz="7200" b="1" dirty="0" smtClean="0"/>
              <a:t>Le vin Le </a:t>
            </a:r>
            <a:r>
              <a:rPr lang="fr-FR" sz="7200" b="1" dirty="0"/>
              <a:t>guide des </a:t>
            </a:r>
            <a:r>
              <a:rPr lang="fr-FR" sz="7200" b="1" dirty="0" smtClean="0"/>
              <a:t>Primeurs</a:t>
            </a:r>
          </a:p>
          <a:p>
            <a:r>
              <a:rPr lang="fr-FR" sz="7200" b="1" dirty="0"/>
              <a:t> </a:t>
            </a:r>
            <a:r>
              <a:rPr lang="fr-FR" sz="7200" b="1" dirty="0" smtClean="0"/>
              <a:t>           N° </a:t>
            </a:r>
            <a:r>
              <a:rPr lang="fr-FR" sz="7200" b="1" dirty="0" smtClean="0"/>
              <a:t>2   </a:t>
            </a:r>
            <a:r>
              <a:rPr lang="fr-FR" sz="7200" b="1" dirty="0" smtClean="0"/>
              <a:t>par Lande</a:t>
            </a:r>
            <a:endParaRPr lang="fr-FR" sz="7200" b="1" dirty="0"/>
          </a:p>
        </p:txBody>
      </p:sp>
    </p:spTree>
    <p:extLst>
      <p:ext uri="{BB962C8B-B14F-4D97-AF65-F5344CB8AC3E}">
        <p14:creationId xmlns:p14="http://schemas.microsoft.com/office/powerpoint/2010/main" val="12598859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175</TotalTime>
  <Words>1801</Words>
  <Application>Microsoft Office PowerPoint</Application>
  <PresentationFormat>Grand écran</PresentationFormat>
  <Paragraphs>118</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2019-01-01T15:07:43Z</dcterms:created>
  <dcterms:modified xsi:type="dcterms:W3CDTF">2019-01-07T16:29:46Z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