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kLd88E/1dsXIadLk6z9mg==" hashData="4WtOESsuTCSm90N5FkU/u9MoFtk7r4/0scoyltu0OVyuYuLQGTRYMp8P623itY8XcFuSxZZYd/033MhDKs1k0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74" d="100"/>
          <a:sy n="74" d="100"/>
        </p:scale>
        <p:origin x="9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28/06/2021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36484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3550820-4481-4AEE-A54C-B0DD0C883AAD}" type="datetime1">
              <a:rPr lang="fr-FR" smtClean="0"/>
              <a:t>28/06/2021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8CBA936-240D-475C-AA9C-F6D06F23802E}" type="datetime1">
              <a:rPr lang="fr-FR" smtClean="0"/>
              <a:t>28/06/2021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4C4C4AA-6434-404B-8083-8DE69DDA96D4}" type="datetime1">
              <a:rPr lang="fr-FR" smtClean="0"/>
              <a:t>28/06/2021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8227C4-FBD0-4089-9AF5-3EF920753E12}" type="datetime1">
              <a:rPr lang="fr-FR" smtClean="0"/>
              <a:t>28/06/2021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008D2E-50A0-43EA-B36C-499CC15D6194}" type="datetime1">
              <a:rPr lang="fr-FR" smtClean="0"/>
              <a:t>28/06/2021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E77A20-04F8-41A8-A191-0BC924F85347}" type="datetime1">
              <a:rPr lang="fr-FR" smtClean="0"/>
              <a:t>28/06/2021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28F46D4-681E-4BFF-BFAA-E7817BFE86DD}" type="datetime1">
              <a:rPr lang="fr-FR" smtClean="0"/>
              <a:t>28/06/2021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DD442B7-D9DC-432F-AB0A-72DF5129AC21}" type="datetime1">
              <a:rPr lang="fr-FR" smtClean="0"/>
              <a:t>28/06/2021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AC0FCF-0544-441B-8FA4-8B38729A38D4}" type="datetime1">
              <a:rPr lang="fr-FR" smtClean="0"/>
              <a:t>28/06/2021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4EFB6B-BE20-4157-B25D-6B92B20A6985}" type="datetime1">
              <a:rPr lang="fr-FR" smtClean="0"/>
              <a:t>28/06/2021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E15E7EA-F974-401E-A925-9DD0095C6CF9}" type="datetime1">
              <a:rPr lang="fr-FR" smtClean="0"/>
              <a:t>28/06/2021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75000">
              <a:schemeClr val="accent2">
                <a:lumMod val="75000"/>
              </a:schemeClr>
            </a:gs>
            <a:gs pos="85000">
              <a:schemeClr val="accent2">
                <a:lumMod val="60000"/>
                <a:lumOff val="40000"/>
              </a:schemeClr>
            </a:gs>
            <a:gs pos="53000">
              <a:schemeClr val="accent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0B3500-6EEC-43C0-A44F-12120C8F3A5C}" type="datetime1">
              <a:rPr lang="fr-FR" smtClean="0"/>
              <a:t>28/06/2021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1570946" y="3013501"/>
            <a:ext cx="9050106" cy="830997"/>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 N°1</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6000">
        <p14:warp dir="in"/>
        <p:sndAc>
          <p:stSnd loop="1">
            <p:snd r:embed="rId3" name="Les haulz et les bas Rostibolli Gioioso.wav"/>
          </p:stSnd>
        </p:sndAc>
      </p:transition>
    </mc:Choice>
    <mc:Fallback>
      <p:transition spd="slow" advTm="16000">
        <p:fade/>
        <p:sndAc>
          <p:stSnd loop="1">
            <p:snd r:embed="rId3" name="Les haulz et les bas Rostibolli Gioio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4.375E-6 4.44444E-6 C 0.01498 0.02407 0.03698 0.04907 0.05495 0.05902 C 0.08204 0.075 0.10795 0.08101 0.11303 0.07291 C 0.11706 0.06504 0.09896 0.0449 0.07201 0.02893 C 0.05404 0.01898 0.02097 0.01203 -0.00794 0.01111 C -0.03593 0.01203 -0.07005 0.01898 -0.08802 0.02893 C -0.11497 0.0449 -0.13294 0.06504 -0.12799 0.07291 C -0.12304 0.08101 -0.097 0.075 -0.07096 0.05902 C -0.05299 0.04907 -0.02994 0.02407 -0.01601 4.44444E-6 C -0.00104 -0.025 0.00899 -0.05811 0.00899 -0.07894 C 0.00899 -0.11112 0.00196 -0.13612 -0.00794 -0.13612 C -0.01705 -0.13612 -0.025 -0.11112 -0.025 -0.07894 C -0.025 -0.05811 -0.01406 -0.025 -4.375E-6 4.44444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588168" y="418633"/>
            <a:ext cx="9015663" cy="6020734"/>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path" presetSubtype="0" accel="50000" decel="50000" fill="hold" nodeType="clickEffect">
                                  <p:stCondLst>
                                    <p:cond delay="0"/>
                                  </p:stCondLst>
                                  <p:childTnLst>
                                    <p:animMotion origin="layout" path="M 0 0 C 0.002 -0.003 0.012 -0.034 0.037 -0.032 C 0.075 -0.029 0.09 -0.007 0.125 -0.029 C 0.147 -0.042 0.173 -0.075 0.192 -0.074 C 0.235 -0.073 0.244 -0.039 0.244 -0.008 C 0.245 0.036 0.189 0.073 0.121 0.077 C 0.052 0.08 -0.005 0.033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526" y="1166842"/>
            <a:ext cx="10391273" cy="3970318"/>
          </a:xfrm>
          <a:prstGeom prst="rect">
            <a:avLst/>
          </a:prstGeom>
          <a:ln w="76200">
            <a:solidFill>
              <a:srgbClr val="FFC000"/>
            </a:solidFill>
          </a:ln>
        </p:spPr>
        <p:txBody>
          <a:bodyPr wrap="square">
            <a:spAutoFit/>
          </a:bodyPr>
          <a:lstStyle/>
          <a:p>
            <a:r>
              <a:rPr lang="fr-FR" sz="3600" b="1" dirty="0" smtClean="0">
                <a:solidFill>
                  <a:schemeClr val="accent2">
                    <a:lumMod val="60000"/>
                    <a:lumOff val="40000"/>
                  </a:schemeClr>
                </a:solidFill>
                <a:latin typeface="Broadway" panose="04040905080B02020502" pitchFamily="82" charset="0"/>
              </a:rPr>
              <a:t>L’abbaye de Fontfroide est une abbaye cistercienne située sur le territoire de la commune de Narbonne, dans le département de l'Aude en France. Initialement abbaye bénédictine, elle est intégrée à l'ordre cistercien entre 1144 et 1145.</a:t>
            </a:r>
            <a:endParaRPr lang="fr-FR" sz="36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7087" y="257166"/>
            <a:ext cx="9077826" cy="605491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96616" y="920621"/>
            <a:ext cx="10198768"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Abbaye de Fontfroide </a:t>
            </a:r>
            <a:r>
              <a:rPr lang="fr-FR" sz="3200" b="1" dirty="0" err="1" smtClean="0">
                <a:solidFill>
                  <a:schemeClr val="accent2">
                    <a:lumMod val="60000"/>
                    <a:lumOff val="40000"/>
                  </a:schemeClr>
                </a:solidFill>
                <a:latin typeface="Broadway" panose="04040905080B02020502" pitchFamily="82" charset="0"/>
              </a:rPr>
              <a:t>Fontfroide</a:t>
            </a:r>
            <a:r>
              <a:rPr lang="fr-FR" sz="3200" b="1" dirty="0" smtClean="0">
                <a:solidFill>
                  <a:schemeClr val="accent2">
                    <a:lumMod val="60000"/>
                    <a:lumOff val="40000"/>
                  </a:schemeClr>
                </a:solidFill>
                <a:latin typeface="Broadway" panose="04040905080B02020502" pitchFamily="82" charset="0"/>
              </a:rPr>
              <a:t> la Nuit</a:t>
            </a:r>
          </a:p>
          <a:p>
            <a:r>
              <a:rPr lang="fr-FR" sz="3200" b="1" dirty="0" smtClean="0">
                <a:solidFill>
                  <a:schemeClr val="accent2">
                    <a:lumMod val="60000"/>
                    <a:lumOff val="40000"/>
                  </a:schemeClr>
                </a:solidFill>
                <a:latin typeface="Broadway" panose="04040905080B02020502" pitchFamily="82" charset="0"/>
              </a:rPr>
              <a:t>Date(s) de l'évènement :Du 06/07/2021 au 27/08/2021, 22h00</a:t>
            </a:r>
          </a:p>
          <a:p>
            <a:r>
              <a:rPr lang="fr-FR" sz="3200" b="1" dirty="0" smtClean="0">
                <a:solidFill>
                  <a:schemeClr val="accent2">
                    <a:lumMod val="60000"/>
                    <a:lumOff val="40000"/>
                  </a:schemeClr>
                </a:solidFill>
                <a:latin typeface="Broadway" panose="04040905080B02020502" pitchFamily="82" charset="0"/>
              </a:rPr>
              <a:t>La Nocturne en Son &amp; Lumière de Fontfroide En Juillet et Août, du mardi au vendredi (hors soirs de concerts), à partir de 22h, Fontfroide vous convie à son nouveau spectacle nocturne. Dès la nuit tombée, l'Abbaye s'habille de lumière,...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18673" y="850232"/>
            <a:ext cx="10154653" cy="5069305"/>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69595" y="1413063"/>
            <a:ext cx="9452810" cy="4031873"/>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 15 minutes de Narbonne, partagez 1000 ans d'Histoire à l'Abbaye de Fontfroide, une abbaye du </a:t>
            </a:r>
            <a:r>
              <a:rPr lang="fr-FR" sz="3200" b="1" dirty="0" err="1" smtClean="0">
                <a:solidFill>
                  <a:schemeClr val="accent2">
                    <a:lumMod val="60000"/>
                    <a:lumOff val="40000"/>
                  </a:schemeClr>
                </a:solidFill>
                <a:latin typeface="Broadway" panose="04040905080B02020502" pitchFamily="82" charset="0"/>
              </a:rPr>
              <a:t>XIIè</a:t>
            </a:r>
            <a:r>
              <a:rPr lang="fr-FR" sz="3200" b="1" dirty="0" smtClean="0">
                <a:solidFill>
                  <a:schemeClr val="accent2">
                    <a:lumMod val="60000"/>
                    <a:lumOff val="40000"/>
                  </a:schemeClr>
                </a:solidFill>
                <a:latin typeface="Broadway" panose="04040905080B02020502" pitchFamily="82" charset="0"/>
              </a:rPr>
              <a:t> siècle, préservée avec tous ses bâtiments. Majestueuse, Fontfroide, aujourd'hui monument privé, est une invitation au voyage, une destination historique en Occitanie.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9705" y="818147"/>
            <a:ext cx="10892589" cy="5165558"/>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125579" y="1166842"/>
            <a:ext cx="79408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Laissez-vous charmer par l'atmosphère inspirante de ses vieilles pierres et la sérénité de ses jardins, émerveiller par un concert, surprendre par une exposition et entraîner dans les animations. Sur place : Restaurant, Caveau de dégustation, Boutique."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
          <a:stretch/>
        </p:blipFill>
        <p:spPr>
          <a:xfrm>
            <a:off x="673768" y="689812"/>
            <a:ext cx="10844463" cy="5438272"/>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25479" y="1166842"/>
            <a:ext cx="95410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L’abbaye cistercienne de Fontfroide est nichée dans les contreforts des Corbières, au sud-ouest de Narbonne. Fondée en 1093, Fontfroide, classée de nos jours Monument Historique et Grand Site d’Occitanie, traverse les siècles, les époques et les évènements, témoin de l’Histoire pour les générations présentes et futures</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9705" y="673768"/>
            <a:ext cx="10892589" cy="5454316"/>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70547" y="405603"/>
            <a:ext cx="10250906" cy="5693866"/>
          </a:xfrm>
          <a:prstGeom prst="rect">
            <a:avLst/>
          </a:prstGeom>
          <a:ln w="76200">
            <a:solidFill>
              <a:srgbClr val="FFC000"/>
            </a:solidFill>
          </a:ln>
        </p:spPr>
        <p:txBody>
          <a:bodyPr wrap="square">
            <a:spAutoFit/>
          </a:bodyPr>
          <a:lstStyle/>
          <a:p>
            <a:r>
              <a:rPr lang="fr-FR" sz="2800" b="1" dirty="0" smtClean="0">
                <a:solidFill>
                  <a:schemeClr val="accent2">
                    <a:lumMod val="60000"/>
                    <a:lumOff val="40000"/>
                  </a:schemeClr>
                </a:solidFill>
                <a:latin typeface="Broadway" panose="04040905080B02020502" pitchFamily="82" charset="0"/>
              </a:rPr>
              <a:t>L’abbaye de Fontfroide voit le jour en 1093, sur les terres données à quelques moines bénédictins par le Vicomte de Narbonne. L’abbaye tire son nom de la source se trouvant à proximité, la Fons </a:t>
            </a:r>
            <a:r>
              <a:rPr lang="fr-FR" sz="2800" b="1" dirty="0" err="1" smtClean="0">
                <a:solidFill>
                  <a:schemeClr val="accent2">
                    <a:lumMod val="60000"/>
                    <a:lumOff val="40000"/>
                  </a:schemeClr>
                </a:solidFill>
                <a:latin typeface="Broadway" panose="04040905080B02020502" pitchFamily="82" charset="0"/>
              </a:rPr>
              <a:t>Frigidus</a:t>
            </a:r>
            <a:r>
              <a:rPr lang="fr-FR" sz="2800" b="1" dirty="0" smtClean="0">
                <a:solidFill>
                  <a:schemeClr val="accent2">
                    <a:lumMod val="60000"/>
                    <a:lumOff val="40000"/>
                  </a:schemeClr>
                </a:solidFill>
                <a:latin typeface="Broadway" panose="04040905080B02020502" pitchFamily="82" charset="0"/>
              </a:rPr>
              <a:t>, la Fontaine Froide. Outre l’eau, les religieux pouvaient trouver dans le massif le bois et la pierre pour la construction du monastère. Mais Fontfroide ne se développe réellement qu’après 1145 et son rattachement à l’Ordre de Cîteaux. Les moines cisterciens, sous la direction de St Bernard de Clairvaux, souhaitent revenir à la pureté de la règle de St Benoît, prônant pauvreté, austérité et sobriété architecturale</a:t>
            </a:r>
            <a:endParaRPr lang="fr-FR" sz="28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03" b="-1"/>
          <a:stretch/>
        </p:blipFill>
        <p:spPr>
          <a:xfrm>
            <a:off x="529389" y="737937"/>
            <a:ext cx="11133221" cy="526180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15979" y="920621"/>
            <a:ext cx="9160042" cy="5016758"/>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 communauté de l’abbaye sera constituée de 80 moines et environ 250 frères convers. Grâce aux nombreuses donations et rachat de terres, l’abbaye deviendra une des plus riches en Chrétienté, possédant plus de 20 000 hectares de terre. A la demande du roi d’Aragon, Fontfroide essaimera dans l’actuelle Catalogne en fondant le monastère de Poblet.</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28/06/2021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2131140" y="2644170"/>
            <a:ext cx="7851060"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                 C’était</a:t>
            </a:r>
          </a:p>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756211555"/>
      </p:ext>
    </p:extLst>
  </p:cSld>
  <p:clrMapOvr>
    <a:masterClrMapping/>
  </p:clrMapOvr>
  <mc:AlternateContent xmlns:mc="http://schemas.openxmlformats.org/markup-compatibility/2006">
    <mc:Choice xmlns:p14="http://schemas.microsoft.com/office/powerpoint/2010/main" Requires="p14">
      <p:transition spd="slow" p14:dur="3250" advTm="16000">
        <p14:warp dir="i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2.29167E-6 -1.85185E-6 C 0.01497 0.02408 0.03698 0.04908 0.05495 0.05903 C 0.08203 0.075 0.10794 0.08102 0.11302 0.07292 C 0.11706 0.06505 0.09896 0.04491 0.072 0.02894 C 0.05403 0.01898 0.02096 0.01204 -0.00794 0.01111 C -0.03594 0.01204 -0.07005 0.01898 -0.08802 0.02894 C -0.11498 0.04491 -0.13294 0.06505 -0.128 0.07292 C -0.12305 0.08102 -0.09701 0.075 -0.07097 0.05903 C -0.053 0.04908 -0.02995 0.02408 -0.01602 -1.85185E-6 C -0.00104 -0.025 0.00898 -0.0581 0.00898 -0.07893 C 0.00898 -0.11111 0.00195 -0.13611 -0.00794 -0.13611 C -0.01706 -0.13611 -0.025 -0.11111 -0.025 -0.07893 C -0.025 -0.0581 -0.01406 -0.025 2.29167E-6 -1.85185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par>
                    <p:cTn id="11" fill="hold">
                      <p:stCondLst>
                        <p:cond delay="indefinite"/>
                      </p:stCondLst>
                      <p:childTnLst>
                        <p:par>
                          <p:cTn id="12" fill="hold">
                            <p:stCondLst>
                              <p:cond delay="0"/>
                            </p:stCondLst>
                            <p:childTnLst>
                              <p:par>
                                <p:cTn id="13" presetID="33" presetClass="path" presetSubtype="0" accel="50000" decel="50000" fill="hold" nodeType="clickEffect">
                                  <p:stCondLst>
                                    <p:cond delay="0"/>
                                  </p:stCondLst>
                                  <p:childTnLst>
                                    <p:animMotion origin="layout" path="M 2.08333E-7 -4.81481E-6 C 0.01497 0.02408 0.03698 0.04908 0.05495 0.05903 C 0.08203 0.075 0.10794 0.08102 0.11302 0.07292 C 0.11706 0.06505 0.09896 0.04491 0.07201 0.02894 C 0.05404 0.01899 0.02096 0.01204 -0.00794 0.01112 C -0.03594 0.01204 -0.07005 0.01899 -0.08802 0.02894 C -0.11497 0.04491 -0.13294 0.06505 -0.12799 0.07292 C -0.12305 0.08102 -0.09701 0.075 -0.07096 0.05903 C -0.05299 0.04908 -0.02995 0.02408 -0.01602 -4.81481E-6 C -0.00104 -0.025 0.00898 -0.0581 0.00898 -0.07893 C 0.00898 -0.11111 0.00195 -0.13611 -0.00794 -0.13611 C -0.01706 -0.13611 -0.025 -0.11111 -0.025 -0.07893 C -0.025 -0.0581 -0.01406 -0.025 2.08333E-7 -4.81481E-6 Z " pathEditMode="relative" rAng="0" ptsTypes="AAAAAAAAAAAAA">
                                      <p:cBhvr>
                                        <p:cTn id="14" dur="2000" fill="hold"/>
                                        <p:tgtEl>
                                          <p:spTgt spid="8">
                                            <p:txEl>
                                              <p:pRg st="1" end="1"/>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525</Words>
  <Application>Microsoft Office PowerPoint</Application>
  <PresentationFormat>Grand écran</PresentationFormat>
  <Paragraphs>76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2021-06-28T12:17:30Z</dcterms:created>
  <dcterms:modified xsi:type="dcterms:W3CDTF">2021-06-28T13:49:26Z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