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2" r:id="rId2"/>
    <p:sldId id="278" r:id="rId3"/>
    <p:sldId id="294" r:id="rId4"/>
    <p:sldId id="295" r:id="rId5"/>
    <p:sldId id="297" r:id="rId6"/>
    <p:sldId id="298" r:id="rId7"/>
    <p:sldId id="299" r:id="rId8"/>
    <p:sldId id="285" r:id="rId9"/>
    <p:sldId id="300" r:id="rId10"/>
    <p:sldId id="301" r:id="rId11"/>
    <p:sldId id="303" r:id="rId12"/>
    <p:sldId id="305" r:id="rId13"/>
    <p:sldId id="310" r:id="rId14"/>
    <p:sldId id="306" r:id="rId15"/>
    <p:sldId id="307" r:id="rId16"/>
    <p:sldId id="309"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CDCD"/>
    <a:srgbClr val="3FFF96"/>
    <a:srgbClr val="00F66F"/>
    <a:srgbClr val="A5A5A5"/>
    <a:srgbClr val="B0DAE6"/>
    <a:srgbClr val="BCBCBC"/>
    <a:srgbClr val="FF0000"/>
    <a:srgbClr val="EE0000"/>
    <a:srgbClr val="FFB9B9"/>
    <a:srgbClr val="8888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0" d="100"/>
          <a:sy n="70" d="100"/>
        </p:scale>
        <p:origin x="-138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1072885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103098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2345624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220425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1812254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12844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3889634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335185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225632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27499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8F41BCA-693E-4A3A-94D1-EE0CD52D7F79}" type="datetimeFigureOut">
              <a:rPr lang="fr-FR" smtClean="0"/>
              <a:t>21/04/2020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CA0359C5-5BA1-42E2-9409-641315D59431}" type="slidenum">
              <a:rPr lang="fr-FR" smtClean="0"/>
              <a:t>‹N°›</a:t>
            </a:fld>
            <a:endParaRPr lang="fr-FR" dirty="0"/>
          </a:p>
        </p:txBody>
      </p:sp>
    </p:spTree>
    <p:extLst>
      <p:ext uri="{BB962C8B-B14F-4D97-AF65-F5344CB8AC3E}">
        <p14:creationId xmlns:p14="http://schemas.microsoft.com/office/powerpoint/2010/main" val="2649295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41BCA-693E-4A3A-94D1-EE0CD52D7F79}" type="datetimeFigureOut">
              <a:rPr lang="fr-FR" smtClean="0"/>
              <a:t>21/04/2020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359C5-5BA1-42E2-9409-641315D59431}" type="slidenum">
              <a:rPr lang="fr-FR" smtClean="0"/>
              <a:t>‹N°›</a:t>
            </a:fld>
            <a:endParaRPr lang="fr-FR" dirty="0"/>
          </a:p>
        </p:txBody>
      </p:sp>
    </p:spTree>
    <p:extLst>
      <p:ext uri="{BB962C8B-B14F-4D97-AF65-F5344CB8AC3E}">
        <p14:creationId xmlns:p14="http://schemas.microsoft.com/office/powerpoint/2010/main" val="501614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 name="Image 47"/>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9091440" cy="5328592"/>
          </a:xfrm>
          <a:prstGeom prst="rect">
            <a:avLst/>
          </a:prstGeom>
        </p:spPr>
      </p:pic>
      <p:sp>
        <p:nvSpPr>
          <p:cNvPr id="44" name="ZoneTexte 43"/>
          <p:cNvSpPr txBox="1"/>
          <p:nvPr/>
        </p:nvSpPr>
        <p:spPr>
          <a:xfrm>
            <a:off x="1701370" y="601953"/>
            <a:ext cx="5309213" cy="769441"/>
          </a:xfrm>
          <a:prstGeom prst="rect">
            <a:avLst/>
          </a:prstGeom>
          <a:noFill/>
        </p:spPr>
        <p:txBody>
          <a:bodyPr wrap="square" rtlCol="0" anchor="ctr">
            <a:spAutoFit/>
          </a:bodyPr>
          <a:lstStyle/>
          <a:p>
            <a:pPr algn="ctr"/>
            <a:r>
              <a:rPr lang="fr-FR" sz="4400" b="1" dirty="0" smtClean="0">
                <a:solidFill>
                  <a:srgbClr val="FF0000"/>
                </a:solidFill>
              </a:rPr>
              <a:t>VEHICULES  HYBRIDES </a:t>
            </a:r>
            <a:endParaRPr lang="fr-FR" sz="4400" b="1" dirty="0">
              <a:solidFill>
                <a:srgbClr val="FF0000"/>
              </a:solidFill>
            </a:endParaRPr>
          </a:p>
        </p:txBody>
      </p:sp>
      <p:sp>
        <p:nvSpPr>
          <p:cNvPr id="6" name="ZoneTexte 5"/>
          <p:cNvSpPr txBox="1"/>
          <p:nvPr/>
        </p:nvSpPr>
        <p:spPr>
          <a:xfrm>
            <a:off x="2519772" y="1681644"/>
            <a:ext cx="3672408" cy="646331"/>
          </a:xfrm>
          <a:prstGeom prst="rect">
            <a:avLst/>
          </a:prstGeom>
          <a:noFill/>
        </p:spPr>
        <p:txBody>
          <a:bodyPr wrap="square" rtlCol="0" anchor="ctr">
            <a:spAutoFit/>
          </a:bodyPr>
          <a:lstStyle/>
          <a:p>
            <a:pPr algn="ctr"/>
            <a:r>
              <a:rPr lang="fr-FR" sz="3600" b="1" dirty="0" smtClean="0">
                <a:solidFill>
                  <a:srgbClr val="FF0000"/>
                </a:solidFill>
              </a:rPr>
              <a:t>3 TYPES</a:t>
            </a:r>
            <a:endParaRPr lang="fr-FR" sz="3600" b="1" dirty="0">
              <a:solidFill>
                <a:srgbClr val="FF0000"/>
              </a:solidFill>
            </a:endParaRPr>
          </a:p>
        </p:txBody>
      </p:sp>
      <p:sp>
        <p:nvSpPr>
          <p:cNvPr id="7" name="Rectangle 6"/>
          <p:cNvSpPr/>
          <p:nvPr/>
        </p:nvSpPr>
        <p:spPr>
          <a:xfrm>
            <a:off x="2580694" y="2793122"/>
            <a:ext cx="3550564" cy="707886"/>
          </a:xfrm>
          <a:prstGeom prst="rect">
            <a:avLst/>
          </a:prstGeom>
        </p:spPr>
        <p:txBody>
          <a:bodyPr wrap="square" anchor="ctr">
            <a:spAutoFit/>
          </a:bodyPr>
          <a:lstStyle/>
          <a:p>
            <a:pPr algn="ctr"/>
            <a:r>
              <a:rPr lang="fr-FR" sz="4000" b="1" dirty="0">
                <a:solidFill>
                  <a:srgbClr val="FF0000"/>
                </a:solidFill>
              </a:rPr>
              <a:t>Hybride série</a:t>
            </a:r>
          </a:p>
        </p:txBody>
      </p:sp>
      <p:sp>
        <p:nvSpPr>
          <p:cNvPr id="46" name="Rectangle 45"/>
          <p:cNvSpPr/>
          <p:nvPr/>
        </p:nvSpPr>
        <p:spPr>
          <a:xfrm>
            <a:off x="2293387" y="3729226"/>
            <a:ext cx="4125178" cy="707886"/>
          </a:xfrm>
          <a:prstGeom prst="rect">
            <a:avLst/>
          </a:prstGeom>
        </p:spPr>
        <p:txBody>
          <a:bodyPr wrap="square" anchor="ctr">
            <a:spAutoFit/>
          </a:bodyPr>
          <a:lstStyle/>
          <a:p>
            <a:pPr algn="ctr"/>
            <a:r>
              <a:rPr lang="fr-FR" sz="4000" b="1" dirty="0">
                <a:solidFill>
                  <a:srgbClr val="FF0000"/>
                </a:solidFill>
              </a:rPr>
              <a:t>Hybride parallèle</a:t>
            </a:r>
          </a:p>
        </p:txBody>
      </p:sp>
      <p:sp>
        <p:nvSpPr>
          <p:cNvPr id="47" name="Rectangle 46"/>
          <p:cNvSpPr/>
          <p:nvPr/>
        </p:nvSpPr>
        <p:spPr>
          <a:xfrm>
            <a:off x="899592" y="4593322"/>
            <a:ext cx="6912768" cy="707886"/>
          </a:xfrm>
          <a:prstGeom prst="rect">
            <a:avLst/>
          </a:prstGeom>
        </p:spPr>
        <p:txBody>
          <a:bodyPr wrap="square" anchor="ctr">
            <a:spAutoFit/>
          </a:bodyPr>
          <a:lstStyle/>
          <a:p>
            <a:pPr algn="ctr"/>
            <a:r>
              <a:rPr lang="fr-FR" sz="4000" b="1" dirty="0" smtClean="0">
                <a:solidFill>
                  <a:srgbClr val="FF0000"/>
                </a:solidFill>
              </a:rPr>
              <a:t>Hybride MIXTE série/parallèle</a:t>
            </a:r>
            <a:endParaRPr lang="fr-FR" sz="4000" b="1" dirty="0">
              <a:solidFill>
                <a:srgbClr val="FF0000"/>
              </a:solidFill>
            </a:endParaRPr>
          </a:p>
        </p:txBody>
      </p:sp>
    </p:spTree>
    <p:extLst>
      <p:ext uri="{BB962C8B-B14F-4D97-AF65-F5344CB8AC3E}">
        <p14:creationId xmlns:p14="http://schemas.microsoft.com/office/powerpoint/2010/main" val="29514965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 name="Image 107"/>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90781" y="836712"/>
            <a:ext cx="8673707" cy="5328592"/>
          </a:xfrm>
          <a:prstGeom prst="rect">
            <a:avLst/>
          </a:prstGeom>
        </p:spPr>
      </p:pic>
      <p:grpSp>
        <p:nvGrpSpPr>
          <p:cNvPr id="8" name="Groupe 7"/>
          <p:cNvGrpSpPr/>
          <p:nvPr/>
        </p:nvGrpSpPr>
        <p:grpSpPr>
          <a:xfrm>
            <a:off x="3545996" y="3452351"/>
            <a:ext cx="1098012" cy="445491"/>
            <a:chOff x="611560" y="735878"/>
            <a:chExt cx="1098012" cy="445491"/>
          </a:xfrm>
        </p:grpSpPr>
        <p:cxnSp>
          <p:nvCxnSpPr>
            <p:cNvPr id="5" name="Connecteur en arc 4"/>
            <p:cNvCxnSpPr/>
            <p:nvPr/>
          </p:nvCxnSpPr>
          <p:spPr>
            <a:xfrm>
              <a:off x="977551" y="854111"/>
              <a:ext cx="732021" cy="327258"/>
            </a:xfrm>
            <a:prstGeom prst="curvedConnector3">
              <a:avLst/>
            </a:prstGeom>
            <a:ln w="98425">
              <a:solidFill>
                <a:schemeClr val="accent6"/>
              </a:solidFill>
            </a:ln>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611560" y="896517"/>
              <a:ext cx="294345" cy="31905"/>
            </a:xfrm>
            <a:prstGeom prst="rect">
              <a:avLst/>
            </a:prstGeom>
            <a:solidFill>
              <a:srgbClr val="BCBCBC"/>
            </a:solidFill>
            <a:ln>
              <a:solidFill>
                <a:srgbClr val="BCBC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6" name="Rectangle 85"/>
            <p:cNvSpPr/>
            <p:nvPr/>
          </p:nvSpPr>
          <p:spPr>
            <a:xfrm>
              <a:off x="621393" y="778082"/>
              <a:ext cx="294345" cy="31905"/>
            </a:xfrm>
            <a:prstGeom prst="rect">
              <a:avLst/>
            </a:prstGeom>
            <a:solidFill>
              <a:srgbClr val="BCBCBC"/>
            </a:solidFill>
            <a:ln>
              <a:solidFill>
                <a:srgbClr val="BCBC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Organigramme : Délai 2"/>
            <p:cNvSpPr/>
            <p:nvPr/>
          </p:nvSpPr>
          <p:spPr>
            <a:xfrm>
              <a:off x="819258" y="735878"/>
              <a:ext cx="316585" cy="248353"/>
            </a:xfrm>
            <a:prstGeom prst="flowChartDelay">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n>
                  <a:solidFill>
                    <a:schemeClr val="accent6"/>
                  </a:solidFill>
                </a:ln>
              </a:endParaRPr>
            </a:p>
          </p:txBody>
        </p:sp>
      </p:grpSp>
      <p:pic>
        <p:nvPicPr>
          <p:cNvPr id="57" name="Image 5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8151" y="2915791"/>
            <a:ext cx="571500" cy="657225"/>
          </a:xfrm>
          <a:prstGeom prst="rect">
            <a:avLst/>
          </a:prstGeom>
          <a:noFill/>
          <a:extLst>
            <a:ext uri="{909E8E84-426E-40DD-AFC4-6F175D3DCCD1}">
              <a14:hiddenFill xmlns:a14="http://schemas.microsoft.com/office/drawing/2010/main">
                <a:solidFill>
                  <a:srgbClr val="FFFFFF"/>
                </a:solidFill>
              </a14:hiddenFill>
            </a:ext>
          </a:extLst>
        </p:spPr>
      </p:pic>
      <p:grpSp>
        <p:nvGrpSpPr>
          <p:cNvPr id="58" name="Groupe 57"/>
          <p:cNvGrpSpPr/>
          <p:nvPr/>
        </p:nvGrpSpPr>
        <p:grpSpPr>
          <a:xfrm>
            <a:off x="6975258" y="3022451"/>
            <a:ext cx="933450" cy="1990725"/>
            <a:chOff x="3074983" y="389054"/>
            <a:chExt cx="933450" cy="1990725"/>
          </a:xfrm>
        </p:grpSpPr>
        <p:sp>
          <p:nvSpPr>
            <p:cNvPr id="59" name="Rectangle à coins arrondis 58"/>
            <p:cNvSpPr/>
            <p:nvPr/>
          </p:nvSpPr>
          <p:spPr>
            <a:xfrm>
              <a:off x="3084508" y="38905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Ellipse 59"/>
            <p:cNvSpPr/>
            <p:nvPr/>
          </p:nvSpPr>
          <p:spPr>
            <a:xfrm>
              <a:off x="3398833" y="114152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1" name="Rectangle à coins arrondis 60"/>
            <p:cNvSpPr/>
            <p:nvPr/>
          </p:nvSpPr>
          <p:spPr>
            <a:xfrm>
              <a:off x="3074983" y="212260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Rectangle 61"/>
            <p:cNvSpPr/>
            <p:nvPr/>
          </p:nvSpPr>
          <p:spPr>
            <a:xfrm>
              <a:off x="3490783" y="667679"/>
              <a:ext cx="144000" cy="50002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3" name="Rectangle 62"/>
            <p:cNvSpPr/>
            <p:nvPr/>
          </p:nvSpPr>
          <p:spPr>
            <a:xfrm>
              <a:off x="3485188" y="1566602"/>
              <a:ext cx="144000" cy="550028"/>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sp>
        <p:nvSpPr>
          <p:cNvPr id="64" name="Rectangle 63"/>
          <p:cNvSpPr/>
          <p:nvPr/>
        </p:nvSpPr>
        <p:spPr>
          <a:xfrm rot="5400000">
            <a:off x="6862498" y="3606926"/>
            <a:ext cx="144000" cy="79629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5" name="Rectangle 64"/>
          <p:cNvSpPr/>
          <p:nvPr/>
        </p:nvSpPr>
        <p:spPr>
          <a:xfrm rot="5400000">
            <a:off x="4593005" y="4203693"/>
            <a:ext cx="20730" cy="590124"/>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6" name="Rectangle à coins arrondis 65"/>
          <p:cNvSpPr/>
          <p:nvPr/>
        </p:nvSpPr>
        <p:spPr>
          <a:xfrm>
            <a:off x="5820476" y="3837697"/>
            <a:ext cx="211382" cy="45539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nvGrpSpPr>
          <p:cNvPr id="67" name="Groupe 66"/>
          <p:cNvGrpSpPr/>
          <p:nvPr/>
        </p:nvGrpSpPr>
        <p:grpSpPr>
          <a:xfrm rot="5400000">
            <a:off x="4422409" y="4827068"/>
            <a:ext cx="1347789" cy="423862"/>
            <a:chOff x="971549" y="1238254"/>
            <a:chExt cx="1714500" cy="409575"/>
          </a:xfrm>
        </p:grpSpPr>
        <p:sp>
          <p:nvSpPr>
            <p:cNvPr id="68" name="Rectangle 67"/>
            <p:cNvSpPr/>
            <p:nvPr/>
          </p:nvSpPr>
          <p:spPr>
            <a:xfrm>
              <a:off x="971549" y="1238254"/>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9" name="Ellipse 68"/>
            <p:cNvSpPr/>
            <p:nvPr/>
          </p:nvSpPr>
          <p:spPr>
            <a:xfrm>
              <a:off x="1096219" y="1333826"/>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0" name="Ellipse 69"/>
            <p:cNvSpPr/>
            <p:nvPr/>
          </p:nvSpPr>
          <p:spPr>
            <a:xfrm>
              <a:off x="1472033" y="134303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Ellipse 70"/>
            <p:cNvSpPr/>
            <p:nvPr/>
          </p:nvSpPr>
          <p:spPr>
            <a:xfrm>
              <a:off x="1854357" y="1343029"/>
              <a:ext cx="23379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2" name="Ellipse 71"/>
            <p:cNvSpPr/>
            <p:nvPr/>
          </p:nvSpPr>
          <p:spPr>
            <a:xfrm>
              <a:off x="2236625" y="134335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cxnSp>
        <p:nvCxnSpPr>
          <p:cNvPr id="73" name="Connecteur droit 72"/>
          <p:cNvCxnSpPr/>
          <p:nvPr/>
        </p:nvCxnSpPr>
        <p:spPr>
          <a:xfrm>
            <a:off x="4843104" y="3154616"/>
            <a:ext cx="1557204"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4" name="ZoneTexte 30"/>
          <p:cNvSpPr txBox="1"/>
          <p:nvPr/>
        </p:nvSpPr>
        <p:spPr>
          <a:xfrm>
            <a:off x="5036801" y="2541440"/>
            <a:ext cx="2606977"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5" name="ZoneTexte 18"/>
          <p:cNvSpPr txBox="1"/>
          <p:nvPr/>
        </p:nvSpPr>
        <p:spPr>
          <a:xfrm>
            <a:off x="4312902" y="2704690"/>
            <a:ext cx="819150" cy="264966"/>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6" name="Image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4251" y="4293096"/>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p:cNvSpPr/>
          <p:nvPr/>
        </p:nvSpPr>
        <p:spPr>
          <a:xfrm rot="10800000">
            <a:off x="6324533" y="3871357"/>
            <a:ext cx="252000" cy="63776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9" name="Rectangle 78"/>
          <p:cNvSpPr/>
          <p:nvPr/>
        </p:nvSpPr>
        <p:spPr>
          <a:xfrm rot="5400000">
            <a:off x="5812213" y="4157344"/>
            <a:ext cx="158400" cy="11499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0" name="Rectangle 79"/>
          <p:cNvSpPr/>
          <p:nvPr/>
        </p:nvSpPr>
        <p:spPr>
          <a:xfrm rot="10800000">
            <a:off x="6324533" y="4433391"/>
            <a:ext cx="252000" cy="57978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1" name="ZoneTexte 18"/>
          <p:cNvSpPr txBox="1"/>
          <p:nvPr/>
        </p:nvSpPr>
        <p:spPr>
          <a:xfrm rot="16200000">
            <a:off x="3378232" y="4827686"/>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sp>
        <p:nvSpPr>
          <p:cNvPr id="82" name="Rectangle à coins arrondis 81"/>
          <p:cNvSpPr/>
          <p:nvPr/>
        </p:nvSpPr>
        <p:spPr>
          <a:xfrm>
            <a:off x="6279820" y="3284984"/>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83" name="Connecteur droit 82"/>
          <p:cNvCxnSpPr/>
          <p:nvPr/>
        </p:nvCxnSpPr>
        <p:spPr>
          <a:xfrm flipV="1">
            <a:off x="5942341" y="3140968"/>
            <a:ext cx="0" cy="79908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92" name="ZoneTexte 19"/>
          <p:cNvSpPr txBox="1"/>
          <p:nvPr/>
        </p:nvSpPr>
        <p:spPr>
          <a:xfrm rot="16200000">
            <a:off x="3857059" y="5116610"/>
            <a:ext cx="1583928" cy="225427"/>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93" name="ZoneTexte 30"/>
          <p:cNvSpPr txBox="1"/>
          <p:nvPr/>
        </p:nvSpPr>
        <p:spPr>
          <a:xfrm>
            <a:off x="5744387" y="4941168"/>
            <a:ext cx="1303488"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Transmission</a:t>
            </a:r>
            <a:endParaRPr lang="fr-FR" sz="1400" dirty="0"/>
          </a:p>
        </p:txBody>
      </p:sp>
      <p:sp>
        <p:nvSpPr>
          <p:cNvPr id="27" name="Rectangle 26"/>
          <p:cNvSpPr/>
          <p:nvPr/>
        </p:nvSpPr>
        <p:spPr>
          <a:xfrm>
            <a:off x="4845941" y="3865412"/>
            <a:ext cx="1022203" cy="307777"/>
          </a:xfrm>
          <a:prstGeom prst="rect">
            <a:avLst/>
          </a:prstGeom>
        </p:spPr>
        <p:txBody>
          <a:bodyPr wrap="none">
            <a:spAutoFit/>
          </a:bodyPr>
          <a:lstStyle/>
          <a:p>
            <a:pPr algn="ctr"/>
            <a:r>
              <a:rPr lang="fr-FR" sz="1400" dirty="0" smtClean="0"/>
              <a:t>Générateur</a:t>
            </a:r>
            <a:endParaRPr lang="fr-FR" sz="1400" dirty="0"/>
          </a:p>
        </p:txBody>
      </p:sp>
      <p:sp>
        <p:nvSpPr>
          <p:cNvPr id="143" name="Rectangle 142"/>
          <p:cNvSpPr/>
          <p:nvPr/>
        </p:nvSpPr>
        <p:spPr>
          <a:xfrm rot="5400000">
            <a:off x="6103858" y="3844622"/>
            <a:ext cx="119008" cy="30700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147" name="Connecteur droit 146"/>
          <p:cNvCxnSpPr/>
          <p:nvPr/>
        </p:nvCxnSpPr>
        <p:spPr>
          <a:xfrm flipV="1">
            <a:off x="6396540" y="3113672"/>
            <a:ext cx="0" cy="21042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flipH="1">
            <a:off x="5942342" y="2783737"/>
            <a:ext cx="143124" cy="20518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 name="ZoneTexte 18"/>
          <p:cNvSpPr txBox="1"/>
          <p:nvPr/>
        </p:nvSpPr>
        <p:spPr>
          <a:xfrm>
            <a:off x="6558667" y="2696103"/>
            <a:ext cx="1541725" cy="40015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Moteur électrique</a:t>
            </a:r>
            <a:endParaRPr lang="fr-FR" sz="1400" dirty="0"/>
          </a:p>
        </p:txBody>
      </p:sp>
      <p:cxnSp>
        <p:nvCxnSpPr>
          <p:cNvPr id="40" name="Connecteur droit avec flèche 39"/>
          <p:cNvCxnSpPr/>
          <p:nvPr/>
        </p:nvCxnSpPr>
        <p:spPr>
          <a:xfrm flipH="1">
            <a:off x="6583966" y="2914651"/>
            <a:ext cx="350532" cy="48016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2" name="Rectangle 151"/>
          <p:cNvSpPr/>
          <p:nvPr/>
        </p:nvSpPr>
        <p:spPr>
          <a:xfrm rot="10800000">
            <a:off x="6379125" y="3748096"/>
            <a:ext cx="119008" cy="14321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2" name="Rectangle à coins arrondis 1"/>
          <p:cNvSpPr/>
          <p:nvPr/>
        </p:nvSpPr>
        <p:spPr>
          <a:xfrm>
            <a:off x="4461981" y="3728350"/>
            <a:ext cx="357025" cy="42073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p>
        </p:txBody>
      </p:sp>
      <p:cxnSp>
        <p:nvCxnSpPr>
          <p:cNvPr id="54" name="Connecteur droit 53"/>
          <p:cNvCxnSpPr/>
          <p:nvPr/>
        </p:nvCxnSpPr>
        <p:spPr>
          <a:xfrm flipV="1">
            <a:off x="4644008" y="3506608"/>
            <a:ext cx="0" cy="21042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rot="5400000" flipH="1">
            <a:off x="4575275" y="3728350"/>
            <a:ext cx="398202"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2771800" y="692696"/>
            <a:ext cx="3802692" cy="400110"/>
          </a:xfrm>
          <a:prstGeom prst="rect">
            <a:avLst/>
          </a:prstGeom>
        </p:spPr>
        <p:txBody>
          <a:bodyPr wrap="square">
            <a:spAutoFit/>
          </a:bodyPr>
          <a:lstStyle/>
          <a:p>
            <a:r>
              <a:rPr lang="fr-FR" sz="2000" b="1" dirty="0" smtClean="0">
                <a:solidFill>
                  <a:srgbClr val="FF0000"/>
                </a:solidFill>
              </a:rPr>
              <a:t>Hybride MIXTE série/parallèle</a:t>
            </a:r>
            <a:endParaRPr lang="fr-FR" sz="2000" b="1" dirty="0">
              <a:solidFill>
                <a:srgbClr val="FF0000"/>
              </a:solidFill>
            </a:endParaRPr>
          </a:p>
        </p:txBody>
      </p:sp>
      <p:sp>
        <p:nvSpPr>
          <p:cNvPr id="84" name="Rectangle 83"/>
          <p:cNvSpPr/>
          <p:nvPr/>
        </p:nvSpPr>
        <p:spPr>
          <a:xfrm>
            <a:off x="2692426" y="188640"/>
            <a:ext cx="3635932" cy="584775"/>
          </a:xfrm>
          <a:prstGeom prst="rect">
            <a:avLst/>
          </a:prstGeom>
        </p:spPr>
        <p:txBody>
          <a:bodyPr wrap="none">
            <a:spAutoFit/>
          </a:bodyPr>
          <a:lstStyle/>
          <a:p>
            <a:pPr algn="ctr"/>
            <a:r>
              <a:rPr lang="fr-FR" sz="3200" b="1" dirty="0">
                <a:solidFill>
                  <a:srgbClr val="FF0000"/>
                </a:solidFill>
              </a:rPr>
              <a:t>VEHICULE  HYBRIDE </a:t>
            </a:r>
          </a:p>
        </p:txBody>
      </p:sp>
      <p:sp>
        <p:nvSpPr>
          <p:cNvPr id="88" name="Rectangle 87"/>
          <p:cNvSpPr/>
          <p:nvPr/>
        </p:nvSpPr>
        <p:spPr>
          <a:xfrm>
            <a:off x="2627784" y="1052736"/>
            <a:ext cx="3802692" cy="707886"/>
          </a:xfrm>
          <a:prstGeom prst="rect">
            <a:avLst/>
          </a:prstGeom>
        </p:spPr>
        <p:txBody>
          <a:bodyPr wrap="square">
            <a:spAutoFit/>
          </a:bodyPr>
          <a:lstStyle/>
          <a:p>
            <a:r>
              <a:rPr lang="fr-FR" sz="2000" b="1" dirty="0">
                <a:solidFill>
                  <a:srgbClr val="FF0000"/>
                </a:solidFill>
              </a:rPr>
              <a:t>Hybride </a:t>
            </a:r>
            <a:r>
              <a:rPr lang="fr-FR" sz="2000" b="1" dirty="0" smtClean="0">
                <a:solidFill>
                  <a:srgbClr val="FF0000"/>
                </a:solidFill>
              </a:rPr>
              <a:t>rechargeable sur secteur</a:t>
            </a:r>
            <a:endParaRPr lang="fr-FR" sz="2000" b="1" dirty="0">
              <a:solidFill>
                <a:srgbClr val="FF0000"/>
              </a:solidFill>
            </a:endParaRPr>
          </a:p>
          <a:p>
            <a:endParaRPr lang="fr-FR" sz="2000" b="1" dirty="0">
              <a:solidFill>
                <a:srgbClr val="FF0000"/>
              </a:solidFill>
            </a:endParaRPr>
          </a:p>
        </p:txBody>
      </p:sp>
      <p:sp>
        <p:nvSpPr>
          <p:cNvPr id="89" name="Rectangle 88"/>
          <p:cNvSpPr/>
          <p:nvPr/>
        </p:nvSpPr>
        <p:spPr>
          <a:xfrm>
            <a:off x="850466" y="1412776"/>
            <a:ext cx="7970005" cy="1077218"/>
          </a:xfrm>
          <a:prstGeom prst="rect">
            <a:avLst/>
          </a:prstGeom>
        </p:spPr>
        <p:txBody>
          <a:bodyPr wrap="square">
            <a:spAutoFit/>
          </a:bodyPr>
          <a:lstStyle/>
          <a:p>
            <a:r>
              <a:rPr lang="fr-FR" sz="1600" dirty="0" smtClean="0"/>
              <a:t>L'hybride rechargeable est considéré comme un perfectionnement de l'hybride intégral. Les batteries  peuvent être rechargés à l'extérieur via une prise de courant et il est aussi plus puissant. De cette façon, les hybrides rechargeables peuvent parcourir de plus longues distances en s’alimentant de manière électrique et en ne produisant aucune émission.  </a:t>
            </a:r>
            <a:endParaRPr lang="fr-FR" sz="1600" dirty="0"/>
          </a:p>
        </p:txBody>
      </p:sp>
      <p:sp>
        <p:nvSpPr>
          <p:cNvPr id="90" name="ZoneTexte 89"/>
          <p:cNvSpPr txBox="1"/>
          <p:nvPr/>
        </p:nvSpPr>
        <p:spPr>
          <a:xfrm>
            <a:off x="850466" y="2726918"/>
            <a:ext cx="2710376" cy="2862322"/>
          </a:xfrm>
          <a:prstGeom prst="rect">
            <a:avLst/>
          </a:prstGeom>
          <a:noFill/>
        </p:spPr>
        <p:txBody>
          <a:bodyPr wrap="square" rtlCol="0">
            <a:spAutoFit/>
          </a:bodyPr>
          <a:lstStyle/>
          <a:p>
            <a:r>
              <a:rPr lang="fr-FR" dirty="0"/>
              <a:t>La consommation de carburant peut ainsi être réduite jusqu'à 50%. Le moteur à combustion sert de générateur lorsque le véhicule est en mouvement et prend la relève si la capacité de la batterie tombe en dessous d'une </a:t>
            </a:r>
            <a:r>
              <a:rPr lang="fr-FR" dirty="0" smtClean="0"/>
              <a:t>certaine valeur</a:t>
            </a:r>
            <a:endParaRPr lang="fr-FR" dirty="0"/>
          </a:p>
        </p:txBody>
      </p:sp>
      <p:grpSp>
        <p:nvGrpSpPr>
          <p:cNvPr id="96" name="Groupe 95"/>
          <p:cNvGrpSpPr/>
          <p:nvPr/>
        </p:nvGrpSpPr>
        <p:grpSpPr>
          <a:xfrm>
            <a:off x="683568" y="5867980"/>
            <a:ext cx="2397716" cy="369332"/>
            <a:chOff x="5744387" y="6157628"/>
            <a:chExt cx="2397716" cy="369332"/>
          </a:xfrm>
        </p:grpSpPr>
        <p:sp>
          <p:nvSpPr>
            <p:cNvPr id="97" name="ZoneTexte 96"/>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98" name="Connecteur droit 97"/>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99" name="Groupe 98"/>
          <p:cNvGrpSpPr/>
          <p:nvPr/>
        </p:nvGrpSpPr>
        <p:grpSpPr>
          <a:xfrm>
            <a:off x="3745558" y="5797713"/>
            <a:ext cx="3072118" cy="646331"/>
            <a:chOff x="4207098" y="6185907"/>
            <a:chExt cx="2814943" cy="646331"/>
          </a:xfrm>
        </p:grpSpPr>
        <p:sp>
          <p:nvSpPr>
            <p:cNvPr id="100" name="Rectangle 99"/>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101" name="ZoneTexte 100"/>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102" name="Groupe 101"/>
          <p:cNvGrpSpPr/>
          <p:nvPr/>
        </p:nvGrpSpPr>
        <p:grpSpPr>
          <a:xfrm>
            <a:off x="539552" y="6300028"/>
            <a:ext cx="4397010" cy="369332"/>
            <a:chOff x="1103040" y="6482278"/>
            <a:chExt cx="4397010" cy="369332"/>
          </a:xfrm>
        </p:grpSpPr>
        <p:cxnSp>
          <p:nvCxnSpPr>
            <p:cNvPr id="103" name="Connecteur droit avec flèche 102"/>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104" name="ZoneTexte 103"/>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sp>
        <p:nvSpPr>
          <p:cNvPr id="56" name="Rectangle à coins arrondis 55"/>
          <p:cNvSpPr/>
          <p:nvPr/>
        </p:nvSpPr>
        <p:spPr>
          <a:xfrm>
            <a:off x="5799215" y="2996952"/>
            <a:ext cx="286251" cy="45539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Tree>
    <p:extLst>
      <p:ext uri="{BB962C8B-B14F-4D97-AF65-F5344CB8AC3E}">
        <p14:creationId xmlns:p14="http://schemas.microsoft.com/office/powerpoint/2010/main" val="2841458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 56"/>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8712968" cy="5328592"/>
          </a:xfrm>
          <a:prstGeom prst="rect">
            <a:avLst/>
          </a:prstGeom>
        </p:spPr>
      </p:pic>
      <p:pic>
        <p:nvPicPr>
          <p:cNvPr id="8" name="Imag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0305" y="3923903"/>
            <a:ext cx="571500" cy="65722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e 2"/>
          <p:cNvGrpSpPr/>
          <p:nvPr/>
        </p:nvGrpSpPr>
        <p:grpSpPr>
          <a:xfrm>
            <a:off x="1908150" y="4483629"/>
            <a:ext cx="1098012" cy="445491"/>
            <a:chOff x="611560" y="735878"/>
            <a:chExt cx="1098012" cy="445491"/>
          </a:xfrm>
        </p:grpSpPr>
        <p:cxnSp>
          <p:nvCxnSpPr>
            <p:cNvPr id="4" name="Connecteur en arc 3"/>
            <p:cNvCxnSpPr/>
            <p:nvPr/>
          </p:nvCxnSpPr>
          <p:spPr>
            <a:xfrm>
              <a:off x="977551" y="854111"/>
              <a:ext cx="732021" cy="327258"/>
            </a:xfrm>
            <a:prstGeom prst="curvedConnector3">
              <a:avLst/>
            </a:prstGeom>
            <a:ln w="98425">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611560" y="896517"/>
              <a:ext cx="294345" cy="31905"/>
            </a:xfrm>
            <a:prstGeom prst="rect">
              <a:avLst/>
            </a:prstGeom>
            <a:solidFill>
              <a:srgbClr val="BCBCBC"/>
            </a:solidFill>
            <a:ln>
              <a:solidFill>
                <a:srgbClr val="BCBC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p:cNvSpPr/>
            <p:nvPr/>
          </p:nvSpPr>
          <p:spPr>
            <a:xfrm>
              <a:off x="621393" y="778082"/>
              <a:ext cx="294345" cy="31905"/>
            </a:xfrm>
            <a:prstGeom prst="rect">
              <a:avLst/>
            </a:prstGeom>
            <a:solidFill>
              <a:srgbClr val="BCBCBC"/>
            </a:solidFill>
            <a:ln>
              <a:solidFill>
                <a:srgbClr val="BCBCB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Organigramme : Délai 6"/>
            <p:cNvSpPr/>
            <p:nvPr/>
          </p:nvSpPr>
          <p:spPr>
            <a:xfrm>
              <a:off x="819258" y="735878"/>
              <a:ext cx="316585" cy="248353"/>
            </a:xfrm>
            <a:prstGeom prst="flowChartDelay">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n>
                  <a:solidFill>
                    <a:schemeClr val="accent6"/>
                  </a:solidFill>
                </a:ln>
              </a:endParaRPr>
            </a:p>
          </p:txBody>
        </p:sp>
      </p:grpSp>
      <p:sp>
        <p:nvSpPr>
          <p:cNvPr id="9" name="Rectangle à coins arrondis 8"/>
          <p:cNvSpPr/>
          <p:nvPr/>
        </p:nvSpPr>
        <p:spPr>
          <a:xfrm>
            <a:off x="2824135" y="4736462"/>
            <a:ext cx="357025" cy="42073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p>
        </p:txBody>
      </p:sp>
      <p:cxnSp>
        <p:nvCxnSpPr>
          <p:cNvPr id="10" name="Connecteur droit 9"/>
          <p:cNvCxnSpPr/>
          <p:nvPr/>
        </p:nvCxnSpPr>
        <p:spPr>
          <a:xfrm flipV="1">
            <a:off x="3050792" y="4558487"/>
            <a:ext cx="0" cy="21042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2178320" y="3589208"/>
            <a:ext cx="1817616" cy="338554"/>
          </a:xfrm>
          <a:prstGeom prst="rect">
            <a:avLst/>
          </a:prstGeom>
          <a:noFill/>
        </p:spPr>
        <p:txBody>
          <a:bodyPr wrap="square" rtlCol="0">
            <a:spAutoFit/>
          </a:bodyPr>
          <a:lstStyle/>
          <a:p>
            <a:pPr algn="ctr"/>
            <a:r>
              <a:rPr lang="fr-FR" sz="1600" dirty="0" smtClean="0"/>
              <a:t>Batterie 72 à 400 V</a:t>
            </a:r>
            <a:endParaRPr lang="fr-FR" sz="1600" dirty="0"/>
          </a:p>
        </p:txBody>
      </p:sp>
      <p:cxnSp>
        <p:nvCxnSpPr>
          <p:cNvPr id="25" name="Connecteur droit 24"/>
          <p:cNvCxnSpPr/>
          <p:nvPr/>
        </p:nvCxnSpPr>
        <p:spPr>
          <a:xfrm flipV="1">
            <a:off x="3263827" y="4266674"/>
            <a:ext cx="3139436" cy="9685"/>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Connecteur droit 25"/>
          <p:cNvCxnSpPr/>
          <p:nvPr/>
        </p:nvCxnSpPr>
        <p:spPr>
          <a:xfrm rot="5400000">
            <a:off x="3467124" y="4610964"/>
            <a:ext cx="660407"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2440479" y="6002124"/>
            <a:ext cx="2880320" cy="523220"/>
          </a:xfrm>
          <a:prstGeom prst="rect">
            <a:avLst/>
          </a:prstGeom>
          <a:noFill/>
          <a:ln>
            <a:solidFill>
              <a:schemeClr val="tx1"/>
            </a:solidFill>
          </a:ln>
        </p:spPr>
        <p:txBody>
          <a:bodyPr wrap="square" rtlCol="0">
            <a:spAutoFit/>
          </a:bodyPr>
          <a:lstStyle/>
          <a:p>
            <a:r>
              <a:rPr lang="fr-FR" sz="1400" dirty="0" smtClean="0"/>
              <a:t>Lumière, chauffage, essuie glace, radio,  etc…..</a:t>
            </a:r>
            <a:endParaRPr lang="fr-FR" sz="1400" dirty="0"/>
          </a:p>
        </p:txBody>
      </p:sp>
      <p:sp>
        <p:nvSpPr>
          <p:cNvPr id="29" name="ZoneTexte 28"/>
          <p:cNvSpPr txBox="1"/>
          <p:nvPr/>
        </p:nvSpPr>
        <p:spPr>
          <a:xfrm>
            <a:off x="4226658" y="4018712"/>
            <a:ext cx="1112851" cy="523220"/>
          </a:xfrm>
          <a:prstGeom prst="rect">
            <a:avLst/>
          </a:prstGeom>
          <a:solidFill>
            <a:schemeClr val="bg1">
              <a:lumMod val="85000"/>
            </a:schemeClr>
          </a:solidFill>
          <a:ln>
            <a:solidFill>
              <a:schemeClr val="tx1"/>
            </a:solidFill>
          </a:ln>
        </p:spPr>
        <p:txBody>
          <a:bodyPr wrap="square" rtlCol="0">
            <a:spAutoFit/>
          </a:bodyPr>
          <a:lstStyle/>
          <a:p>
            <a:pPr algn="ctr"/>
            <a:r>
              <a:rPr lang="fr-FR" sz="1400" dirty="0" smtClean="0"/>
              <a:t>Contrôleur électronique</a:t>
            </a:r>
            <a:endParaRPr lang="fr-FR" sz="1400" dirty="0"/>
          </a:p>
        </p:txBody>
      </p:sp>
      <p:sp>
        <p:nvSpPr>
          <p:cNvPr id="30" name="ZoneTexte 29"/>
          <p:cNvSpPr txBox="1"/>
          <p:nvPr/>
        </p:nvSpPr>
        <p:spPr>
          <a:xfrm>
            <a:off x="3293271" y="5445224"/>
            <a:ext cx="1128287" cy="307777"/>
          </a:xfrm>
          <a:prstGeom prst="rect">
            <a:avLst/>
          </a:prstGeom>
          <a:solidFill>
            <a:srgbClr val="3FFF96"/>
          </a:solidFill>
          <a:ln>
            <a:solidFill>
              <a:schemeClr val="tx1"/>
            </a:solidFill>
          </a:ln>
        </p:spPr>
        <p:txBody>
          <a:bodyPr wrap="square" rtlCol="0">
            <a:spAutoFit/>
          </a:bodyPr>
          <a:lstStyle/>
          <a:p>
            <a:pPr algn="r"/>
            <a:r>
              <a:rPr lang="fr-FR" sz="1400" dirty="0" smtClean="0"/>
              <a:t>Batterie 12 V</a:t>
            </a:r>
            <a:endParaRPr lang="fr-FR" sz="1400" dirty="0"/>
          </a:p>
        </p:txBody>
      </p:sp>
      <p:sp>
        <p:nvSpPr>
          <p:cNvPr id="31" name="ZoneTexte 30"/>
          <p:cNvSpPr txBox="1"/>
          <p:nvPr/>
        </p:nvSpPr>
        <p:spPr>
          <a:xfrm>
            <a:off x="5683183" y="4005064"/>
            <a:ext cx="919712" cy="523220"/>
          </a:xfrm>
          <a:prstGeom prst="rect">
            <a:avLst/>
          </a:prstGeom>
          <a:solidFill>
            <a:srgbClr val="B0DAE6"/>
          </a:solidFill>
          <a:ln>
            <a:solidFill>
              <a:schemeClr val="tx1"/>
            </a:solidFill>
          </a:ln>
        </p:spPr>
        <p:txBody>
          <a:bodyPr wrap="square" rtlCol="0">
            <a:spAutoFit/>
          </a:bodyPr>
          <a:lstStyle/>
          <a:p>
            <a:pPr algn="ctr"/>
            <a:r>
              <a:rPr lang="fr-FR" sz="1400" dirty="0" smtClean="0"/>
              <a:t>Moteur électrique</a:t>
            </a:r>
            <a:endParaRPr lang="fr-FR" sz="1400" dirty="0"/>
          </a:p>
        </p:txBody>
      </p:sp>
      <p:grpSp>
        <p:nvGrpSpPr>
          <p:cNvPr id="32" name="Groupe 31"/>
          <p:cNvGrpSpPr/>
          <p:nvPr/>
        </p:nvGrpSpPr>
        <p:grpSpPr>
          <a:xfrm>
            <a:off x="7526982" y="3267568"/>
            <a:ext cx="933450" cy="1990725"/>
            <a:chOff x="3074983" y="389054"/>
            <a:chExt cx="933450" cy="1990725"/>
          </a:xfrm>
        </p:grpSpPr>
        <p:sp>
          <p:nvSpPr>
            <p:cNvPr id="33" name="Rectangle à coins arrondis 32"/>
            <p:cNvSpPr/>
            <p:nvPr/>
          </p:nvSpPr>
          <p:spPr>
            <a:xfrm>
              <a:off x="3084508" y="38905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34" name="Ellipse 33"/>
            <p:cNvSpPr/>
            <p:nvPr/>
          </p:nvSpPr>
          <p:spPr>
            <a:xfrm>
              <a:off x="3398833" y="114152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35" name="Rectangle à coins arrondis 34"/>
            <p:cNvSpPr/>
            <p:nvPr/>
          </p:nvSpPr>
          <p:spPr>
            <a:xfrm>
              <a:off x="3074983" y="212260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36" name="Rectangle 35"/>
            <p:cNvSpPr/>
            <p:nvPr/>
          </p:nvSpPr>
          <p:spPr>
            <a:xfrm>
              <a:off x="3490783" y="667679"/>
              <a:ext cx="144000" cy="50002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37" name="Rectangle 36"/>
            <p:cNvSpPr/>
            <p:nvPr/>
          </p:nvSpPr>
          <p:spPr>
            <a:xfrm>
              <a:off x="3485188" y="1566602"/>
              <a:ext cx="144000" cy="550028"/>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sp>
        <p:nvSpPr>
          <p:cNvPr id="38" name="Rectangle 37"/>
          <p:cNvSpPr/>
          <p:nvPr/>
        </p:nvSpPr>
        <p:spPr>
          <a:xfrm rot="5400000">
            <a:off x="7161179" y="3622649"/>
            <a:ext cx="181297" cy="126508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39" name="Rectangle 38"/>
          <p:cNvSpPr/>
          <p:nvPr/>
        </p:nvSpPr>
        <p:spPr>
          <a:xfrm rot="10800000">
            <a:off x="6835313" y="3946704"/>
            <a:ext cx="252000" cy="63776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nvGrpSpPr>
          <p:cNvPr id="1042" name="Groupe 1041"/>
          <p:cNvGrpSpPr/>
          <p:nvPr/>
        </p:nvGrpSpPr>
        <p:grpSpPr>
          <a:xfrm>
            <a:off x="4571999" y="4810800"/>
            <a:ext cx="840575" cy="679236"/>
            <a:chOff x="4571999" y="4810800"/>
            <a:chExt cx="840575" cy="679236"/>
          </a:xfrm>
        </p:grpSpPr>
        <p:grpSp>
          <p:nvGrpSpPr>
            <p:cNvPr id="47" name="Groupe 46"/>
            <p:cNvGrpSpPr/>
            <p:nvPr/>
          </p:nvGrpSpPr>
          <p:grpSpPr>
            <a:xfrm>
              <a:off x="4679853" y="4810800"/>
              <a:ext cx="389047" cy="351220"/>
              <a:chOff x="7207265" y="1601604"/>
              <a:chExt cx="389047" cy="351220"/>
            </a:xfrm>
          </p:grpSpPr>
          <p:cxnSp>
            <p:nvCxnSpPr>
              <p:cNvPr id="41" name="Connecteur en arc 40"/>
              <p:cNvCxnSpPr/>
              <p:nvPr/>
            </p:nvCxnSpPr>
            <p:spPr>
              <a:xfrm>
                <a:off x="7207265" y="1601604"/>
                <a:ext cx="312274" cy="277757"/>
              </a:xfrm>
              <a:prstGeom prst="curvedConnector3">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Ellipse 45"/>
              <p:cNvSpPr/>
              <p:nvPr/>
            </p:nvSpPr>
            <p:spPr>
              <a:xfrm>
                <a:off x="7380312" y="1844824"/>
                <a:ext cx="216000" cy="108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solidFill>
                    <a:schemeClr val="tx1"/>
                  </a:solidFill>
                </a:endParaRPr>
              </a:p>
            </p:txBody>
          </p:sp>
        </p:grpSp>
        <p:sp>
          <p:nvSpPr>
            <p:cNvPr id="49" name="ZoneTexte 48"/>
            <p:cNvSpPr txBox="1"/>
            <p:nvPr/>
          </p:nvSpPr>
          <p:spPr>
            <a:xfrm>
              <a:off x="4571999" y="5182259"/>
              <a:ext cx="840575" cy="307777"/>
            </a:xfrm>
            <a:prstGeom prst="rect">
              <a:avLst/>
            </a:prstGeom>
            <a:noFill/>
            <a:ln>
              <a:noFill/>
            </a:ln>
          </p:spPr>
          <p:txBody>
            <a:bodyPr wrap="square" rtlCol="0">
              <a:spAutoFit/>
            </a:bodyPr>
            <a:lstStyle/>
            <a:p>
              <a:pPr algn="ctr"/>
              <a:r>
                <a:rPr lang="fr-FR" sz="1400" dirty="0" smtClean="0"/>
                <a:t>Pédale</a:t>
              </a:r>
              <a:endParaRPr lang="fr-FR" sz="1400" dirty="0"/>
            </a:p>
          </p:txBody>
        </p:sp>
      </p:grpSp>
      <p:sp>
        <p:nvSpPr>
          <p:cNvPr id="51" name="ZoneTexte 50"/>
          <p:cNvSpPr txBox="1"/>
          <p:nvPr/>
        </p:nvSpPr>
        <p:spPr>
          <a:xfrm>
            <a:off x="4311552" y="3429000"/>
            <a:ext cx="912287" cy="307777"/>
          </a:xfrm>
          <a:prstGeom prst="rect">
            <a:avLst/>
          </a:prstGeom>
          <a:solidFill>
            <a:srgbClr val="CDCDCD"/>
          </a:solidFill>
          <a:ln>
            <a:solidFill>
              <a:schemeClr val="tx1"/>
            </a:solidFill>
          </a:ln>
        </p:spPr>
        <p:txBody>
          <a:bodyPr wrap="square" rtlCol="0">
            <a:spAutoFit/>
          </a:bodyPr>
          <a:lstStyle/>
          <a:p>
            <a:pPr algn="ctr"/>
            <a:r>
              <a:rPr lang="fr-FR" sz="1400" dirty="0" smtClean="0"/>
              <a:t>Capteurs</a:t>
            </a:r>
            <a:endParaRPr lang="fr-FR" sz="1400" dirty="0"/>
          </a:p>
        </p:txBody>
      </p:sp>
      <p:sp>
        <p:nvSpPr>
          <p:cNvPr id="50" name="Flèche vers le haut 49"/>
          <p:cNvSpPr/>
          <p:nvPr/>
        </p:nvSpPr>
        <p:spPr>
          <a:xfrm rot="10800000">
            <a:off x="4683621" y="3746202"/>
            <a:ext cx="108000" cy="288000"/>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53" name="Flèche vers le haut 52"/>
          <p:cNvSpPr/>
          <p:nvPr/>
        </p:nvSpPr>
        <p:spPr>
          <a:xfrm>
            <a:off x="4675071" y="4562482"/>
            <a:ext cx="108000" cy="288000"/>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cxnSp>
        <p:nvCxnSpPr>
          <p:cNvPr id="54" name="Connecteur droit 53"/>
          <p:cNvCxnSpPr/>
          <p:nvPr/>
        </p:nvCxnSpPr>
        <p:spPr>
          <a:xfrm flipV="1">
            <a:off x="5119501" y="3852203"/>
            <a:ext cx="850909" cy="8005"/>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a:off x="6573944" y="3235793"/>
            <a:ext cx="11420" cy="159093"/>
          </a:xfrm>
          <a:prstGeom prst="line">
            <a:avLst/>
          </a:prstGeom>
          <a:ln w="63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a:off x="5107119" y="3861048"/>
            <a:ext cx="0" cy="18000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24" name="Connecteur droit avec flèche 1023"/>
          <p:cNvCxnSpPr/>
          <p:nvPr/>
        </p:nvCxnSpPr>
        <p:spPr>
          <a:xfrm>
            <a:off x="5943919" y="3848591"/>
            <a:ext cx="0" cy="156473"/>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p:nvPr/>
        </p:nvCxnSpPr>
        <p:spPr>
          <a:xfrm>
            <a:off x="3797327" y="5263101"/>
            <a:ext cx="0" cy="182123"/>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3234911" y="4951572"/>
            <a:ext cx="1224136" cy="307777"/>
          </a:xfrm>
          <a:prstGeom prst="rect">
            <a:avLst/>
          </a:prstGeom>
          <a:solidFill>
            <a:srgbClr val="CDCDCD"/>
          </a:solidFill>
          <a:ln>
            <a:solidFill>
              <a:schemeClr val="tx1"/>
            </a:solidFill>
          </a:ln>
        </p:spPr>
        <p:txBody>
          <a:bodyPr wrap="square" rtlCol="0">
            <a:spAutoFit/>
          </a:bodyPr>
          <a:lstStyle/>
          <a:p>
            <a:pPr algn="ctr"/>
            <a:r>
              <a:rPr lang="fr-FR" sz="1400" dirty="0" smtClean="0"/>
              <a:t>Convertisseur</a:t>
            </a:r>
            <a:endParaRPr lang="fr-FR" sz="1400" dirty="0"/>
          </a:p>
        </p:txBody>
      </p:sp>
      <p:cxnSp>
        <p:nvCxnSpPr>
          <p:cNvPr id="67" name="Connecteur droit avec flèche 66"/>
          <p:cNvCxnSpPr/>
          <p:nvPr/>
        </p:nvCxnSpPr>
        <p:spPr>
          <a:xfrm>
            <a:off x="3834637" y="5747598"/>
            <a:ext cx="0" cy="266647"/>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a:off x="3927695" y="4392400"/>
            <a:ext cx="0" cy="472382"/>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7" name="Connecteur droit avec flèche 76"/>
          <p:cNvCxnSpPr/>
          <p:nvPr/>
        </p:nvCxnSpPr>
        <p:spPr>
          <a:xfrm rot="16200000">
            <a:off x="5528475" y="3943748"/>
            <a:ext cx="0" cy="266647"/>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8" name="Connecteur droit avec flèche 77"/>
          <p:cNvCxnSpPr/>
          <p:nvPr/>
        </p:nvCxnSpPr>
        <p:spPr>
          <a:xfrm rot="16200000">
            <a:off x="3787642" y="3731265"/>
            <a:ext cx="0" cy="691614"/>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droit avec flèche 79"/>
          <p:cNvCxnSpPr/>
          <p:nvPr/>
        </p:nvCxnSpPr>
        <p:spPr>
          <a:xfrm rot="5400000">
            <a:off x="5483639" y="4029528"/>
            <a:ext cx="0" cy="266400"/>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p:nvPr/>
        </p:nvCxnSpPr>
        <p:spPr>
          <a:xfrm rot="5400000">
            <a:off x="3760482" y="3818733"/>
            <a:ext cx="0" cy="691614"/>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038" name="Groupe 1037"/>
          <p:cNvGrpSpPr/>
          <p:nvPr/>
        </p:nvGrpSpPr>
        <p:grpSpPr>
          <a:xfrm>
            <a:off x="1214920" y="3882335"/>
            <a:ext cx="620776" cy="1562889"/>
            <a:chOff x="1214920" y="3666311"/>
            <a:chExt cx="620776" cy="1562889"/>
          </a:xfrm>
        </p:grpSpPr>
        <p:pic>
          <p:nvPicPr>
            <p:cNvPr id="103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9696" y="3666311"/>
              <a:ext cx="576000" cy="570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4411" y="4205368"/>
              <a:ext cx="542925" cy="542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4920" y="4724375"/>
              <a:ext cx="561975" cy="504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90" name="Rectangle 89"/>
          <p:cNvSpPr/>
          <p:nvPr/>
        </p:nvSpPr>
        <p:spPr>
          <a:xfrm>
            <a:off x="2402701" y="188640"/>
            <a:ext cx="4215385" cy="584775"/>
          </a:xfrm>
          <a:prstGeom prst="rect">
            <a:avLst/>
          </a:prstGeom>
        </p:spPr>
        <p:txBody>
          <a:bodyPr wrap="none">
            <a:spAutoFit/>
          </a:bodyPr>
          <a:lstStyle/>
          <a:p>
            <a:pPr algn="ctr"/>
            <a:r>
              <a:rPr lang="fr-FR" sz="3200" b="1" dirty="0">
                <a:solidFill>
                  <a:srgbClr val="FF0000"/>
                </a:solidFill>
              </a:rPr>
              <a:t>VEHICULE  </a:t>
            </a:r>
            <a:r>
              <a:rPr lang="fr-FR" sz="3200" b="1" dirty="0" smtClean="0">
                <a:solidFill>
                  <a:srgbClr val="FF0000"/>
                </a:solidFill>
              </a:rPr>
              <a:t>ELECTRIQUE </a:t>
            </a:r>
            <a:endParaRPr lang="fr-FR" sz="3200" b="1" dirty="0">
              <a:solidFill>
                <a:srgbClr val="FF0000"/>
              </a:solidFill>
            </a:endParaRPr>
          </a:p>
        </p:txBody>
      </p:sp>
      <p:sp>
        <p:nvSpPr>
          <p:cNvPr id="1041" name="Rectangle 1040"/>
          <p:cNvSpPr/>
          <p:nvPr/>
        </p:nvSpPr>
        <p:spPr>
          <a:xfrm>
            <a:off x="467544" y="710694"/>
            <a:ext cx="8352928" cy="2862322"/>
          </a:xfrm>
          <a:prstGeom prst="rect">
            <a:avLst/>
          </a:prstGeom>
        </p:spPr>
        <p:txBody>
          <a:bodyPr wrap="square">
            <a:spAutoFit/>
          </a:bodyPr>
          <a:lstStyle/>
          <a:p>
            <a:r>
              <a:rPr lang="fr-FR" sz="1500" dirty="0"/>
              <a:t> Le véhicule électrique a la même conception qu’un véhicule thermique sauf que le système de batterie qui joue le rôle du carburant. </a:t>
            </a:r>
            <a:r>
              <a:rPr lang="fr-FR" sz="1500" dirty="0" smtClean="0"/>
              <a:t> Comparé </a:t>
            </a:r>
            <a:r>
              <a:rPr lang="fr-FR" sz="1500" dirty="0"/>
              <a:t>à un véhicule thermique, Il se différencie  par un temps de recharge plus long, ainsi que par la facilité de transporter et distribuer l'électricité,</a:t>
            </a:r>
          </a:p>
          <a:p>
            <a:r>
              <a:rPr lang="fr-FR" sz="1500" dirty="0"/>
              <a:t>Un véhicule électrique  est généralement équipée d'un ou plusieurs moteurs électriques dont la puissance totale peut aller de 15 à plus de 400 </a:t>
            </a:r>
            <a:r>
              <a:rPr lang="fr-FR" sz="1500" dirty="0" smtClean="0"/>
              <a:t>kW, </a:t>
            </a:r>
            <a:r>
              <a:rPr lang="fr-FR" sz="1500" dirty="0"/>
              <a:t>selon la taille du véhicule, l'usage et les performances recherchées. </a:t>
            </a:r>
          </a:p>
          <a:p>
            <a:r>
              <a:rPr lang="fr-FR" sz="1500" dirty="0"/>
              <a:t>A Titre d’exemple</a:t>
            </a:r>
          </a:p>
          <a:p>
            <a:pPr lvl="0"/>
            <a:r>
              <a:rPr lang="fr-FR" sz="1500" dirty="0"/>
              <a:t>De 45 kW à 70 KW  pour les petites berlines </a:t>
            </a:r>
          </a:p>
          <a:p>
            <a:pPr lvl="0"/>
            <a:r>
              <a:rPr lang="fr-FR" sz="1500" dirty="0"/>
              <a:t>De 60 KW à 90 kW  pour les  berlines selon les modèles </a:t>
            </a:r>
          </a:p>
          <a:p>
            <a:pPr lvl="0"/>
            <a:r>
              <a:rPr lang="fr-FR" sz="1500" dirty="0"/>
              <a:t>De 200 kW à 350 KW pour la sportive électrique </a:t>
            </a:r>
          </a:p>
          <a:p>
            <a:pPr lvl="0"/>
            <a:r>
              <a:rPr lang="fr-FR" sz="1500" dirty="0"/>
              <a:t>De 300 kW à 500 KW pour les véhicules puissants (Haut de gamme).</a:t>
            </a:r>
          </a:p>
          <a:p>
            <a:r>
              <a:rPr lang="fr-FR" sz="1500" dirty="0"/>
              <a:t> </a:t>
            </a:r>
          </a:p>
        </p:txBody>
      </p:sp>
      <p:sp>
        <p:nvSpPr>
          <p:cNvPr id="92" name="ZoneTexte 30"/>
          <p:cNvSpPr txBox="1"/>
          <p:nvPr/>
        </p:nvSpPr>
        <p:spPr>
          <a:xfrm>
            <a:off x="6379411" y="4581128"/>
            <a:ext cx="1216925" cy="307777"/>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smtClean="0"/>
              <a:t>Transmission</a:t>
            </a:r>
            <a:endParaRPr lang="fr-FR" sz="1400" dirty="0"/>
          </a:p>
        </p:txBody>
      </p:sp>
      <p:grpSp>
        <p:nvGrpSpPr>
          <p:cNvPr id="93" name="Groupe 92"/>
          <p:cNvGrpSpPr/>
          <p:nvPr/>
        </p:nvGrpSpPr>
        <p:grpSpPr>
          <a:xfrm>
            <a:off x="8017105" y="3470803"/>
            <a:ext cx="11279" cy="1552253"/>
            <a:chOff x="8086744" y="2893504"/>
            <a:chExt cx="13648" cy="1411139"/>
          </a:xfrm>
        </p:grpSpPr>
        <p:cxnSp>
          <p:nvCxnSpPr>
            <p:cNvPr id="94" name="Connecteur droit avec flèche 93"/>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95" name="Connecteur droit avec flèche 94"/>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96" name="Connecteur droit avec flèche 95"/>
          <p:cNvCxnSpPr/>
          <p:nvPr/>
        </p:nvCxnSpPr>
        <p:spPr>
          <a:xfrm rot="10800000">
            <a:off x="6480383" y="4203672"/>
            <a:ext cx="1548000"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97" name="Connecteur droit avec flèche 96"/>
          <p:cNvCxnSpPr/>
          <p:nvPr/>
        </p:nvCxnSpPr>
        <p:spPr>
          <a:xfrm>
            <a:off x="6516216" y="4301480"/>
            <a:ext cx="1548000"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1016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8712968" cy="5328592"/>
          </a:xfrm>
          <a:prstGeom prst="rect">
            <a:avLst/>
          </a:prstGeom>
        </p:spPr>
      </p:pic>
      <p:sp>
        <p:nvSpPr>
          <p:cNvPr id="2" name="Rectangle 1"/>
          <p:cNvSpPr/>
          <p:nvPr/>
        </p:nvSpPr>
        <p:spPr>
          <a:xfrm>
            <a:off x="3131840" y="404664"/>
            <a:ext cx="2295180" cy="584775"/>
          </a:xfrm>
          <a:prstGeom prst="rect">
            <a:avLst/>
          </a:prstGeom>
        </p:spPr>
        <p:txBody>
          <a:bodyPr wrap="none">
            <a:spAutoFit/>
          </a:bodyPr>
          <a:lstStyle/>
          <a:p>
            <a:pPr algn="ctr"/>
            <a:r>
              <a:rPr lang="fr-FR" sz="3200" b="1" dirty="0">
                <a:solidFill>
                  <a:srgbClr val="FF0000"/>
                </a:solidFill>
              </a:rPr>
              <a:t>LA BATTERIE</a:t>
            </a:r>
          </a:p>
        </p:txBody>
      </p:sp>
      <p:pic>
        <p:nvPicPr>
          <p:cNvPr id="3" name="Image 2"/>
          <p:cNvPicPr/>
          <p:nvPr/>
        </p:nvPicPr>
        <p:blipFill>
          <a:blip r:embed="rId4">
            <a:extLst>
              <a:ext uri="{BEBA8EAE-BF5A-486C-A8C5-ECC9F3942E4B}">
                <a14:imgProps xmlns:a14="http://schemas.microsoft.com/office/drawing/2010/main">
                  <a14:imgLayer r:embed="rId5">
                    <a14:imgEffect>
                      <a14:backgroundRemoval t="8800" b="90000" l="1078" r="98276">
                        <a14:foregroundMark x1="5388" y1="39200" x2="5388" y2="39200"/>
                      </a14:backgroundRemoval>
                    </a14:imgEffect>
                  </a14:imgLayer>
                </a14:imgProps>
              </a:ext>
              <a:ext uri="{28A0092B-C50C-407E-A947-70E740481C1C}">
                <a14:useLocalDpi xmlns:a14="http://schemas.microsoft.com/office/drawing/2010/main" val="0"/>
              </a:ext>
            </a:extLst>
          </a:blip>
          <a:srcRect/>
          <a:stretch>
            <a:fillRect/>
          </a:stretch>
        </p:blipFill>
        <p:spPr bwMode="auto">
          <a:xfrm>
            <a:off x="5192960" y="1052736"/>
            <a:ext cx="3339480" cy="1827496"/>
          </a:xfrm>
          <a:prstGeom prst="rect">
            <a:avLst/>
          </a:prstGeom>
          <a:noFill/>
          <a:ln>
            <a:noFill/>
          </a:ln>
        </p:spPr>
      </p:pic>
      <p:sp>
        <p:nvSpPr>
          <p:cNvPr id="4" name="Rectangle 3"/>
          <p:cNvSpPr/>
          <p:nvPr/>
        </p:nvSpPr>
        <p:spPr>
          <a:xfrm>
            <a:off x="395536" y="1268760"/>
            <a:ext cx="4824536" cy="1323439"/>
          </a:xfrm>
          <a:prstGeom prst="rect">
            <a:avLst/>
          </a:prstGeom>
        </p:spPr>
        <p:txBody>
          <a:bodyPr wrap="square">
            <a:spAutoFit/>
          </a:bodyPr>
          <a:lstStyle/>
          <a:p>
            <a:pPr lvl="0"/>
            <a:r>
              <a:rPr lang="fr-FR" sz="1600" dirty="0"/>
              <a:t>Hier au nickel et cadmium ou au plomb, aujourd’hui avec du lithium, demain en employant peut-être du </a:t>
            </a:r>
            <a:r>
              <a:rPr lang="fr-FR" sz="1600" dirty="0" smtClean="0"/>
              <a:t>graphème… </a:t>
            </a:r>
            <a:r>
              <a:rPr lang="fr-FR" sz="1600" dirty="0"/>
              <a:t>les batteries de traction des voitures électriques évoluent pour toujours plus de légèreté, d’autonomie et de propreté.</a:t>
            </a:r>
          </a:p>
        </p:txBody>
      </p:sp>
      <p:sp>
        <p:nvSpPr>
          <p:cNvPr id="5" name="Rectangle 4"/>
          <p:cNvSpPr/>
          <p:nvPr/>
        </p:nvSpPr>
        <p:spPr>
          <a:xfrm>
            <a:off x="395536" y="2780928"/>
            <a:ext cx="8568952" cy="1323439"/>
          </a:xfrm>
          <a:prstGeom prst="rect">
            <a:avLst/>
          </a:prstGeom>
        </p:spPr>
        <p:txBody>
          <a:bodyPr wrap="square">
            <a:spAutoFit/>
          </a:bodyPr>
          <a:lstStyle/>
          <a:p>
            <a:r>
              <a:rPr lang="fr-FR" sz="1600" dirty="0"/>
              <a:t>La capacité des batteries varie de 15 à 200 kWh, leur tension totale étant de 300 à 500 V. </a:t>
            </a:r>
            <a:endParaRPr lang="fr-FR" sz="1600" dirty="0" smtClean="0"/>
          </a:p>
          <a:p>
            <a:r>
              <a:rPr lang="fr-FR" sz="1600" dirty="0" smtClean="0"/>
              <a:t>L'autonomie </a:t>
            </a:r>
            <a:r>
              <a:rPr lang="fr-FR" sz="1600" dirty="0"/>
              <a:t>du véhicule dépend directement de la capacité de la batterie, du type de trajet (plat, varié, urbain, etc.), du </a:t>
            </a:r>
            <a:r>
              <a:rPr lang="fr-FR" sz="1600" dirty="0" smtClean="0"/>
              <a:t>mode de conduite</a:t>
            </a:r>
            <a:r>
              <a:rPr lang="fr-FR" sz="1600" dirty="0"/>
              <a:t> et des accessoires utilisés (phares, chauffage, climatisation, essuie-glaces, etc.).</a:t>
            </a:r>
          </a:p>
          <a:p>
            <a:r>
              <a:rPr lang="fr-FR" sz="1600" dirty="0"/>
              <a:t>L’autonomie moyenne est entre 150 km et 450 km selon le constructeur</a:t>
            </a:r>
          </a:p>
        </p:txBody>
      </p:sp>
      <p:sp>
        <p:nvSpPr>
          <p:cNvPr id="6" name="Rectangle 5"/>
          <p:cNvSpPr/>
          <p:nvPr/>
        </p:nvSpPr>
        <p:spPr>
          <a:xfrm>
            <a:off x="403324" y="4221088"/>
            <a:ext cx="7992888" cy="1815882"/>
          </a:xfrm>
          <a:prstGeom prst="rect">
            <a:avLst/>
          </a:prstGeom>
        </p:spPr>
        <p:txBody>
          <a:bodyPr wrap="square">
            <a:spAutoFit/>
          </a:bodyPr>
          <a:lstStyle/>
          <a:p>
            <a:r>
              <a:rPr lang="fr-FR" sz="1600" dirty="0" smtClean="0"/>
              <a:t>SECURITE:</a:t>
            </a:r>
            <a:endParaRPr lang="fr-FR" sz="1600" dirty="0"/>
          </a:p>
          <a:p>
            <a:r>
              <a:rPr lang="fr-FR" sz="1600" dirty="0"/>
              <a:t>• </a:t>
            </a:r>
            <a:r>
              <a:rPr lang="fr-FR" sz="1600" dirty="0" smtClean="0"/>
              <a:t>Le caisson  de la batterie est  </a:t>
            </a:r>
            <a:r>
              <a:rPr lang="fr-FR" sz="1600" dirty="0"/>
              <a:t>bien protégé et </a:t>
            </a:r>
            <a:r>
              <a:rPr lang="fr-FR" sz="1600" dirty="0" smtClean="0"/>
              <a:t>résistant, lors d’une intervention</a:t>
            </a:r>
            <a:r>
              <a:rPr lang="fr-FR" sz="1600" dirty="0"/>
              <a:t>, même lors d’un incendie, ne pas percer le couvert du </a:t>
            </a:r>
            <a:r>
              <a:rPr lang="fr-FR" sz="1600" dirty="0" smtClean="0"/>
              <a:t>caisson au </a:t>
            </a:r>
            <a:r>
              <a:rPr lang="fr-FR" sz="1600" dirty="0"/>
              <a:t>risque de causer plus de problèmes.</a:t>
            </a:r>
          </a:p>
          <a:p>
            <a:r>
              <a:rPr lang="fr-FR" sz="1600" dirty="0"/>
              <a:t>• Ne pas toucher de câbles ou modules électroniques </a:t>
            </a:r>
            <a:r>
              <a:rPr lang="fr-FR" sz="1600" dirty="0" smtClean="0"/>
              <a:t>endommagés</a:t>
            </a:r>
            <a:r>
              <a:rPr lang="fr-FR" sz="1600" dirty="0"/>
              <a:t>, sinon porter des gants</a:t>
            </a:r>
          </a:p>
          <a:p>
            <a:r>
              <a:rPr lang="fr-FR" sz="1600" dirty="0"/>
              <a:t>diélectriques.</a:t>
            </a:r>
          </a:p>
          <a:p>
            <a:r>
              <a:rPr lang="fr-FR" sz="1600" dirty="0"/>
              <a:t>• Une fumée toxique peut survenir lors de court-circuit des batteries</a:t>
            </a:r>
            <a:r>
              <a:rPr lang="fr-FR" sz="1600" dirty="0" smtClean="0"/>
              <a:t>. Prendre les </a:t>
            </a:r>
            <a:r>
              <a:rPr lang="fr-FR" sz="1600" smtClean="0"/>
              <a:t>précautions nécessaires,</a:t>
            </a:r>
            <a:endParaRPr lang="fr-FR" sz="1600" dirty="0"/>
          </a:p>
        </p:txBody>
      </p:sp>
    </p:spTree>
    <p:extLst>
      <p:ext uri="{BB962C8B-B14F-4D97-AF65-F5344CB8AC3E}">
        <p14:creationId xmlns:p14="http://schemas.microsoft.com/office/powerpoint/2010/main" val="3934612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8712968" cy="5328592"/>
          </a:xfrm>
          <a:prstGeom prst="rect">
            <a:avLst/>
          </a:prstGeom>
        </p:spPr>
      </p:pic>
      <p:sp>
        <p:nvSpPr>
          <p:cNvPr id="2" name="Rectangle 1"/>
          <p:cNvSpPr/>
          <p:nvPr/>
        </p:nvSpPr>
        <p:spPr>
          <a:xfrm>
            <a:off x="395536" y="1124744"/>
            <a:ext cx="8208912" cy="5401479"/>
          </a:xfrm>
          <a:prstGeom prst="rect">
            <a:avLst/>
          </a:prstGeom>
        </p:spPr>
        <p:txBody>
          <a:bodyPr wrap="square">
            <a:spAutoFit/>
          </a:bodyPr>
          <a:lstStyle/>
          <a:p>
            <a:r>
              <a:rPr lang="fr-FR" sz="1500" dirty="0"/>
              <a:t>Le prix </a:t>
            </a:r>
            <a:r>
              <a:rPr lang="fr-FR" sz="1500" dirty="0" smtClean="0"/>
              <a:t>d’achat d’une </a:t>
            </a:r>
            <a:r>
              <a:rPr lang="fr-FR" sz="1500" dirty="0"/>
              <a:t>batterie d’un véhicule électrique dépend de sa capacité énergétique en kilowattheure (kWh), qui va conditionner son autonomie, mais aussi </a:t>
            </a:r>
            <a:r>
              <a:rPr lang="fr-FR" sz="1500" dirty="0" smtClean="0"/>
              <a:t>de la </a:t>
            </a:r>
            <a:r>
              <a:rPr lang="fr-FR" sz="1500" dirty="0"/>
              <a:t>puissance du moteur qu’elle alimente.</a:t>
            </a:r>
          </a:p>
          <a:p>
            <a:r>
              <a:rPr lang="fr-FR" sz="1500" dirty="0"/>
              <a:t> </a:t>
            </a:r>
          </a:p>
          <a:p>
            <a:r>
              <a:rPr lang="fr-FR" sz="1500" dirty="0"/>
              <a:t>le prix de la batterie d’une voiture électrique représentait plus de la moitié du coût de production du véhicule </a:t>
            </a:r>
            <a:r>
              <a:rPr lang="fr-FR" sz="1500" dirty="0" smtClean="0"/>
              <a:t>(près de 60</a:t>
            </a:r>
            <a:r>
              <a:rPr lang="fr-FR" sz="1500" dirty="0"/>
              <a:t> </a:t>
            </a:r>
            <a:r>
              <a:rPr lang="fr-FR" sz="1500" dirty="0" smtClean="0"/>
              <a:t>%).</a:t>
            </a:r>
          </a:p>
          <a:p>
            <a:endParaRPr lang="fr-FR" sz="1500" dirty="0"/>
          </a:p>
          <a:p>
            <a:r>
              <a:rPr lang="fr-FR" sz="1500" dirty="0"/>
              <a:t>Le prix baisse d’année en année . En  2018 , le prix </a:t>
            </a:r>
            <a:r>
              <a:rPr lang="fr-FR" sz="1500" dirty="0" smtClean="0"/>
              <a:t>de la batterie en </a:t>
            </a:r>
            <a:r>
              <a:rPr lang="fr-FR" sz="1500" dirty="0"/>
              <a:t>Europe est en moyenne de </a:t>
            </a:r>
            <a:r>
              <a:rPr lang="fr-FR" sz="1500" dirty="0" smtClean="0"/>
              <a:t>160 </a:t>
            </a:r>
            <a:r>
              <a:rPr lang="fr-FR" sz="1500" dirty="0"/>
              <a:t>euros/kWh. </a:t>
            </a:r>
            <a:endParaRPr lang="fr-FR" sz="1500" dirty="0" smtClean="0"/>
          </a:p>
          <a:p>
            <a:r>
              <a:rPr lang="fr-FR" sz="1500" dirty="0" smtClean="0"/>
              <a:t>Par </a:t>
            </a:r>
            <a:r>
              <a:rPr lang="fr-FR" sz="1500" dirty="0"/>
              <a:t>exemple pour une batterie de 52 kW/h , le prix  est facturé à 160X52= 8 320 </a:t>
            </a:r>
            <a:r>
              <a:rPr lang="fr-FR" sz="1500" dirty="0" smtClean="0"/>
              <a:t>euros soit  environ 27.000,000 Dinars Tunisien.</a:t>
            </a:r>
            <a:endParaRPr lang="fr-FR" sz="1500" dirty="0"/>
          </a:p>
          <a:p>
            <a:r>
              <a:rPr lang="fr-FR" sz="1500" dirty="0"/>
              <a:t>Les constructeurs </a:t>
            </a:r>
            <a:r>
              <a:rPr lang="fr-FR" sz="1500" dirty="0" smtClean="0"/>
              <a:t>garantissent </a:t>
            </a:r>
            <a:r>
              <a:rPr lang="fr-FR" sz="1500" dirty="0"/>
              <a:t>la batterie entre 8 et 10 ans soit une efficacité durant 1000 à 1500 cycles de charge complète </a:t>
            </a:r>
            <a:r>
              <a:rPr lang="fr-FR" sz="1500" dirty="0" smtClean="0"/>
              <a:t>.</a:t>
            </a:r>
          </a:p>
          <a:p>
            <a:endParaRPr lang="fr-FR" sz="1500" dirty="0"/>
          </a:p>
          <a:p>
            <a:r>
              <a:rPr lang="fr-FR" sz="1500" dirty="0"/>
              <a:t>Pour ne pas se soucier du remplacement de la batterie et réduire le coût d’acquisition de ses véhicules électriques, le constructeur français propose </a:t>
            </a:r>
            <a:r>
              <a:rPr lang="fr-FR" sz="1500" dirty="0" smtClean="0"/>
              <a:t>un système de location innovant,  </a:t>
            </a:r>
            <a:r>
              <a:rPr lang="fr-FR" sz="1500" dirty="0"/>
              <a:t>pour la batterie de traction</a:t>
            </a:r>
            <a:r>
              <a:rPr lang="fr-FR" sz="1500" dirty="0" smtClean="0"/>
              <a:t>.</a:t>
            </a:r>
          </a:p>
          <a:p>
            <a:endParaRPr lang="fr-FR" sz="1500" dirty="0"/>
          </a:p>
          <a:p>
            <a:r>
              <a:rPr lang="fr-FR" sz="1500" dirty="0"/>
              <a:t>En outre, la mise en location des batteries permet à la marque  de les récupérer dès qu’elles ne sont plus assez performantes pour un usage automobile, et de  les réutiliser pour le stockage d’électricité domestique</a:t>
            </a:r>
            <a:r>
              <a:rPr lang="fr-FR" sz="1500" dirty="0" smtClean="0"/>
              <a:t>.</a:t>
            </a:r>
          </a:p>
          <a:p>
            <a:r>
              <a:rPr lang="fr-FR" sz="1500" dirty="0" smtClean="0">
                <a:effectLst/>
              </a:rPr>
              <a:t>Le prix de la location mensuelle dépend de la valeur de la batterie et d’une limite de parcours en Km/an.  Prix minimum environ 75 Euros.</a:t>
            </a:r>
            <a:endParaRPr lang="fr-FR" sz="1500" dirty="0">
              <a:effectLst/>
            </a:endParaRPr>
          </a:p>
        </p:txBody>
      </p:sp>
      <p:sp>
        <p:nvSpPr>
          <p:cNvPr id="3" name="Rectangle 2"/>
          <p:cNvSpPr/>
          <p:nvPr/>
        </p:nvSpPr>
        <p:spPr>
          <a:xfrm>
            <a:off x="2518693" y="404664"/>
            <a:ext cx="3521478" cy="584775"/>
          </a:xfrm>
          <a:prstGeom prst="rect">
            <a:avLst/>
          </a:prstGeom>
        </p:spPr>
        <p:txBody>
          <a:bodyPr wrap="none">
            <a:spAutoFit/>
          </a:bodyPr>
          <a:lstStyle/>
          <a:p>
            <a:pPr algn="ctr"/>
            <a:r>
              <a:rPr lang="fr-FR" sz="3200" b="1" dirty="0">
                <a:solidFill>
                  <a:srgbClr val="FF0000"/>
                </a:solidFill>
              </a:rPr>
              <a:t>LA </a:t>
            </a:r>
            <a:r>
              <a:rPr lang="fr-FR" sz="3200" b="1" dirty="0" smtClean="0">
                <a:solidFill>
                  <a:srgbClr val="FF0000"/>
                </a:solidFill>
              </a:rPr>
              <a:t>BATTERIE  (PRIX)</a:t>
            </a:r>
            <a:endParaRPr lang="fr-FR" sz="3200" b="1" dirty="0">
              <a:solidFill>
                <a:srgbClr val="FF0000"/>
              </a:solidFill>
            </a:endParaRPr>
          </a:p>
        </p:txBody>
      </p:sp>
    </p:spTree>
    <p:extLst>
      <p:ext uri="{BB962C8B-B14F-4D97-AF65-F5344CB8AC3E}">
        <p14:creationId xmlns:p14="http://schemas.microsoft.com/office/powerpoint/2010/main" val="3570273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8712968" cy="5328592"/>
          </a:xfrm>
          <a:prstGeom prst="rect">
            <a:avLst/>
          </a:prstGeom>
        </p:spPr>
      </p:pic>
      <p:sp>
        <p:nvSpPr>
          <p:cNvPr id="2" name="Rectangle 1"/>
          <p:cNvSpPr/>
          <p:nvPr/>
        </p:nvSpPr>
        <p:spPr>
          <a:xfrm>
            <a:off x="2402701" y="323945"/>
            <a:ext cx="4215385" cy="584775"/>
          </a:xfrm>
          <a:prstGeom prst="rect">
            <a:avLst/>
          </a:prstGeom>
        </p:spPr>
        <p:txBody>
          <a:bodyPr wrap="none">
            <a:spAutoFit/>
          </a:bodyPr>
          <a:lstStyle/>
          <a:p>
            <a:pPr algn="ctr"/>
            <a:r>
              <a:rPr lang="fr-FR" sz="3200" b="1" dirty="0" smtClean="0">
                <a:solidFill>
                  <a:srgbClr val="FF0000"/>
                </a:solidFill>
              </a:rPr>
              <a:t>VEHICULE  ELECTRIQUE </a:t>
            </a:r>
            <a:endParaRPr lang="fr-FR" sz="3200" b="1" dirty="0">
              <a:solidFill>
                <a:srgbClr val="FF0000"/>
              </a:solidFill>
            </a:endParaRPr>
          </a:p>
        </p:txBody>
      </p:sp>
      <p:sp>
        <p:nvSpPr>
          <p:cNvPr id="4" name="Rectangle 3"/>
          <p:cNvSpPr/>
          <p:nvPr/>
        </p:nvSpPr>
        <p:spPr>
          <a:xfrm>
            <a:off x="1043608" y="1570831"/>
            <a:ext cx="2047484" cy="523220"/>
          </a:xfrm>
          <a:prstGeom prst="rect">
            <a:avLst/>
          </a:prstGeom>
        </p:spPr>
        <p:txBody>
          <a:bodyPr wrap="none">
            <a:spAutoFit/>
          </a:bodyPr>
          <a:lstStyle/>
          <a:p>
            <a:pPr algn="ctr"/>
            <a:r>
              <a:rPr lang="fr-FR" sz="2800" b="1" dirty="0" smtClean="0">
                <a:solidFill>
                  <a:srgbClr val="FF0000"/>
                </a:solidFill>
              </a:rPr>
              <a:t>AVANTAGES </a:t>
            </a:r>
            <a:endParaRPr lang="fr-FR" sz="2800" b="1" dirty="0">
              <a:solidFill>
                <a:srgbClr val="FF0000"/>
              </a:solidFill>
            </a:endParaRPr>
          </a:p>
        </p:txBody>
      </p:sp>
      <p:sp>
        <p:nvSpPr>
          <p:cNvPr id="5" name="Rectangle 4"/>
          <p:cNvSpPr/>
          <p:nvPr/>
        </p:nvSpPr>
        <p:spPr>
          <a:xfrm>
            <a:off x="1043608" y="3636606"/>
            <a:ext cx="2745110" cy="523220"/>
          </a:xfrm>
          <a:prstGeom prst="rect">
            <a:avLst/>
          </a:prstGeom>
        </p:spPr>
        <p:txBody>
          <a:bodyPr wrap="none">
            <a:spAutoFit/>
          </a:bodyPr>
          <a:lstStyle/>
          <a:p>
            <a:pPr algn="ctr"/>
            <a:r>
              <a:rPr lang="fr-FR" sz="2800" b="1" dirty="0" smtClean="0">
                <a:solidFill>
                  <a:srgbClr val="FF0000"/>
                </a:solidFill>
              </a:rPr>
              <a:t>INCONVENIENTS </a:t>
            </a:r>
            <a:endParaRPr lang="fr-FR" sz="2800" b="1" dirty="0">
              <a:solidFill>
                <a:srgbClr val="FF0000"/>
              </a:solidFill>
            </a:endParaRPr>
          </a:p>
        </p:txBody>
      </p:sp>
      <p:sp>
        <p:nvSpPr>
          <p:cNvPr id="8" name="ZoneTexte 7"/>
          <p:cNvSpPr txBox="1"/>
          <p:nvPr/>
        </p:nvSpPr>
        <p:spPr>
          <a:xfrm>
            <a:off x="899592" y="2074532"/>
            <a:ext cx="4968552" cy="1323439"/>
          </a:xfrm>
          <a:prstGeom prst="rect">
            <a:avLst/>
          </a:prstGeom>
          <a:noFill/>
        </p:spPr>
        <p:txBody>
          <a:bodyPr wrap="square" rtlCol="0">
            <a:spAutoFit/>
          </a:bodyPr>
          <a:lstStyle/>
          <a:p>
            <a:pPr marL="285750" indent="-285750">
              <a:buFont typeface="Arial" charset="0"/>
              <a:buChar char="•"/>
            </a:pPr>
            <a:r>
              <a:rPr lang="fr-FR" sz="1600" dirty="0" smtClean="0"/>
              <a:t>Pas de pollution de l’air et pas d’émission de CO2.</a:t>
            </a:r>
          </a:p>
          <a:p>
            <a:pPr marL="285750" indent="-285750">
              <a:buFont typeface="Arial" charset="0"/>
              <a:buChar char="•"/>
            </a:pPr>
            <a:r>
              <a:rPr lang="fr-FR" sz="1600" dirty="0" smtClean="0"/>
              <a:t>Un bel avenir.</a:t>
            </a:r>
          </a:p>
          <a:p>
            <a:pPr marL="285750" indent="-285750">
              <a:buFont typeface="Arial" charset="0"/>
              <a:buChar char="•"/>
            </a:pPr>
            <a:r>
              <a:rPr lang="fr-FR" sz="1600" dirty="0" smtClean="0"/>
              <a:t>Silencieux.</a:t>
            </a:r>
          </a:p>
          <a:p>
            <a:pPr marL="285750" indent="-285750">
              <a:buFont typeface="Arial" charset="0"/>
              <a:buChar char="•"/>
            </a:pPr>
            <a:r>
              <a:rPr lang="fr-FR" sz="1600" dirty="0" smtClean="0"/>
              <a:t>Economique à l’utilisation.</a:t>
            </a:r>
          </a:p>
          <a:p>
            <a:pPr marL="285750" indent="-285750">
              <a:buFont typeface="Arial" charset="0"/>
              <a:buChar char="•"/>
            </a:pPr>
            <a:r>
              <a:rPr lang="fr-FR" sz="1600" dirty="0" smtClean="0"/>
              <a:t>Peu d’entretien.</a:t>
            </a:r>
            <a:endParaRPr lang="fr-FR" sz="1600" dirty="0"/>
          </a:p>
        </p:txBody>
      </p:sp>
      <p:sp>
        <p:nvSpPr>
          <p:cNvPr id="9" name="ZoneTexte 8"/>
          <p:cNvSpPr txBox="1"/>
          <p:nvPr/>
        </p:nvSpPr>
        <p:spPr>
          <a:xfrm>
            <a:off x="899592" y="4077072"/>
            <a:ext cx="4968552" cy="1323439"/>
          </a:xfrm>
          <a:prstGeom prst="rect">
            <a:avLst/>
          </a:prstGeom>
          <a:noFill/>
        </p:spPr>
        <p:txBody>
          <a:bodyPr wrap="square" rtlCol="0">
            <a:spAutoFit/>
          </a:bodyPr>
          <a:lstStyle/>
          <a:p>
            <a:pPr marL="285750" indent="-285750">
              <a:buFont typeface="Arial" charset="0"/>
              <a:buChar char="•"/>
            </a:pPr>
            <a:r>
              <a:rPr lang="fr-FR" sz="1600" dirty="0" smtClean="0"/>
              <a:t>L’impact des batteries.</a:t>
            </a:r>
          </a:p>
          <a:p>
            <a:pPr marL="285750" indent="-285750">
              <a:buFont typeface="Arial" charset="0"/>
              <a:buChar char="•"/>
            </a:pPr>
            <a:r>
              <a:rPr lang="fr-FR" sz="1600" dirty="0" smtClean="0"/>
              <a:t>Le contrainte de la recharge.</a:t>
            </a:r>
          </a:p>
          <a:p>
            <a:pPr marL="285750" indent="-285750">
              <a:buFont typeface="Arial" charset="0"/>
              <a:buChar char="•"/>
            </a:pPr>
            <a:r>
              <a:rPr lang="fr-FR" sz="1600" dirty="0" smtClean="0"/>
              <a:t>Le temps de la recharge.</a:t>
            </a:r>
          </a:p>
          <a:p>
            <a:pPr marL="285750" indent="-285750">
              <a:buFont typeface="Arial" charset="0"/>
              <a:buChar char="•"/>
            </a:pPr>
            <a:r>
              <a:rPr lang="fr-FR" sz="1600" dirty="0" smtClean="0"/>
              <a:t>La disponibilité des bornes.</a:t>
            </a:r>
          </a:p>
          <a:p>
            <a:pPr marL="285750" indent="-285750">
              <a:buFont typeface="Arial" charset="0"/>
              <a:buChar char="•"/>
            </a:pPr>
            <a:r>
              <a:rPr lang="fr-FR" sz="1600" dirty="0" smtClean="0"/>
              <a:t>Le coût cher à l’achat.</a:t>
            </a:r>
            <a:endParaRPr lang="fr-FR" sz="1600" dirty="0"/>
          </a:p>
        </p:txBody>
      </p:sp>
    </p:spTree>
    <p:extLst>
      <p:ext uri="{BB962C8B-B14F-4D97-AF65-F5344CB8AC3E}">
        <p14:creationId xmlns:p14="http://schemas.microsoft.com/office/powerpoint/2010/main" val="990305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8712968" cy="5328592"/>
          </a:xfrm>
          <a:prstGeom prst="rect">
            <a:avLst/>
          </a:prstGeom>
        </p:spPr>
      </p:pic>
      <p:sp>
        <p:nvSpPr>
          <p:cNvPr id="2" name="Rectangle 1"/>
          <p:cNvSpPr/>
          <p:nvPr/>
        </p:nvSpPr>
        <p:spPr>
          <a:xfrm>
            <a:off x="2402701" y="323945"/>
            <a:ext cx="4215385" cy="584775"/>
          </a:xfrm>
          <a:prstGeom prst="rect">
            <a:avLst/>
          </a:prstGeom>
        </p:spPr>
        <p:txBody>
          <a:bodyPr wrap="none">
            <a:spAutoFit/>
          </a:bodyPr>
          <a:lstStyle/>
          <a:p>
            <a:pPr algn="ctr"/>
            <a:r>
              <a:rPr lang="fr-FR" sz="3200" b="1" dirty="0" smtClean="0">
                <a:solidFill>
                  <a:srgbClr val="FF0000"/>
                </a:solidFill>
              </a:rPr>
              <a:t>VEHICULE  ELECTRIQUE </a:t>
            </a:r>
            <a:endParaRPr lang="fr-FR" sz="3200" b="1" dirty="0">
              <a:solidFill>
                <a:srgbClr val="FF0000"/>
              </a:solidFill>
            </a:endParaRPr>
          </a:p>
        </p:txBody>
      </p:sp>
      <p:sp>
        <p:nvSpPr>
          <p:cNvPr id="4" name="Rectangle 3"/>
          <p:cNvSpPr/>
          <p:nvPr/>
        </p:nvSpPr>
        <p:spPr>
          <a:xfrm>
            <a:off x="1110769" y="836712"/>
            <a:ext cx="7128792" cy="523220"/>
          </a:xfrm>
          <a:prstGeom prst="rect">
            <a:avLst/>
          </a:prstGeom>
        </p:spPr>
        <p:txBody>
          <a:bodyPr wrap="square">
            <a:spAutoFit/>
          </a:bodyPr>
          <a:lstStyle/>
          <a:p>
            <a:pPr algn="ctr"/>
            <a:r>
              <a:rPr lang="fr-FR" sz="2800" b="1" dirty="0" smtClean="0">
                <a:solidFill>
                  <a:srgbClr val="FF0000"/>
                </a:solidFill>
              </a:rPr>
              <a:t>MESURE DE SECURITE SUITE A UN ACCIDENT </a:t>
            </a:r>
            <a:endParaRPr lang="fr-FR" sz="2800" b="1" dirty="0">
              <a:solidFill>
                <a:srgbClr val="FF0000"/>
              </a:solidFill>
            </a:endParaRPr>
          </a:p>
        </p:txBody>
      </p:sp>
      <p:sp>
        <p:nvSpPr>
          <p:cNvPr id="3" name="Rectangle 2"/>
          <p:cNvSpPr/>
          <p:nvPr/>
        </p:nvSpPr>
        <p:spPr>
          <a:xfrm>
            <a:off x="539552" y="1412776"/>
            <a:ext cx="7911913" cy="830997"/>
          </a:xfrm>
          <a:prstGeom prst="rect">
            <a:avLst/>
          </a:prstGeom>
        </p:spPr>
        <p:txBody>
          <a:bodyPr wrap="square">
            <a:spAutoFit/>
          </a:bodyPr>
          <a:lstStyle/>
          <a:p>
            <a:r>
              <a:rPr lang="fr-FR" sz="1600" dirty="0"/>
              <a:t>Tout véhicule électrique ou hybride est équipé d’un ou plusieurs systèmes d’arrêt de</a:t>
            </a:r>
          </a:p>
          <a:p>
            <a:r>
              <a:rPr lang="fr-FR" sz="1600" dirty="0"/>
              <a:t>l’alimentation pour des fins de maintenance ou en cas d’accident (tels que des fusibles de</a:t>
            </a:r>
          </a:p>
          <a:p>
            <a:r>
              <a:rPr lang="fr-FR" sz="1600" dirty="0"/>
              <a:t>puissance, disjoncteur, interrupteur, contacteur ou relais</a:t>
            </a:r>
            <a:r>
              <a:rPr lang="fr-FR" sz="1600" dirty="0" smtClean="0"/>
              <a:t>).</a:t>
            </a:r>
            <a:endParaRPr lang="fr-FR" sz="1600" dirty="0"/>
          </a:p>
        </p:txBody>
      </p:sp>
      <p:sp>
        <p:nvSpPr>
          <p:cNvPr id="7" name="Rectangle 6"/>
          <p:cNvSpPr/>
          <p:nvPr/>
        </p:nvSpPr>
        <p:spPr>
          <a:xfrm>
            <a:off x="539552" y="2204864"/>
            <a:ext cx="8208912" cy="4031873"/>
          </a:xfrm>
          <a:prstGeom prst="rect">
            <a:avLst/>
          </a:prstGeom>
        </p:spPr>
        <p:txBody>
          <a:bodyPr wrap="square">
            <a:spAutoFit/>
          </a:bodyPr>
          <a:lstStyle/>
          <a:p>
            <a:pPr defTabSz="540000"/>
            <a:r>
              <a:rPr lang="fr-FR" sz="1600" dirty="0"/>
              <a:t>Les batteries sont localisées dans des endroits très bien protégés contre les impacts frontaux ou arrière Cependant, comme dans le cas d’impact latéral, le caisson batteries peut avoir des fractures. Il est toujours recommandé d’être vigilant et de redoubler de précautions. Si tel est le cas, des courts-circuits internes des batteries peuvent survenir et surchauffer et même conduire à la combustion des batteries. Une fumée toxique peut en résulter.</a:t>
            </a:r>
          </a:p>
          <a:p>
            <a:pPr defTabSz="540000"/>
            <a:r>
              <a:rPr lang="fr-FR" sz="1600" dirty="0"/>
              <a:t>  </a:t>
            </a:r>
          </a:p>
          <a:p>
            <a:pPr defTabSz="540000"/>
            <a:r>
              <a:rPr lang="fr-FR" sz="1600" dirty="0"/>
              <a:t>Si les câbles de haute tension circulant en dessous, à l’avant ou à l’arrière du véhicule ont été endommagés durant un accident ou durant un incendie, ceci pourrait avoir pour effet de </a:t>
            </a:r>
            <a:r>
              <a:rPr lang="fr-FR" sz="1600" dirty="0" smtClean="0"/>
              <a:t>court-circuiter </a:t>
            </a:r>
            <a:r>
              <a:rPr lang="fr-FR" sz="1600" dirty="0"/>
              <a:t>la batterie haut voltage. Il faut donc couper toute l’alimentation du circuit électrique haut voltage du véhicule.</a:t>
            </a:r>
          </a:p>
          <a:p>
            <a:pPr defTabSz="540000"/>
            <a:r>
              <a:rPr lang="fr-FR" sz="1600" dirty="0"/>
              <a:t> </a:t>
            </a:r>
          </a:p>
          <a:p>
            <a:pPr defTabSz="540000"/>
            <a:r>
              <a:rPr lang="fr-FR" sz="1600" dirty="0"/>
              <a:t>Lors de toute intervention sur le véhicule, ne jamais perforer le caisson </a:t>
            </a:r>
            <a:r>
              <a:rPr lang="fr-FR" sz="1600" dirty="0" smtClean="0"/>
              <a:t>batteries</a:t>
            </a:r>
            <a:r>
              <a:rPr lang="fr-FR" sz="1600" dirty="0"/>
              <a:t> </a:t>
            </a:r>
            <a:r>
              <a:rPr lang="fr-FR" sz="1600" dirty="0" smtClean="0"/>
              <a:t>et il faut respecter les zones de coupe de la carrosserie.</a:t>
            </a:r>
          </a:p>
          <a:p>
            <a:pPr defTabSz="540000"/>
            <a:r>
              <a:rPr lang="fr-FR" sz="1600" dirty="0" smtClean="0"/>
              <a:t>Le </a:t>
            </a:r>
            <a:r>
              <a:rPr lang="fr-FR" sz="1600" dirty="0"/>
              <a:t>châssis du véhicule n’est pas relié au négatif des batteries de propulsion, donc aucun danger de toucher au châssis mais il ne faut pas toucher des câbles ou les boîtiers électroniques qui seraient endommagés. Le port de gant diélectrique est recommandé</a:t>
            </a:r>
          </a:p>
        </p:txBody>
      </p:sp>
    </p:spTree>
    <p:extLst>
      <p:ext uri="{BB962C8B-B14F-4D97-AF65-F5344CB8AC3E}">
        <p14:creationId xmlns:p14="http://schemas.microsoft.com/office/powerpoint/2010/main" val="545518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8712968" cy="5328592"/>
          </a:xfrm>
          <a:prstGeom prst="rect">
            <a:avLst/>
          </a:prstGeom>
        </p:spPr>
      </p:pic>
      <p:sp>
        <p:nvSpPr>
          <p:cNvPr id="2" name="Rectangle 1"/>
          <p:cNvSpPr/>
          <p:nvPr/>
        </p:nvSpPr>
        <p:spPr>
          <a:xfrm>
            <a:off x="2402701" y="323945"/>
            <a:ext cx="4215385" cy="584775"/>
          </a:xfrm>
          <a:prstGeom prst="rect">
            <a:avLst/>
          </a:prstGeom>
        </p:spPr>
        <p:txBody>
          <a:bodyPr wrap="none">
            <a:spAutoFit/>
          </a:bodyPr>
          <a:lstStyle/>
          <a:p>
            <a:pPr algn="ctr"/>
            <a:r>
              <a:rPr lang="fr-FR" sz="3200" b="1" dirty="0" smtClean="0">
                <a:solidFill>
                  <a:srgbClr val="FF0000"/>
                </a:solidFill>
              </a:rPr>
              <a:t>VEHICULE  ELECTRIQUE </a:t>
            </a:r>
            <a:endParaRPr lang="fr-FR" sz="3200" b="1" dirty="0">
              <a:solidFill>
                <a:srgbClr val="FF0000"/>
              </a:solidFill>
            </a:endParaRPr>
          </a:p>
        </p:txBody>
      </p:sp>
      <p:sp>
        <p:nvSpPr>
          <p:cNvPr id="4" name="Rectangle 3"/>
          <p:cNvSpPr/>
          <p:nvPr/>
        </p:nvSpPr>
        <p:spPr>
          <a:xfrm>
            <a:off x="1110769" y="1048949"/>
            <a:ext cx="7128792" cy="523220"/>
          </a:xfrm>
          <a:prstGeom prst="rect">
            <a:avLst/>
          </a:prstGeom>
        </p:spPr>
        <p:txBody>
          <a:bodyPr wrap="square">
            <a:spAutoFit/>
          </a:bodyPr>
          <a:lstStyle/>
          <a:p>
            <a:pPr algn="ctr"/>
            <a:r>
              <a:rPr lang="fr-FR" sz="2800" b="1" dirty="0" smtClean="0">
                <a:solidFill>
                  <a:srgbClr val="FF0000"/>
                </a:solidFill>
              </a:rPr>
              <a:t>MESURE DE SECURITE SUITE A UN INCENDIE </a:t>
            </a:r>
            <a:endParaRPr lang="fr-FR" sz="2800" b="1" dirty="0">
              <a:solidFill>
                <a:srgbClr val="FF0000"/>
              </a:solidFill>
            </a:endParaRPr>
          </a:p>
        </p:txBody>
      </p:sp>
      <p:sp>
        <p:nvSpPr>
          <p:cNvPr id="5" name="Rectangle 4"/>
          <p:cNvSpPr/>
          <p:nvPr/>
        </p:nvSpPr>
        <p:spPr>
          <a:xfrm>
            <a:off x="827584" y="1916832"/>
            <a:ext cx="7551145" cy="3970318"/>
          </a:xfrm>
          <a:prstGeom prst="rect">
            <a:avLst/>
          </a:prstGeom>
        </p:spPr>
        <p:txBody>
          <a:bodyPr wrap="square">
            <a:spAutoFit/>
          </a:bodyPr>
          <a:lstStyle/>
          <a:p>
            <a:r>
              <a:rPr lang="fr-FR" dirty="0"/>
              <a:t>Lors de la plupart d’incendies à bord d’un véhicule électrique ou hybride, l’agent </a:t>
            </a:r>
            <a:r>
              <a:rPr lang="fr-FR" dirty="0" smtClean="0"/>
              <a:t>d’extinction recommandée </a:t>
            </a:r>
            <a:r>
              <a:rPr lang="fr-FR" dirty="0"/>
              <a:t>est l’eau. </a:t>
            </a:r>
            <a:endParaRPr lang="fr-FR" dirty="0" smtClean="0"/>
          </a:p>
          <a:p>
            <a:endParaRPr lang="fr-FR" dirty="0" smtClean="0"/>
          </a:p>
          <a:p>
            <a:r>
              <a:rPr lang="fr-FR" dirty="0" smtClean="0"/>
              <a:t>Il </a:t>
            </a:r>
            <a:r>
              <a:rPr lang="fr-FR" dirty="0"/>
              <a:t>faut utiliser une grande quantité d’eau qui va être la meilleure façon pour arrêter l’incendie et aussi refroidir le boîtier batteries qui serait attaqué par la chaleur radiante. </a:t>
            </a:r>
            <a:endParaRPr lang="fr-FR" dirty="0" smtClean="0"/>
          </a:p>
          <a:p>
            <a:r>
              <a:rPr lang="fr-FR" dirty="0" smtClean="0"/>
              <a:t>Cependant </a:t>
            </a:r>
            <a:r>
              <a:rPr lang="fr-FR" dirty="0"/>
              <a:t>en utilisant de l’eau, dans le cas de batteries NiMH, une accumulation de chaleur et un dégagement gazeux d’hydrogène peuvent survenir si le boîtier et les batteries sont endommagés par l’incendie ou l’accident. </a:t>
            </a:r>
            <a:r>
              <a:rPr lang="fr-FR" dirty="0" smtClean="0"/>
              <a:t>Il faut  en conséquence se </a:t>
            </a:r>
            <a:r>
              <a:rPr lang="fr-FR" dirty="0"/>
              <a:t>méfier de l’accumulation de gaz provenant des batteries en feu.</a:t>
            </a:r>
          </a:p>
          <a:p>
            <a:endParaRPr lang="fr-FR" dirty="0"/>
          </a:p>
          <a:p>
            <a:r>
              <a:rPr lang="fr-FR" b="1" dirty="0"/>
              <a:t>Aussi, si le véhicule est relié à une borne de recharge, il faut, si possible, le déconnecter</a:t>
            </a:r>
            <a:r>
              <a:rPr lang="fr-FR" b="1" dirty="0" smtClean="0"/>
              <a:t>.</a:t>
            </a:r>
            <a:endParaRPr lang="fr-FR" dirty="0"/>
          </a:p>
        </p:txBody>
      </p:sp>
    </p:spTree>
    <p:extLst>
      <p:ext uri="{BB962C8B-B14F-4D97-AF65-F5344CB8AC3E}">
        <p14:creationId xmlns:p14="http://schemas.microsoft.com/office/powerpoint/2010/main" val="232052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 name="Image 99"/>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692696"/>
            <a:ext cx="9091440" cy="5328592"/>
          </a:xfrm>
          <a:prstGeom prst="rect">
            <a:avLst/>
          </a:prstGeom>
        </p:spPr>
      </p:pic>
      <p:sp>
        <p:nvSpPr>
          <p:cNvPr id="40" name="Rectangle 39"/>
          <p:cNvSpPr/>
          <p:nvPr/>
        </p:nvSpPr>
        <p:spPr>
          <a:xfrm>
            <a:off x="441639" y="466082"/>
            <a:ext cx="8136904" cy="2831544"/>
          </a:xfrm>
          <a:prstGeom prst="rect">
            <a:avLst/>
          </a:prstGeom>
        </p:spPr>
        <p:txBody>
          <a:bodyPr wrap="square">
            <a:spAutoFit/>
          </a:bodyPr>
          <a:lstStyle/>
          <a:p>
            <a:pPr algn="ctr"/>
            <a:r>
              <a:rPr lang="fr-FR" sz="3600" b="1" dirty="0">
                <a:solidFill>
                  <a:srgbClr val="FF0000"/>
                </a:solidFill>
              </a:rPr>
              <a:t>Hybride </a:t>
            </a:r>
            <a:r>
              <a:rPr lang="fr-FR" sz="3600" b="1" dirty="0" smtClean="0">
                <a:solidFill>
                  <a:srgbClr val="FF0000"/>
                </a:solidFill>
              </a:rPr>
              <a:t>série</a:t>
            </a:r>
          </a:p>
          <a:p>
            <a:pPr algn="ctr"/>
            <a:endParaRPr lang="fr-FR" sz="1400" b="1" dirty="0">
              <a:solidFill>
                <a:srgbClr val="FF0000"/>
              </a:solidFill>
            </a:endParaRPr>
          </a:p>
          <a:p>
            <a:r>
              <a:rPr lang="fr-FR" sz="1600" dirty="0"/>
              <a:t>Dans un hybride série, le moteur électrique </a:t>
            </a:r>
            <a:r>
              <a:rPr lang="fr-FR" sz="1600" dirty="0" smtClean="0"/>
              <a:t> et </a:t>
            </a:r>
            <a:r>
              <a:rPr lang="fr-FR" sz="1600" dirty="0"/>
              <a:t>le moteur à combustion sont montés en série. Cela signifie que le moteur thermique n'a pas de connexion directe avec la transmission. En conséquence, dans un véhicule hybride série, c’est le moteur électrique qui propulse le véhicule. Celui-ci est alimenté par l'énergie produite par le moteur à combustion ou par un générateur qui converti de l'énergie chimique en énergie électrique. </a:t>
            </a:r>
            <a:r>
              <a:rPr lang="fr-FR" sz="1600" dirty="0" smtClean="0"/>
              <a:t>L'avantage </a:t>
            </a:r>
            <a:r>
              <a:rPr lang="fr-FR" sz="1600" dirty="0"/>
              <a:t>de l'hybride série est la taille de son moteur à combustion: plus petit, il fonctionne dans la plage du régime et du couple de manière optimale. Si plus de puissance est nécessaire, le moteur électrique puise dans l'énergie emmagasinée par les batteries</a:t>
            </a:r>
            <a:r>
              <a:rPr lang="fr-FR" sz="1600" dirty="0" smtClean="0"/>
              <a:t>.</a:t>
            </a:r>
          </a:p>
        </p:txBody>
      </p:sp>
      <p:sp>
        <p:nvSpPr>
          <p:cNvPr id="42" name="ZoneTexte 41"/>
          <p:cNvSpPr txBox="1"/>
          <p:nvPr/>
        </p:nvSpPr>
        <p:spPr>
          <a:xfrm>
            <a:off x="1475656" y="4077072"/>
            <a:ext cx="2162985" cy="369332"/>
          </a:xfrm>
          <a:prstGeom prst="rect">
            <a:avLst/>
          </a:prstGeom>
          <a:noFill/>
        </p:spPr>
        <p:txBody>
          <a:bodyPr wrap="square" rtlCol="0">
            <a:spAutoFit/>
          </a:bodyPr>
          <a:lstStyle/>
          <a:p>
            <a:r>
              <a:rPr lang="fr-FR" b="1" dirty="0" smtClean="0">
                <a:solidFill>
                  <a:srgbClr val="FF0000"/>
                </a:solidFill>
              </a:rPr>
              <a:t>VEHICULE A L’ARRET</a:t>
            </a:r>
            <a:endParaRPr lang="fr-FR" b="1" dirty="0">
              <a:solidFill>
                <a:srgbClr val="FF0000"/>
              </a:solidFill>
            </a:endParaRPr>
          </a:p>
        </p:txBody>
      </p:sp>
      <p:sp>
        <p:nvSpPr>
          <p:cNvPr id="43" name="ZoneTexte 42"/>
          <p:cNvSpPr txBox="1"/>
          <p:nvPr/>
        </p:nvSpPr>
        <p:spPr>
          <a:xfrm>
            <a:off x="1475656" y="4581128"/>
            <a:ext cx="2162985" cy="369332"/>
          </a:xfrm>
          <a:prstGeom prst="rect">
            <a:avLst/>
          </a:prstGeom>
          <a:noFill/>
        </p:spPr>
        <p:txBody>
          <a:bodyPr wrap="square" rtlCol="0">
            <a:spAutoFit/>
          </a:bodyPr>
          <a:lstStyle/>
          <a:p>
            <a:r>
              <a:rPr lang="fr-FR" b="1" dirty="0" smtClean="0">
                <a:solidFill>
                  <a:srgbClr val="FF0000"/>
                </a:solidFill>
              </a:rPr>
              <a:t>MOTEUR ARRETE</a:t>
            </a:r>
            <a:endParaRPr lang="fr-FR" b="1" dirty="0">
              <a:solidFill>
                <a:srgbClr val="FF0000"/>
              </a:solidFill>
            </a:endParaRPr>
          </a:p>
        </p:txBody>
      </p:sp>
      <p:sp>
        <p:nvSpPr>
          <p:cNvPr id="3" name="ZoneTexte 2"/>
          <p:cNvSpPr txBox="1"/>
          <p:nvPr/>
        </p:nvSpPr>
        <p:spPr>
          <a:xfrm>
            <a:off x="4282959" y="3877617"/>
            <a:ext cx="4896544" cy="369332"/>
          </a:xfrm>
          <a:prstGeom prst="rect">
            <a:avLst/>
          </a:prstGeom>
          <a:noFill/>
        </p:spPr>
        <p:txBody>
          <a:bodyPr wrap="square" rtlCol="0">
            <a:spAutoFit/>
          </a:bodyPr>
          <a:lstStyle/>
          <a:p>
            <a:endParaRPr lang="fr-FR" dirty="0"/>
          </a:p>
        </p:txBody>
      </p:sp>
      <p:cxnSp>
        <p:nvCxnSpPr>
          <p:cNvPr id="72" name="Connecteur droit 71"/>
          <p:cNvCxnSpPr/>
          <p:nvPr/>
        </p:nvCxnSpPr>
        <p:spPr>
          <a:xfrm flipV="1">
            <a:off x="6960551" y="3938637"/>
            <a:ext cx="0" cy="66040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rot="5400000">
            <a:off x="6704963" y="4532362"/>
            <a:ext cx="65088" cy="2794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74" name="Image 7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6138" y="3608437"/>
            <a:ext cx="571500" cy="657225"/>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à coins arrondis 74"/>
          <p:cNvSpPr/>
          <p:nvPr/>
        </p:nvSpPr>
        <p:spPr>
          <a:xfrm>
            <a:off x="7198676" y="369257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6" name="Ellipse 75"/>
          <p:cNvSpPr/>
          <p:nvPr/>
        </p:nvSpPr>
        <p:spPr>
          <a:xfrm>
            <a:off x="7513001" y="444504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7" name="Rectangle à coins arrondis 76"/>
          <p:cNvSpPr/>
          <p:nvPr/>
        </p:nvSpPr>
        <p:spPr>
          <a:xfrm>
            <a:off x="7189151" y="542612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8" name="Rectangle 77"/>
          <p:cNvSpPr/>
          <p:nvPr/>
        </p:nvSpPr>
        <p:spPr>
          <a:xfrm>
            <a:off x="7633651" y="3971974"/>
            <a:ext cx="82550" cy="50006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9" name="Rectangle 78"/>
          <p:cNvSpPr/>
          <p:nvPr/>
        </p:nvSpPr>
        <p:spPr>
          <a:xfrm>
            <a:off x="7629524" y="4870896"/>
            <a:ext cx="90805" cy="550069"/>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0" name="Rectangle à coins arrondis 79"/>
          <p:cNvSpPr/>
          <p:nvPr/>
        </p:nvSpPr>
        <p:spPr>
          <a:xfrm>
            <a:off x="6817676" y="4460924"/>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1" name="Rectangle 80"/>
          <p:cNvSpPr/>
          <p:nvPr/>
        </p:nvSpPr>
        <p:spPr>
          <a:xfrm rot="5400000">
            <a:off x="7273288" y="4476799"/>
            <a:ext cx="71438" cy="40957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2" name="Rectangle 81"/>
          <p:cNvSpPr/>
          <p:nvPr/>
        </p:nvSpPr>
        <p:spPr>
          <a:xfrm rot="5400000">
            <a:off x="4734876" y="4540299"/>
            <a:ext cx="23812" cy="2540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3" name="ZoneTexte 19"/>
          <p:cNvSpPr txBox="1"/>
          <p:nvPr/>
        </p:nvSpPr>
        <p:spPr>
          <a:xfrm>
            <a:off x="4828538" y="4837162"/>
            <a:ext cx="1838325" cy="450850"/>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84" name="ZoneTexte 19"/>
          <p:cNvSpPr txBox="1"/>
          <p:nvPr/>
        </p:nvSpPr>
        <p:spPr>
          <a:xfrm>
            <a:off x="5019038" y="5099099"/>
            <a:ext cx="2581275" cy="44926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électrique/Générateur</a:t>
            </a:r>
          </a:p>
        </p:txBody>
      </p:sp>
      <p:sp>
        <p:nvSpPr>
          <p:cNvPr id="85" name="Rectangle à coins arrondis 84"/>
          <p:cNvSpPr/>
          <p:nvPr/>
        </p:nvSpPr>
        <p:spPr>
          <a:xfrm>
            <a:off x="7120888" y="4456162"/>
            <a:ext cx="174625" cy="45561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86" name="Connecteur droit 85"/>
          <p:cNvCxnSpPr/>
          <p:nvPr/>
        </p:nvCxnSpPr>
        <p:spPr>
          <a:xfrm>
            <a:off x="6166801" y="3965624"/>
            <a:ext cx="8001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p:nvPr/>
        </p:nvCxnSpPr>
        <p:spPr>
          <a:xfrm>
            <a:off x="5196838" y="3967212"/>
            <a:ext cx="1063625"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4895213" y="4475212"/>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9" name="Ellipse 88"/>
          <p:cNvSpPr/>
          <p:nvPr/>
        </p:nvSpPr>
        <p:spPr>
          <a:xfrm>
            <a:off x="4971413" y="4568874"/>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0" name="Ellipse 89"/>
          <p:cNvSpPr/>
          <p:nvPr/>
        </p:nvSpPr>
        <p:spPr>
          <a:xfrm>
            <a:off x="5371463" y="4568874"/>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1" name="Ellipse 90"/>
          <p:cNvSpPr/>
          <p:nvPr/>
        </p:nvSpPr>
        <p:spPr>
          <a:xfrm>
            <a:off x="5790563" y="4568874"/>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2" name="Ellipse 91"/>
          <p:cNvSpPr/>
          <p:nvPr/>
        </p:nvSpPr>
        <p:spPr>
          <a:xfrm>
            <a:off x="6123938" y="4578399"/>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93" name="Connecteur droit avec flèche 92"/>
          <p:cNvCxnSpPr/>
          <p:nvPr/>
        </p:nvCxnSpPr>
        <p:spPr>
          <a:xfrm flipV="1">
            <a:off x="6381113" y="4903837"/>
            <a:ext cx="466725" cy="314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Connecteur droit avec flèche 93"/>
          <p:cNvCxnSpPr/>
          <p:nvPr/>
        </p:nvCxnSpPr>
        <p:spPr>
          <a:xfrm flipV="1">
            <a:off x="7028813" y="4911774"/>
            <a:ext cx="179388" cy="277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 name="Rectangle à coins arrondis 94"/>
          <p:cNvSpPr/>
          <p:nvPr/>
        </p:nvSpPr>
        <p:spPr>
          <a:xfrm>
            <a:off x="6055676" y="3737024"/>
            <a:ext cx="287337" cy="45561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6" name="ZoneTexte 30"/>
          <p:cNvSpPr txBox="1"/>
          <p:nvPr/>
        </p:nvSpPr>
        <p:spPr>
          <a:xfrm>
            <a:off x="5304788" y="3436987"/>
            <a:ext cx="2606675" cy="31115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97" name="ZoneTexte 18"/>
          <p:cNvSpPr txBox="1"/>
          <p:nvPr/>
        </p:nvSpPr>
        <p:spPr>
          <a:xfrm>
            <a:off x="4523738" y="3356992"/>
            <a:ext cx="819150" cy="265112"/>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98" name="Image 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238" y="4141837"/>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99" name="ZoneTexte 18"/>
          <p:cNvSpPr txBox="1"/>
          <p:nvPr/>
        </p:nvSpPr>
        <p:spPr>
          <a:xfrm rot="16200000">
            <a:off x="3666488" y="4600624"/>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grpSp>
        <p:nvGrpSpPr>
          <p:cNvPr id="36" name="Groupe 35"/>
          <p:cNvGrpSpPr/>
          <p:nvPr/>
        </p:nvGrpSpPr>
        <p:grpSpPr>
          <a:xfrm>
            <a:off x="683568" y="5949280"/>
            <a:ext cx="2397716" cy="369332"/>
            <a:chOff x="5744387" y="6157628"/>
            <a:chExt cx="2397716" cy="369332"/>
          </a:xfrm>
        </p:grpSpPr>
        <p:sp>
          <p:nvSpPr>
            <p:cNvPr id="37" name="ZoneTexte 36"/>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38" name="Connecteur droit 37"/>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5" name="Groupe 4"/>
          <p:cNvGrpSpPr/>
          <p:nvPr/>
        </p:nvGrpSpPr>
        <p:grpSpPr>
          <a:xfrm>
            <a:off x="3745558" y="5879013"/>
            <a:ext cx="3072118" cy="646331"/>
            <a:chOff x="4207098" y="6185907"/>
            <a:chExt cx="2814943" cy="646331"/>
          </a:xfrm>
        </p:grpSpPr>
        <p:sp>
          <p:nvSpPr>
            <p:cNvPr id="39" name="Rectangle 38"/>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4" name="ZoneTexte 3"/>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spTree>
    <p:extLst>
      <p:ext uri="{BB962C8B-B14F-4D97-AF65-F5344CB8AC3E}">
        <p14:creationId xmlns:p14="http://schemas.microsoft.com/office/powerpoint/2010/main" val="2424757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 name="Image 85"/>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90781" y="836712"/>
            <a:ext cx="8673707" cy="5328592"/>
          </a:xfrm>
          <a:prstGeom prst="rect">
            <a:avLst/>
          </a:prstGeom>
        </p:spPr>
      </p:pic>
      <p:sp>
        <p:nvSpPr>
          <p:cNvPr id="48" name="Rectangle 47"/>
          <p:cNvSpPr/>
          <p:nvPr/>
        </p:nvSpPr>
        <p:spPr>
          <a:xfrm rot="5400000">
            <a:off x="6521491" y="4546707"/>
            <a:ext cx="144000" cy="2794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6" name="Rectangle 55"/>
          <p:cNvSpPr/>
          <p:nvPr/>
        </p:nvSpPr>
        <p:spPr>
          <a:xfrm rot="5400000">
            <a:off x="7149728" y="4474308"/>
            <a:ext cx="144000" cy="4320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5" name="Rectangle à coins arrondis 54"/>
          <p:cNvSpPr/>
          <p:nvPr/>
        </p:nvSpPr>
        <p:spPr>
          <a:xfrm>
            <a:off x="6673660" y="4460924"/>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Rectangle à coins arrondis 59"/>
          <p:cNvSpPr/>
          <p:nvPr/>
        </p:nvSpPr>
        <p:spPr>
          <a:xfrm>
            <a:off x="6976872" y="4456162"/>
            <a:ext cx="174625" cy="45561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44" name="ZoneTexte 43"/>
          <p:cNvSpPr txBox="1"/>
          <p:nvPr/>
        </p:nvSpPr>
        <p:spPr>
          <a:xfrm>
            <a:off x="1331640" y="4077072"/>
            <a:ext cx="2162985" cy="369332"/>
          </a:xfrm>
          <a:prstGeom prst="rect">
            <a:avLst/>
          </a:prstGeom>
          <a:noFill/>
        </p:spPr>
        <p:txBody>
          <a:bodyPr wrap="square" rtlCol="0">
            <a:spAutoFit/>
          </a:bodyPr>
          <a:lstStyle/>
          <a:p>
            <a:r>
              <a:rPr lang="fr-FR" b="1" dirty="0" smtClean="0">
                <a:solidFill>
                  <a:srgbClr val="FF0000"/>
                </a:solidFill>
              </a:rPr>
              <a:t>VEHICULE A L’ARRET</a:t>
            </a:r>
            <a:endParaRPr lang="fr-FR" b="1" dirty="0">
              <a:solidFill>
                <a:srgbClr val="FF0000"/>
              </a:solidFill>
            </a:endParaRPr>
          </a:p>
        </p:txBody>
      </p:sp>
      <p:sp>
        <p:nvSpPr>
          <p:cNvPr id="45" name="ZoneTexte 44"/>
          <p:cNvSpPr txBox="1"/>
          <p:nvPr/>
        </p:nvSpPr>
        <p:spPr>
          <a:xfrm>
            <a:off x="1331640" y="4581128"/>
            <a:ext cx="2304256" cy="369332"/>
          </a:xfrm>
          <a:prstGeom prst="rect">
            <a:avLst/>
          </a:prstGeom>
          <a:noFill/>
        </p:spPr>
        <p:txBody>
          <a:bodyPr wrap="square" rtlCol="0">
            <a:spAutoFit/>
          </a:bodyPr>
          <a:lstStyle/>
          <a:p>
            <a:r>
              <a:rPr lang="fr-FR" b="1" dirty="0" smtClean="0">
                <a:solidFill>
                  <a:srgbClr val="FF0000"/>
                </a:solidFill>
              </a:rPr>
              <a:t>LE MOTEUR  TOURNE</a:t>
            </a:r>
            <a:endParaRPr lang="fr-FR" b="1" dirty="0">
              <a:solidFill>
                <a:srgbClr val="FF0000"/>
              </a:solidFill>
            </a:endParaRPr>
          </a:p>
        </p:txBody>
      </p:sp>
      <p:cxnSp>
        <p:nvCxnSpPr>
          <p:cNvPr id="47" name="Connecteur droit 46"/>
          <p:cNvCxnSpPr/>
          <p:nvPr/>
        </p:nvCxnSpPr>
        <p:spPr>
          <a:xfrm flipV="1">
            <a:off x="6816535" y="3938637"/>
            <a:ext cx="0" cy="66040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49" name="Image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2122" y="3608437"/>
            <a:ext cx="571500" cy="657225"/>
          </a:xfrm>
          <a:prstGeom prst="rect">
            <a:avLst/>
          </a:prstGeom>
          <a:noFill/>
          <a:extLst>
            <a:ext uri="{909E8E84-426E-40DD-AFC4-6F175D3DCCD1}">
              <a14:hiddenFill xmlns:a14="http://schemas.microsoft.com/office/drawing/2010/main">
                <a:solidFill>
                  <a:srgbClr val="FFFFFF"/>
                </a:solidFill>
              </a14:hiddenFill>
            </a:ext>
          </a:extLst>
        </p:spPr>
      </p:pic>
      <p:sp>
        <p:nvSpPr>
          <p:cNvPr id="50" name="Rectangle à coins arrondis 49"/>
          <p:cNvSpPr/>
          <p:nvPr/>
        </p:nvSpPr>
        <p:spPr>
          <a:xfrm>
            <a:off x="7054660" y="369257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1" name="Ellipse 50"/>
          <p:cNvSpPr/>
          <p:nvPr/>
        </p:nvSpPr>
        <p:spPr>
          <a:xfrm>
            <a:off x="7368985" y="444504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2" name="Rectangle à coins arrondis 51"/>
          <p:cNvSpPr/>
          <p:nvPr/>
        </p:nvSpPr>
        <p:spPr>
          <a:xfrm>
            <a:off x="7045135" y="542612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3" name="Rectangle 52"/>
          <p:cNvSpPr/>
          <p:nvPr/>
        </p:nvSpPr>
        <p:spPr>
          <a:xfrm>
            <a:off x="7489635" y="3971974"/>
            <a:ext cx="144000" cy="50006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4" name="Rectangle 53"/>
          <p:cNvSpPr/>
          <p:nvPr/>
        </p:nvSpPr>
        <p:spPr>
          <a:xfrm>
            <a:off x="7489635" y="4870896"/>
            <a:ext cx="144000" cy="550069"/>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7" name="Rectangle 56"/>
          <p:cNvSpPr/>
          <p:nvPr/>
        </p:nvSpPr>
        <p:spPr>
          <a:xfrm rot="5400000">
            <a:off x="4590860" y="4540299"/>
            <a:ext cx="23812" cy="2540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8" name="ZoneTexte 19"/>
          <p:cNvSpPr txBox="1"/>
          <p:nvPr/>
        </p:nvSpPr>
        <p:spPr>
          <a:xfrm>
            <a:off x="4684522" y="4837162"/>
            <a:ext cx="1838325" cy="450850"/>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59" name="ZoneTexte 19"/>
          <p:cNvSpPr txBox="1"/>
          <p:nvPr/>
        </p:nvSpPr>
        <p:spPr>
          <a:xfrm>
            <a:off x="4875022" y="5099099"/>
            <a:ext cx="2581275" cy="44926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électrique/Générateur</a:t>
            </a:r>
          </a:p>
        </p:txBody>
      </p:sp>
      <p:sp>
        <p:nvSpPr>
          <p:cNvPr id="63" name="Rectangle 62"/>
          <p:cNvSpPr/>
          <p:nvPr/>
        </p:nvSpPr>
        <p:spPr>
          <a:xfrm>
            <a:off x="4751197" y="4475212"/>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4" name="Ellipse 63"/>
          <p:cNvSpPr/>
          <p:nvPr/>
        </p:nvSpPr>
        <p:spPr>
          <a:xfrm>
            <a:off x="4827397" y="4568874"/>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5" name="Ellipse 64"/>
          <p:cNvSpPr/>
          <p:nvPr/>
        </p:nvSpPr>
        <p:spPr>
          <a:xfrm>
            <a:off x="5227447" y="4568874"/>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6" name="Ellipse 65"/>
          <p:cNvSpPr/>
          <p:nvPr/>
        </p:nvSpPr>
        <p:spPr>
          <a:xfrm>
            <a:off x="5646547" y="4568874"/>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7" name="Ellipse 66"/>
          <p:cNvSpPr/>
          <p:nvPr/>
        </p:nvSpPr>
        <p:spPr>
          <a:xfrm>
            <a:off x="5979922" y="4578399"/>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68" name="Connecteur droit avec flèche 67"/>
          <p:cNvCxnSpPr/>
          <p:nvPr/>
        </p:nvCxnSpPr>
        <p:spPr>
          <a:xfrm flipV="1">
            <a:off x="6237097" y="4903837"/>
            <a:ext cx="466725" cy="314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Connecteur droit avec flèche 68"/>
          <p:cNvCxnSpPr/>
          <p:nvPr/>
        </p:nvCxnSpPr>
        <p:spPr>
          <a:xfrm flipV="1">
            <a:off x="6884797" y="4911774"/>
            <a:ext cx="179388" cy="277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0" name="Rectangle à coins arrondis 69"/>
          <p:cNvSpPr/>
          <p:nvPr/>
        </p:nvSpPr>
        <p:spPr>
          <a:xfrm>
            <a:off x="5911660" y="3737024"/>
            <a:ext cx="287337" cy="45561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ZoneTexte 30"/>
          <p:cNvSpPr txBox="1"/>
          <p:nvPr/>
        </p:nvSpPr>
        <p:spPr>
          <a:xfrm>
            <a:off x="5160772" y="3436987"/>
            <a:ext cx="2606675" cy="31115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2" name="ZoneTexte 18"/>
          <p:cNvSpPr txBox="1"/>
          <p:nvPr/>
        </p:nvSpPr>
        <p:spPr>
          <a:xfrm>
            <a:off x="4379722" y="3356992"/>
            <a:ext cx="819150" cy="265112"/>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3" name="Image 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08222" y="4141837"/>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74" name="ZoneTexte 18"/>
          <p:cNvSpPr txBox="1"/>
          <p:nvPr/>
        </p:nvSpPr>
        <p:spPr>
          <a:xfrm rot="16200000">
            <a:off x="3522472" y="4600624"/>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sp>
        <p:nvSpPr>
          <p:cNvPr id="76" name="Rectangle 75"/>
          <p:cNvSpPr/>
          <p:nvPr/>
        </p:nvSpPr>
        <p:spPr>
          <a:xfrm>
            <a:off x="740682" y="620688"/>
            <a:ext cx="7685181" cy="1200329"/>
          </a:xfrm>
          <a:prstGeom prst="rect">
            <a:avLst/>
          </a:prstGeom>
        </p:spPr>
        <p:txBody>
          <a:bodyPr wrap="none">
            <a:spAutoFit/>
          </a:bodyPr>
          <a:lstStyle/>
          <a:p>
            <a:pPr algn="ctr"/>
            <a:r>
              <a:rPr lang="fr-FR" sz="3600" b="1" dirty="0">
                <a:solidFill>
                  <a:srgbClr val="FF0000"/>
                </a:solidFill>
              </a:rPr>
              <a:t>Hybride </a:t>
            </a:r>
            <a:r>
              <a:rPr lang="fr-FR" sz="3600" b="1" dirty="0" smtClean="0">
                <a:solidFill>
                  <a:srgbClr val="FF0000"/>
                </a:solidFill>
              </a:rPr>
              <a:t>série:</a:t>
            </a:r>
          </a:p>
          <a:p>
            <a:pPr algn="ctr"/>
            <a:r>
              <a:rPr lang="fr-FR" sz="3600" b="1" dirty="0" smtClean="0">
                <a:solidFill>
                  <a:srgbClr val="FF0000"/>
                </a:solidFill>
              </a:rPr>
              <a:t> Véhicule  à l’arrêt et  le  moteur tourne</a:t>
            </a:r>
            <a:endParaRPr lang="fr-FR" sz="3600" b="1" dirty="0">
              <a:solidFill>
                <a:srgbClr val="FF0000"/>
              </a:solidFill>
            </a:endParaRPr>
          </a:p>
        </p:txBody>
      </p:sp>
      <p:sp>
        <p:nvSpPr>
          <p:cNvPr id="77" name="Rectangle 76"/>
          <p:cNvSpPr/>
          <p:nvPr/>
        </p:nvSpPr>
        <p:spPr>
          <a:xfrm>
            <a:off x="754658" y="2012647"/>
            <a:ext cx="7777782" cy="1200329"/>
          </a:xfrm>
          <a:prstGeom prst="rect">
            <a:avLst/>
          </a:prstGeom>
        </p:spPr>
        <p:txBody>
          <a:bodyPr wrap="square">
            <a:spAutoFit/>
          </a:bodyPr>
          <a:lstStyle/>
          <a:p>
            <a:pPr lvl="0" eaLnBrk="0" fontAlgn="base" hangingPunct="0">
              <a:spcBef>
                <a:spcPct val="0"/>
              </a:spcBef>
              <a:spcAft>
                <a:spcPct val="0"/>
              </a:spcAft>
            </a:pPr>
            <a:r>
              <a:rPr kumimoji="0" lang="fr-FR" altLang="fr-FR" sz="2400" b="0" i="0" u="none" strike="noStrike" cap="none" normalizeH="0" baseline="0" dirty="0" smtClean="0">
                <a:ln>
                  <a:noFill/>
                </a:ln>
                <a:effectLst/>
              </a:rPr>
              <a:t>A l’arrêt </a:t>
            </a:r>
            <a:r>
              <a:rPr kumimoji="0" lang="fr-FR" altLang="fr-FR" sz="2400" b="0" i="0" u="none" strike="noStrike" cap="none" normalizeH="0" dirty="0" smtClean="0">
                <a:ln>
                  <a:noFill/>
                </a:ln>
                <a:effectLst/>
              </a:rPr>
              <a:t> et lorsque </a:t>
            </a:r>
            <a:r>
              <a:rPr kumimoji="0" lang="fr-FR" altLang="fr-FR" sz="2400" b="0" i="0" u="none" strike="noStrike" cap="none" normalizeH="0" baseline="0" dirty="0" smtClean="0">
                <a:ln>
                  <a:noFill/>
                </a:ln>
                <a:effectLst/>
              </a:rPr>
              <a:t>le moteur thermique tourne</a:t>
            </a:r>
            <a:r>
              <a:rPr kumimoji="0" lang="fr-FR" altLang="fr-FR" sz="2400" b="0" i="0" u="none" strike="noStrike" cap="none" normalizeH="0" dirty="0" smtClean="0">
                <a:ln>
                  <a:noFill/>
                </a:ln>
                <a:effectLst/>
              </a:rPr>
              <a:t> , Le moteur électrique fonctionne alors en générateur et charge la batterie</a:t>
            </a:r>
          </a:p>
        </p:txBody>
      </p:sp>
      <p:cxnSp>
        <p:nvCxnSpPr>
          <p:cNvPr id="81" name="Connecteur droit avec flèche 80"/>
          <p:cNvCxnSpPr/>
          <p:nvPr/>
        </p:nvCxnSpPr>
        <p:spPr>
          <a:xfrm rot="5400000" flipH="1">
            <a:off x="6550834" y="4177933"/>
            <a:ext cx="705437"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p:nvPr/>
        </p:nvCxnSpPr>
        <p:spPr>
          <a:xfrm flipH="1">
            <a:off x="5037174" y="3861048"/>
            <a:ext cx="1829724"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61" name="Connecteur droit 60"/>
          <p:cNvCxnSpPr/>
          <p:nvPr/>
        </p:nvCxnSpPr>
        <p:spPr>
          <a:xfrm flipV="1">
            <a:off x="4986632" y="3965624"/>
            <a:ext cx="1836253" cy="635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a:off x="6317595" y="4687341"/>
            <a:ext cx="455088"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nvGrpSpPr>
          <p:cNvPr id="40" name="Groupe 39"/>
          <p:cNvGrpSpPr/>
          <p:nvPr/>
        </p:nvGrpSpPr>
        <p:grpSpPr>
          <a:xfrm>
            <a:off x="683568" y="5875531"/>
            <a:ext cx="2397716" cy="369332"/>
            <a:chOff x="5744387" y="6157628"/>
            <a:chExt cx="2397716" cy="369332"/>
          </a:xfrm>
        </p:grpSpPr>
        <p:sp>
          <p:nvSpPr>
            <p:cNvPr id="41" name="ZoneTexte 40"/>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42" name="Connecteur droit 41"/>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43" name="Groupe 42"/>
          <p:cNvGrpSpPr/>
          <p:nvPr/>
        </p:nvGrpSpPr>
        <p:grpSpPr>
          <a:xfrm>
            <a:off x="3745558" y="5805264"/>
            <a:ext cx="3072118" cy="646331"/>
            <a:chOff x="4207098" y="6185907"/>
            <a:chExt cx="2814943" cy="646331"/>
          </a:xfrm>
        </p:grpSpPr>
        <p:sp>
          <p:nvSpPr>
            <p:cNvPr id="46" name="Rectangle 45"/>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ZoneTexte 61"/>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78" name="Groupe 77"/>
          <p:cNvGrpSpPr/>
          <p:nvPr/>
        </p:nvGrpSpPr>
        <p:grpSpPr>
          <a:xfrm>
            <a:off x="539552" y="6307579"/>
            <a:ext cx="4397010" cy="369332"/>
            <a:chOff x="1103040" y="6482278"/>
            <a:chExt cx="4397010" cy="369332"/>
          </a:xfrm>
        </p:grpSpPr>
        <p:cxnSp>
          <p:nvCxnSpPr>
            <p:cNvPr id="79" name="Connecteur droit avec flèche 78"/>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80" name="ZoneTexte 79"/>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82" name="Groupe 81"/>
          <p:cNvGrpSpPr/>
          <p:nvPr/>
        </p:nvGrpSpPr>
        <p:grpSpPr>
          <a:xfrm>
            <a:off x="4860032" y="6298287"/>
            <a:ext cx="4080515" cy="369332"/>
            <a:chOff x="4994397" y="6309320"/>
            <a:chExt cx="4080515" cy="369332"/>
          </a:xfrm>
        </p:grpSpPr>
        <p:cxnSp>
          <p:nvCxnSpPr>
            <p:cNvPr id="83" name="Connecteur droit avec flèche 82"/>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1494319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Image 88"/>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90781" y="548680"/>
            <a:ext cx="8673707" cy="5328592"/>
          </a:xfrm>
          <a:prstGeom prst="rect">
            <a:avLst/>
          </a:prstGeom>
        </p:spPr>
      </p:pic>
      <p:sp>
        <p:nvSpPr>
          <p:cNvPr id="53" name="ZoneTexte 52"/>
          <p:cNvSpPr txBox="1"/>
          <p:nvPr/>
        </p:nvSpPr>
        <p:spPr>
          <a:xfrm>
            <a:off x="4932040" y="3589585"/>
            <a:ext cx="4896544" cy="369332"/>
          </a:xfrm>
          <a:prstGeom prst="rect">
            <a:avLst/>
          </a:prstGeom>
          <a:noFill/>
        </p:spPr>
        <p:txBody>
          <a:bodyPr wrap="square" rtlCol="0">
            <a:spAutoFit/>
          </a:bodyPr>
          <a:lstStyle/>
          <a:p>
            <a:endParaRPr lang="fr-FR" dirty="0"/>
          </a:p>
        </p:txBody>
      </p:sp>
      <p:cxnSp>
        <p:nvCxnSpPr>
          <p:cNvPr id="54" name="Connecteur droit 53"/>
          <p:cNvCxnSpPr/>
          <p:nvPr/>
        </p:nvCxnSpPr>
        <p:spPr>
          <a:xfrm flipV="1">
            <a:off x="7609632" y="3650605"/>
            <a:ext cx="0" cy="66040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rot="5400000">
            <a:off x="7314588" y="4283786"/>
            <a:ext cx="144000" cy="2794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6" name="Image 5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25219" y="3320405"/>
            <a:ext cx="571500" cy="657225"/>
          </a:xfrm>
          <a:prstGeom prst="rect">
            <a:avLst/>
          </a:prstGeom>
          <a:noFill/>
          <a:extLst>
            <a:ext uri="{909E8E84-426E-40DD-AFC4-6F175D3DCCD1}">
              <a14:hiddenFill xmlns:a14="http://schemas.microsoft.com/office/drawing/2010/main">
                <a:solidFill>
                  <a:srgbClr val="FFFFFF"/>
                </a:solidFill>
              </a14:hiddenFill>
            </a:ext>
          </a:extLst>
        </p:spPr>
      </p:pic>
      <p:sp>
        <p:nvSpPr>
          <p:cNvPr id="57" name="Rectangle à coins arrondis 56"/>
          <p:cNvSpPr/>
          <p:nvPr/>
        </p:nvSpPr>
        <p:spPr>
          <a:xfrm>
            <a:off x="7847757" y="3445486"/>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8" name="Ellipse 57"/>
          <p:cNvSpPr/>
          <p:nvPr/>
        </p:nvSpPr>
        <p:spPr>
          <a:xfrm>
            <a:off x="8162082" y="4197961"/>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9" name="Rectangle à coins arrondis 58"/>
          <p:cNvSpPr/>
          <p:nvPr/>
        </p:nvSpPr>
        <p:spPr>
          <a:xfrm>
            <a:off x="7838232" y="5179036"/>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Rectangle 59"/>
          <p:cNvSpPr/>
          <p:nvPr/>
        </p:nvSpPr>
        <p:spPr>
          <a:xfrm>
            <a:off x="8282732" y="3724886"/>
            <a:ext cx="144000" cy="50006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1" name="Rectangle 60"/>
          <p:cNvSpPr/>
          <p:nvPr/>
        </p:nvSpPr>
        <p:spPr>
          <a:xfrm>
            <a:off x="8282732" y="4596304"/>
            <a:ext cx="144000" cy="605076"/>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Rectangle à coins arrondis 61"/>
          <p:cNvSpPr/>
          <p:nvPr/>
        </p:nvSpPr>
        <p:spPr>
          <a:xfrm>
            <a:off x="7466757" y="4172892"/>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3" name="Rectangle 62"/>
          <p:cNvSpPr/>
          <p:nvPr/>
        </p:nvSpPr>
        <p:spPr>
          <a:xfrm rot="5400000">
            <a:off x="7886088" y="4225048"/>
            <a:ext cx="144000" cy="40957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4" name="Rectangle 63"/>
          <p:cNvSpPr/>
          <p:nvPr/>
        </p:nvSpPr>
        <p:spPr>
          <a:xfrm rot="5400000">
            <a:off x="5383957" y="4252267"/>
            <a:ext cx="23812" cy="2540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5" name="ZoneTexte 19"/>
          <p:cNvSpPr txBox="1"/>
          <p:nvPr/>
        </p:nvSpPr>
        <p:spPr>
          <a:xfrm>
            <a:off x="5477619" y="4549130"/>
            <a:ext cx="1838325" cy="450850"/>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66" name="ZoneTexte 19"/>
          <p:cNvSpPr txBox="1"/>
          <p:nvPr/>
        </p:nvSpPr>
        <p:spPr>
          <a:xfrm>
            <a:off x="5668119" y="4811067"/>
            <a:ext cx="2581275" cy="44926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électrique/Générateur</a:t>
            </a:r>
          </a:p>
        </p:txBody>
      </p:sp>
      <p:sp>
        <p:nvSpPr>
          <p:cNvPr id="67" name="Rectangle à coins arrondis 66"/>
          <p:cNvSpPr/>
          <p:nvPr/>
        </p:nvSpPr>
        <p:spPr>
          <a:xfrm>
            <a:off x="7769969" y="4168130"/>
            <a:ext cx="174625" cy="45561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68" name="Connecteur droit 67"/>
          <p:cNvCxnSpPr/>
          <p:nvPr/>
        </p:nvCxnSpPr>
        <p:spPr>
          <a:xfrm>
            <a:off x="6815882" y="3677592"/>
            <a:ext cx="8001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9" name="Connecteur droit 68"/>
          <p:cNvCxnSpPr/>
          <p:nvPr/>
        </p:nvCxnSpPr>
        <p:spPr>
          <a:xfrm>
            <a:off x="5845919" y="3679180"/>
            <a:ext cx="1063625"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5544294" y="4187180"/>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Ellipse 70"/>
          <p:cNvSpPr/>
          <p:nvPr/>
        </p:nvSpPr>
        <p:spPr>
          <a:xfrm>
            <a:off x="5620494" y="4280842"/>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2" name="Ellipse 71"/>
          <p:cNvSpPr/>
          <p:nvPr/>
        </p:nvSpPr>
        <p:spPr>
          <a:xfrm>
            <a:off x="6020544" y="4280842"/>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3" name="Ellipse 72"/>
          <p:cNvSpPr/>
          <p:nvPr/>
        </p:nvSpPr>
        <p:spPr>
          <a:xfrm>
            <a:off x="6439644" y="4280842"/>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4" name="Ellipse 73"/>
          <p:cNvSpPr/>
          <p:nvPr/>
        </p:nvSpPr>
        <p:spPr>
          <a:xfrm>
            <a:off x="6773019" y="4290367"/>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75" name="Connecteur droit avec flèche 74"/>
          <p:cNvCxnSpPr/>
          <p:nvPr/>
        </p:nvCxnSpPr>
        <p:spPr>
          <a:xfrm flipV="1">
            <a:off x="7030194" y="4615805"/>
            <a:ext cx="466725" cy="314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Connecteur droit avec flèche 75"/>
          <p:cNvCxnSpPr/>
          <p:nvPr/>
        </p:nvCxnSpPr>
        <p:spPr>
          <a:xfrm flipV="1">
            <a:off x="7677894" y="4623742"/>
            <a:ext cx="179388" cy="277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Rectangle à coins arrondis 76"/>
          <p:cNvSpPr/>
          <p:nvPr/>
        </p:nvSpPr>
        <p:spPr>
          <a:xfrm>
            <a:off x="6704757" y="3448992"/>
            <a:ext cx="287337" cy="45561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8" name="ZoneTexte 30"/>
          <p:cNvSpPr txBox="1"/>
          <p:nvPr/>
        </p:nvSpPr>
        <p:spPr>
          <a:xfrm>
            <a:off x="5953869" y="3148955"/>
            <a:ext cx="2606675" cy="31115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9" name="ZoneTexte 18"/>
          <p:cNvSpPr txBox="1"/>
          <p:nvPr/>
        </p:nvSpPr>
        <p:spPr>
          <a:xfrm>
            <a:off x="5172819" y="3068960"/>
            <a:ext cx="819150" cy="265112"/>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80" name="Image 7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1319" y="3853805"/>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81" name="ZoneTexte 18"/>
          <p:cNvSpPr txBox="1"/>
          <p:nvPr/>
        </p:nvSpPr>
        <p:spPr>
          <a:xfrm rot="16200000">
            <a:off x="4315569" y="4312592"/>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cxnSp>
        <p:nvCxnSpPr>
          <p:cNvPr id="82" name="Connecteur droit avec flèche 81"/>
          <p:cNvCxnSpPr/>
          <p:nvPr/>
        </p:nvCxnSpPr>
        <p:spPr>
          <a:xfrm rot="10800000" flipH="1">
            <a:off x="5877669" y="3533129"/>
            <a:ext cx="1829724"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droit avec flèche 82"/>
          <p:cNvCxnSpPr/>
          <p:nvPr/>
        </p:nvCxnSpPr>
        <p:spPr>
          <a:xfrm rot="16200000" flipH="1">
            <a:off x="7354675" y="3885848"/>
            <a:ext cx="705437"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84" name="ZoneTexte 83"/>
          <p:cNvSpPr txBox="1"/>
          <p:nvPr/>
        </p:nvSpPr>
        <p:spPr>
          <a:xfrm>
            <a:off x="683568" y="2829704"/>
            <a:ext cx="3744416" cy="2831544"/>
          </a:xfrm>
          <a:prstGeom prst="rect">
            <a:avLst/>
          </a:prstGeom>
          <a:noFill/>
        </p:spPr>
        <p:txBody>
          <a:bodyPr wrap="square" rtlCol="0">
            <a:spAutoFit/>
          </a:bodyPr>
          <a:lstStyle/>
          <a:p>
            <a:pPr lvl="0"/>
            <a:r>
              <a:rPr lang="fr-FR" altLang="fr-FR" sz="2000" dirty="0">
                <a:latin typeface="Arial" charset="0"/>
                <a:cs typeface="Arial" charset="0"/>
              </a:rPr>
              <a:t>La mise en mouvement de la voiture est assurée par le moteur électrique seul, jusqu'à une vitesse maximum variant entre 70 et 130 km/h, selon les choix techniques du fabricant et le niveau de charge de la batterie d'accumulateurs . </a:t>
            </a:r>
          </a:p>
          <a:p>
            <a:endParaRPr lang="fr-FR" dirty="0"/>
          </a:p>
        </p:txBody>
      </p:sp>
      <p:sp>
        <p:nvSpPr>
          <p:cNvPr id="86" name="ZoneTexte 85"/>
          <p:cNvSpPr txBox="1"/>
          <p:nvPr/>
        </p:nvSpPr>
        <p:spPr>
          <a:xfrm>
            <a:off x="934741" y="1052736"/>
            <a:ext cx="7274519" cy="1200329"/>
          </a:xfrm>
          <a:prstGeom prst="rect">
            <a:avLst/>
          </a:prstGeom>
          <a:noFill/>
        </p:spPr>
        <p:txBody>
          <a:bodyPr wrap="square" rtlCol="0">
            <a:spAutoFit/>
          </a:bodyPr>
          <a:lstStyle/>
          <a:p>
            <a:pPr algn="ctr"/>
            <a:r>
              <a:rPr lang="fr-FR" sz="3600" b="1" dirty="0" smtClean="0">
                <a:solidFill>
                  <a:srgbClr val="FF0000"/>
                </a:solidFill>
              </a:rPr>
              <a:t>MISE EN MOUVEMENT DU VEHICULE Vitesse entre 70 et 130 Km/h</a:t>
            </a:r>
            <a:endParaRPr lang="fr-FR" sz="3600" b="1" dirty="0">
              <a:solidFill>
                <a:srgbClr val="FF0000"/>
              </a:solidFill>
            </a:endParaRPr>
          </a:p>
        </p:txBody>
      </p:sp>
      <p:sp>
        <p:nvSpPr>
          <p:cNvPr id="87" name="Rectangle 86"/>
          <p:cNvSpPr/>
          <p:nvPr/>
        </p:nvSpPr>
        <p:spPr>
          <a:xfrm>
            <a:off x="3356943" y="188640"/>
            <a:ext cx="2731838" cy="646331"/>
          </a:xfrm>
          <a:prstGeom prst="rect">
            <a:avLst/>
          </a:prstGeom>
        </p:spPr>
        <p:txBody>
          <a:bodyPr wrap="none">
            <a:spAutoFit/>
          </a:bodyPr>
          <a:lstStyle/>
          <a:p>
            <a:pPr algn="ctr"/>
            <a:r>
              <a:rPr lang="fr-FR" sz="3600" b="1" dirty="0">
                <a:solidFill>
                  <a:srgbClr val="FF0000"/>
                </a:solidFill>
              </a:rPr>
              <a:t>Hybride série</a:t>
            </a:r>
          </a:p>
        </p:txBody>
      </p:sp>
      <p:cxnSp>
        <p:nvCxnSpPr>
          <p:cNvPr id="88" name="Connecteur droit avec flèche 87"/>
          <p:cNvCxnSpPr/>
          <p:nvPr/>
        </p:nvCxnSpPr>
        <p:spPr>
          <a:xfrm>
            <a:off x="7540022" y="4419696"/>
            <a:ext cx="806218"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nvGrpSpPr>
          <p:cNvPr id="90" name="Groupe 89"/>
          <p:cNvGrpSpPr/>
          <p:nvPr/>
        </p:nvGrpSpPr>
        <p:grpSpPr>
          <a:xfrm>
            <a:off x="8346240" y="3746053"/>
            <a:ext cx="13648" cy="1411139"/>
            <a:chOff x="8086744" y="2893504"/>
            <a:chExt cx="13648" cy="1411139"/>
          </a:xfrm>
        </p:grpSpPr>
        <p:cxnSp>
          <p:nvCxnSpPr>
            <p:cNvPr id="91" name="Connecteur droit avec flèche 90"/>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41" name="Groupe 40"/>
          <p:cNvGrpSpPr/>
          <p:nvPr/>
        </p:nvGrpSpPr>
        <p:grpSpPr>
          <a:xfrm>
            <a:off x="683568" y="5587499"/>
            <a:ext cx="2397716" cy="369332"/>
            <a:chOff x="5744387" y="6157628"/>
            <a:chExt cx="2397716" cy="369332"/>
          </a:xfrm>
        </p:grpSpPr>
        <p:sp>
          <p:nvSpPr>
            <p:cNvPr id="42" name="ZoneTexte 41"/>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43" name="Connecteur droit 42"/>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44" name="Groupe 43"/>
          <p:cNvGrpSpPr/>
          <p:nvPr/>
        </p:nvGrpSpPr>
        <p:grpSpPr>
          <a:xfrm>
            <a:off x="3745558" y="5517232"/>
            <a:ext cx="3072118" cy="646331"/>
            <a:chOff x="4207098" y="6185907"/>
            <a:chExt cx="2814943" cy="646331"/>
          </a:xfrm>
        </p:grpSpPr>
        <p:sp>
          <p:nvSpPr>
            <p:cNvPr id="45" name="Rectangle 44"/>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46" name="ZoneTexte 45"/>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47" name="Groupe 46"/>
          <p:cNvGrpSpPr/>
          <p:nvPr/>
        </p:nvGrpSpPr>
        <p:grpSpPr>
          <a:xfrm>
            <a:off x="539552" y="6019547"/>
            <a:ext cx="4397010" cy="369332"/>
            <a:chOff x="1103040" y="6482278"/>
            <a:chExt cx="4397010" cy="369332"/>
          </a:xfrm>
        </p:grpSpPr>
        <p:cxnSp>
          <p:nvCxnSpPr>
            <p:cNvPr id="48" name="Connecteur droit avec flèche 47"/>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49" name="ZoneTexte 48"/>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50" name="Groupe 49"/>
          <p:cNvGrpSpPr/>
          <p:nvPr/>
        </p:nvGrpSpPr>
        <p:grpSpPr>
          <a:xfrm>
            <a:off x="4860032" y="6010255"/>
            <a:ext cx="4080515" cy="369332"/>
            <a:chOff x="4994397" y="6309320"/>
            <a:chExt cx="4080515" cy="369332"/>
          </a:xfrm>
        </p:grpSpPr>
        <p:cxnSp>
          <p:nvCxnSpPr>
            <p:cNvPr id="51" name="Connecteur droit avec flèche 50"/>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1780518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à coins arrondis 75"/>
          <p:cNvSpPr/>
          <p:nvPr/>
        </p:nvSpPr>
        <p:spPr>
          <a:xfrm>
            <a:off x="6459414" y="3593008"/>
            <a:ext cx="287337" cy="45561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0" name="Image 49"/>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20" y="548680"/>
            <a:ext cx="8892480" cy="5328592"/>
          </a:xfrm>
          <a:prstGeom prst="rect">
            <a:avLst/>
          </a:prstGeom>
        </p:spPr>
      </p:pic>
      <p:sp>
        <p:nvSpPr>
          <p:cNvPr id="52" name="ZoneTexte 51"/>
          <p:cNvSpPr txBox="1"/>
          <p:nvPr/>
        </p:nvSpPr>
        <p:spPr>
          <a:xfrm>
            <a:off x="4686697" y="3733601"/>
            <a:ext cx="4896544" cy="369332"/>
          </a:xfrm>
          <a:prstGeom prst="rect">
            <a:avLst/>
          </a:prstGeom>
          <a:noFill/>
        </p:spPr>
        <p:txBody>
          <a:bodyPr wrap="square" rtlCol="0">
            <a:spAutoFit/>
          </a:bodyPr>
          <a:lstStyle/>
          <a:p>
            <a:endParaRPr lang="fr-FR" dirty="0"/>
          </a:p>
        </p:txBody>
      </p:sp>
      <p:cxnSp>
        <p:nvCxnSpPr>
          <p:cNvPr id="53" name="Connecteur droit 52"/>
          <p:cNvCxnSpPr/>
          <p:nvPr/>
        </p:nvCxnSpPr>
        <p:spPr>
          <a:xfrm flipV="1">
            <a:off x="7364289" y="3794621"/>
            <a:ext cx="0" cy="66040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rot="5400000">
            <a:off x="7069245" y="4427802"/>
            <a:ext cx="144000" cy="2794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5" name="Imag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2628" y="3464421"/>
            <a:ext cx="571500" cy="657225"/>
          </a:xfrm>
          <a:prstGeom prst="rect">
            <a:avLst/>
          </a:prstGeom>
          <a:noFill/>
          <a:extLst>
            <a:ext uri="{909E8E84-426E-40DD-AFC4-6F175D3DCCD1}">
              <a14:hiddenFill xmlns:a14="http://schemas.microsoft.com/office/drawing/2010/main">
                <a:solidFill>
                  <a:srgbClr val="FFFFFF"/>
                </a:solidFill>
              </a14:hiddenFill>
            </a:ext>
          </a:extLst>
        </p:spPr>
      </p:pic>
      <p:sp>
        <p:nvSpPr>
          <p:cNvPr id="56" name="Rectangle à coins arrondis 55"/>
          <p:cNvSpPr/>
          <p:nvPr/>
        </p:nvSpPr>
        <p:spPr>
          <a:xfrm>
            <a:off x="7602414" y="3589502"/>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7" name="Ellipse 56"/>
          <p:cNvSpPr/>
          <p:nvPr/>
        </p:nvSpPr>
        <p:spPr>
          <a:xfrm>
            <a:off x="7916739" y="4341977"/>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8" name="Rectangle à coins arrondis 57"/>
          <p:cNvSpPr/>
          <p:nvPr/>
        </p:nvSpPr>
        <p:spPr>
          <a:xfrm>
            <a:off x="7592889" y="5323052"/>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9" name="Rectangle 58"/>
          <p:cNvSpPr/>
          <p:nvPr/>
        </p:nvSpPr>
        <p:spPr>
          <a:xfrm>
            <a:off x="8037389" y="3868902"/>
            <a:ext cx="144000" cy="50006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Rectangle 59"/>
          <p:cNvSpPr/>
          <p:nvPr/>
        </p:nvSpPr>
        <p:spPr>
          <a:xfrm>
            <a:off x="8037389" y="4740320"/>
            <a:ext cx="144000" cy="605076"/>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1" name="Rectangle à coins arrondis 60"/>
          <p:cNvSpPr/>
          <p:nvPr/>
        </p:nvSpPr>
        <p:spPr>
          <a:xfrm>
            <a:off x="7221414" y="4316908"/>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Rectangle 61"/>
          <p:cNvSpPr/>
          <p:nvPr/>
        </p:nvSpPr>
        <p:spPr>
          <a:xfrm rot="5400000">
            <a:off x="7640745" y="4369064"/>
            <a:ext cx="144000" cy="40957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3" name="Rectangle 62"/>
          <p:cNvSpPr/>
          <p:nvPr/>
        </p:nvSpPr>
        <p:spPr>
          <a:xfrm rot="5400000">
            <a:off x="5138614" y="4396283"/>
            <a:ext cx="23812" cy="2540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4" name="ZoneTexte 19"/>
          <p:cNvSpPr txBox="1"/>
          <p:nvPr/>
        </p:nvSpPr>
        <p:spPr>
          <a:xfrm>
            <a:off x="5232276" y="4693146"/>
            <a:ext cx="1838325" cy="450850"/>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65" name="ZoneTexte 19"/>
          <p:cNvSpPr txBox="1"/>
          <p:nvPr/>
        </p:nvSpPr>
        <p:spPr>
          <a:xfrm>
            <a:off x="5422776" y="4955083"/>
            <a:ext cx="2581275" cy="44926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électrique/Générateur</a:t>
            </a:r>
          </a:p>
        </p:txBody>
      </p:sp>
      <p:sp>
        <p:nvSpPr>
          <p:cNvPr id="66" name="Rectangle à coins arrondis 65"/>
          <p:cNvSpPr/>
          <p:nvPr/>
        </p:nvSpPr>
        <p:spPr>
          <a:xfrm>
            <a:off x="7524626" y="4312146"/>
            <a:ext cx="174625" cy="45561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67" name="Connecteur droit 66"/>
          <p:cNvCxnSpPr/>
          <p:nvPr/>
        </p:nvCxnSpPr>
        <p:spPr>
          <a:xfrm>
            <a:off x="6570539" y="3821608"/>
            <a:ext cx="8001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8" name="Connecteur droit 67"/>
          <p:cNvCxnSpPr/>
          <p:nvPr/>
        </p:nvCxnSpPr>
        <p:spPr>
          <a:xfrm>
            <a:off x="5600576" y="3823196"/>
            <a:ext cx="1063625"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69" name="Rectangle 68"/>
          <p:cNvSpPr/>
          <p:nvPr/>
        </p:nvSpPr>
        <p:spPr>
          <a:xfrm>
            <a:off x="5298951" y="4331196"/>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0" name="Ellipse 69"/>
          <p:cNvSpPr/>
          <p:nvPr/>
        </p:nvSpPr>
        <p:spPr>
          <a:xfrm>
            <a:off x="5375151" y="4424858"/>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Ellipse 70"/>
          <p:cNvSpPr/>
          <p:nvPr/>
        </p:nvSpPr>
        <p:spPr>
          <a:xfrm>
            <a:off x="5775201" y="4424858"/>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2" name="Ellipse 71"/>
          <p:cNvSpPr/>
          <p:nvPr/>
        </p:nvSpPr>
        <p:spPr>
          <a:xfrm>
            <a:off x="6194301" y="4424858"/>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3" name="Ellipse 72"/>
          <p:cNvSpPr/>
          <p:nvPr/>
        </p:nvSpPr>
        <p:spPr>
          <a:xfrm>
            <a:off x="6527676" y="4434383"/>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74" name="Connecteur droit avec flèche 73"/>
          <p:cNvCxnSpPr/>
          <p:nvPr/>
        </p:nvCxnSpPr>
        <p:spPr>
          <a:xfrm flipV="1">
            <a:off x="6784851" y="4759821"/>
            <a:ext cx="466725" cy="314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flipV="1">
            <a:off x="7432551" y="4767758"/>
            <a:ext cx="179388" cy="277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ZoneTexte 30"/>
          <p:cNvSpPr txBox="1"/>
          <p:nvPr/>
        </p:nvSpPr>
        <p:spPr>
          <a:xfrm>
            <a:off x="5708526" y="3292971"/>
            <a:ext cx="2606675" cy="31115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8" name="ZoneTexte 18"/>
          <p:cNvSpPr txBox="1"/>
          <p:nvPr/>
        </p:nvSpPr>
        <p:spPr>
          <a:xfrm>
            <a:off x="4927476" y="3212976"/>
            <a:ext cx="819150" cy="265112"/>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9" name="Image 7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5976" y="3997821"/>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80" name="ZoneTexte 18"/>
          <p:cNvSpPr txBox="1"/>
          <p:nvPr/>
        </p:nvSpPr>
        <p:spPr>
          <a:xfrm rot="16200000">
            <a:off x="4070226" y="4456608"/>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cxnSp>
        <p:nvCxnSpPr>
          <p:cNvPr id="81" name="Connecteur droit avec flèche 80"/>
          <p:cNvCxnSpPr/>
          <p:nvPr/>
        </p:nvCxnSpPr>
        <p:spPr>
          <a:xfrm rot="10800000" flipH="1">
            <a:off x="5632326" y="3677145"/>
            <a:ext cx="1829724"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p:nvPr/>
        </p:nvCxnSpPr>
        <p:spPr>
          <a:xfrm rot="16200000" flipH="1">
            <a:off x="7109332" y="4029864"/>
            <a:ext cx="705437"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83" name="ZoneTexte 82"/>
          <p:cNvSpPr txBox="1"/>
          <p:nvPr/>
        </p:nvSpPr>
        <p:spPr>
          <a:xfrm>
            <a:off x="899592" y="3095669"/>
            <a:ext cx="3312368" cy="2277547"/>
          </a:xfrm>
          <a:prstGeom prst="rect">
            <a:avLst/>
          </a:prstGeom>
          <a:noFill/>
        </p:spPr>
        <p:txBody>
          <a:bodyPr wrap="square" rtlCol="0">
            <a:spAutoFit/>
          </a:bodyPr>
          <a:lstStyle/>
          <a:p>
            <a:pPr lvl="0" eaLnBrk="0" fontAlgn="base" hangingPunct="0">
              <a:spcBef>
                <a:spcPct val="0"/>
              </a:spcBef>
              <a:spcAft>
                <a:spcPct val="0"/>
              </a:spcAft>
            </a:pPr>
            <a:endParaRPr lang="fr-FR" altLang="fr-FR" sz="1600" dirty="0"/>
          </a:p>
          <a:p>
            <a:pPr lvl="0" eaLnBrk="0" fontAlgn="base" hangingPunct="0">
              <a:spcBef>
                <a:spcPct val="0"/>
              </a:spcBef>
              <a:spcAft>
                <a:spcPct val="0"/>
              </a:spcAft>
            </a:pPr>
            <a:r>
              <a:rPr lang="fr-FR" altLang="fr-FR" dirty="0"/>
              <a:t>En cas de demande de puissance importante (forte accélération ou forte pente), les deux moteurs fonctionnent simultanément pour additionner leurs couples moteurs .</a:t>
            </a:r>
          </a:p>
          <a:p>
            <a:endParaRPr lang="fr-FR" dirty="0"/>
          </a:p>
        </p:txBody>
      </p:sp>
      <p:sp>
        <p:nvSpPr>
          <p:cNvPr id="84" name="ZoneTexte 83"/>
          <p:cNvSpPr txBox="1"/>
          <p:nvPr/>
        </p:nvSpPr>
        <p:spPr>
          <a:xfrm>
            <a:off x="683568" y="836712"/>
            <a:ext cx="7842771" cy="1200329"/>
          </a:xfrm>
          <a:prstGeom prst="rect">
            <a:avLst/>
          </a:prstGeom>
          <a:noFill/>
        </p:spPr>
        <p:txBody>
          <a:bodyPr wrap="square" rtlCol="0">
            <a:spAutoFit/>
          </a:bodyPr>
          <a:lstStyle/>
          <a:p>
            <a:pPr algn="ctr"/>
            <a:r>
              <a:rPr lang="fr-FR" sz="3600" b="1" dirty="0" smtClean="0">
                <a:solidFill>
                  <a:srgbClr val="FF0000"/>
                </a:solidFill>
              </a:rPr>
              <a:t>MISE EN MOUVEMENT DU VEHICULE Vitesse  &gt; ( 70 à 130 Km/h)</a:t>
            </a:r>
            <a:endParaRPr lang="fr-FR" sz="3600" b="1" dirty="0">
              <a:solidFill>
                <a:srgbClr val="FF0000"/>
              </a:solidFill>
            </a:endParaRPr>
          </a:p>
        </p:txBody>
      </p:sp>
      <p:sp>
        <p:nvSpPr>
          <p:cNvPr id="85" name="Rectangle 84"/>
          <p:cNvSpPr/>
          <p:nvPr/>
        </p:nvSpPr>
        <p:spPr>
          <a:xfrm>
            <a:off x="2657015" y="260648"/>
            <a:ext cx="3281534" cy="646331"/>
          </a:xfrm>
          <a:prstGeom prst="rect">
            <a:avLst/>
          </a:prstGeom>
        </p:spPr>
        <p:txBody>
          <a:bodyPr wrap="square">
            <a:spAutoFit/>
          </a:bodyPr>
          <a:lstStyle/>
          <a:p>
            <a:pPr algn="ctr"/>
            <a:r>
              <a:rPr lang="fr-FR" sz="3600" b="1" dirty="0">
                <a:solidFill>
                  <a:srgbClr val="FF0000"/>
                </a:solidFill>
              </a:rPr>
              <a:t>Hybride série</a:t>
            </a:r>
          </a:p>
        </p:txBody>
      </p:sp>
      <p:sp>
        <p:nvSpPr>
          <p:cNvPr id="87" name="ZoneTexte 86"/>
          <p:cNvSpPr txBox="1"/>
          <p:nvPr/>
        </p:nvSpPr>
        <p:spPr>
          <a:xfrm>
            <a:off x="899592" y="2012647"/>
            <a:ext cx="7552851" cy="1200329"/>
          </a:xfrm>
          <a:prstGeom prst="rect">
            <a:avLst/>
          </a:prstGeom>
          <a:noFill/>
        </p:spPr>
        <p:txBody>
          <a:bodyPr wrap="square" rtlCol="0">
            <a:spAutoFit/>
          </a:bodyPr>
          <a:lstStyle/>
          <a:p>
            <a:pPr lvl="0"/>
            <a:r>
              <a:rPr lang="fr-FR" altLang="fr-FR" dirty="0"/>
              <a:t>Au delà de ces vitesses, ou lorsqu'une accélération plus forte est demandée, le moteur thermique est démarré pour fournir le supplément de puissance et réduire ou couper l'alimentation du moteur électrique.</a:t>
            </a:r>
          </a:p>
          <a:p>
            <a:endParaRPr lang="fr-FR" dirty="0"/>
          </a:p>
        </p:txBody>
      </p:sp>
      <p:cxnSp>
        <p:nvCxnSpPr>
          <p:cNvPr id="88" name="Connecteur droit avec flèche 87"/>
          <p:cNvCxnSpPr/>
          <p:nvPr/>
        </p:nvCxnSpPr>
        <p:spPr>
          <a:xfrm>
            <a:off x="6853216" y="4567480"/>
            <a:ext cx="455088"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7340892" y="4581128"/>
            <a:ext cx="975524"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nvGrpSpPr>
          <p:cNvPr id="90" name="Groupe 89"/>
          <p:cNvGrpSpPr/>
          <p:nvPr/>
        </p:nvGrpSpPr>
        <p:grpSpPr>
          <a:xfrm>
            <a:off x="8302768" y="3790491"/>
            <a:ext cx="13648" cy="1552253"/>
            <a:chOff x="8086744" y="2893504"/>
            <a:chExt cx="13648" cy="1411139"/>
          </a:xfrm>
        </p:grpSpPr>
        <p:cxnSp>
          <p:nvCxnSpPr>
            <p:cNvPr id="91" name="Connecteur droit avec flèche 90"/>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sp>
        <p:nvSpPr>
          <p:cNvPr id="34" name="Hexagone 33"/>
          <p:cNvSpPr/>
          <p:nvPr/>
        </p:nvSpPr>
        <p:spPr>
          <a:xfrm>
            <a:off x="5858867" y="3609835"/>
            <a:ext cx="144000" cy="144000"/>
          </a:xfrm>
          <a:prstGeom prst="hexagon">
            <a:avLst/>
          </a:prstGeom>
          <a:solidFill>
            <a:srgbClr val="FF0000"/>
          </a:solidFill>
          <a:ln>
            <a:solidFill>
              <a:srgbClr val="EE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5" name="Ellipse 44"/>
          <p:cNvSpPr/>
          <p:nvPr/>
        </p:nvSpPr>
        <p:spPr>
          <a:xfrm>
            <a:off x="6159328" y="3608497"/>
            <a:ext cx="144016" cy="139533"/>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49" name="Groupe 48"/>
          <p:cNvGrpSpPr/>
          <p:nvPr/>
        </p:nvGrpSpPr>
        <p:grpSpPr>
          <a:xfrm>
            <a:off x="683568" y="5731515"/>
            <a:ext cx="2397716" cy="369332"/>
            <a:chOff x="5744387" y="6157628"/>
            <a:chExt cx="2397716" cy="369332"/>
          </a:xfrm>
        </p:grpSpPr>
        <p:sp>
          <p:nvSpPr>
            <p:cNvPr id="51" name="ZoneTexte 50"/>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93" name="Connecteur droit 92"/>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94" name="Groupe 93"/>
          <p:cNvGrpSpPr/>
          <p:nvPr/>
        </p:nvGrpSpPr>
        <p:grpSpPr>
          <a:xfrm>
            <a:off x="3745558" y="5661248"/>
            <a:ext cx="3072118" cy="646331"/>
            <a:chOff x="4207098" y="6185907"/>
            <a:chExt cx="2814943" cy="646331"/>
          </a:xfrm>
        </p:grpSpPr>
        <p:sp>
          <p:nvSpPr>
            <p:cNvPr id="95" name="Rectangle 94"/>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6" name="ZoneTexte 95"/>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97" name="Groupe 96"/>
          <p:cNvGrpSpPr/>
          <p:nvPr/>
        </p:nvGrpSpPr>
        <p:grpSpPr>
          <a:xfrm>
            <a:off x="539552" y="6163563"/>
            <a:ext cx="4397010" cy="369332"/>
            <a:chOff x="1103040" y="6482278"/>
            <a:chExt cx="4397010" cy="369332"/>
          </a:xfrm>
        </p:grpSpPr>
        <p:cxnSp>
          <p:nvCxnSpPr>
            <p:cNvPr id="98" name="Connecteur droit avec flèche 97"/>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99" name="ZoneTexte 98"/>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100" name="Groupe 99"/>
          <p:cNvGrpSpPr/>
          <p:nvPr/>
        </p:nvGrpSpPr>
        <p:grpSpPr>
          <a:xfrm>
            <a:off x="4860032" y="6154271"/>
            <a:ext cx="4080515" cy="369332"/>
            <a:chOff x="4994397" y="6309320"/>
            <a:chExt cx="4080515" cy="369332"/>
          </a:xfrm>
        </p:grpSpPr>
        <p:cxnSp>
          <p:nvCxnSpPr>
            <p:cNvPr id="101" name="Connecteur droit avec flèche 100"/>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102" name="Rectangle 101"/>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18396280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à coins arrondis 75"/>
          <p:cNvSpPr/>
          <p:nvPr/>
        </p:nvSpPr>
        <p:spPr>
          <a:xfrm>
            <a:off x="6459414" y="3192318"/>
            <a:ext cx="287337" cy="455613"/>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0" name="Image 49"/>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51519" y="332656"/>
            <a:ext cx="8689027" cy="5328592"/>
          </a:xfrm>
          <a:prstGeom prst="rect">
            <a:avLst/>
          </a:prstGeom>
        </p:spPr>
      </p:pic>
      <p:sp>
        <p:nvSpPr>
          <p:cNvPr id="52" name="ZoneTexte 51"/>
          <p:cNvSpPr txBox="1"/>
          <p:nvPr/>
        </p:nvSpPr>
        <p:spPr>
          <a:xfrm>
            <a:off x="4686697" y="3332911"/>
            <a:ext cx="4896544" cy="369332"/>
          </a:xfrm>
          <a:prstGeom prst="rect">
            <a:avLst/>
          </a:prstGeom>
          <a:noFill/>
        </p:spPr>
        <p:txBody>
          <a:bodyPr wrap="square" rtlCol="0">
            <a:spAutoFit/>
          </a:bodyPr>
          <a:lstStyle/>
          <a:p>
            <a:endParaRPr lang="fr-FR" dirty="0"/>
          </a:p>
        </p:txBody>
      </p:sp>
      <p:cxnSp>
        <p:nvCxnSpPr>
          <p:cNvPr id="53" name="Connecteur droit 52"/>
          <p:cNvCxnSpPr/>
          <p:nvPr/>
        </p:nvCxnSpPr>
        <p:spPr>
          <a:xfrm flipV="1">
            <a:off x="7364289" y="3393931"/>
            <a:ext cx="0" cy="66040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rot="5400000">
            <a:off x="7069245" y="4027112"/>
            <a:ext cx="144000" cy="2794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5" name="Imag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2628" y="3063731"/>
            <a:ext cx="571500" cy="657225"/>
          </a:xfrm>
          <a:prstGeom prst="rect">
            <a:avLst/>
          </a:prstGeom>
          <a:noFill/>
          <a:extLst>
            <a:ext uri="{909E8E84-426E-40DD-AFC4-6F175D3DCCD1}">
              <a14:hiddenFill xmlns:a14="http://schemas.microsoft.com/office/drawing/2010/main">
                <a:solidFill>
                  <a:srgbClr val="FFFFFF"/>
                </a:solidFill>
              </a14:hiddenFill>
            </a:ext>
          </a:extLst>
        </p:spPr>
      </p:pic>
      <p:sp>
        <p:nvSpPr>
          <p:cNvPr id="56" name="Rectangle à coins arrondis 55"/>
          <p:cNvSpPr/>
          <p:nvPr/>
        </p:nvSpPr>
        <p:spPr>
          <a:xfrm>
            <a:off x="7602414" y="3188812"/>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7" name="Ellipse 56"/>
          <p:cNvSpPr/>
          <p:nvPr/>
        </p:nvSpPr>
        <p:spPr>
          <a:xfrm>
            <a:off x="7916739" y="3941287"/>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8" name="Rectangle à coins arrondis 57"/>
          <p:cNvSpPr/>
          <p:nvPr/>
        </p:nvSpPr>
        <p:spPr>
          <a:xfrm>
            <a:off x="7592889" y="4922362"/>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9" name="Rectangle 58"/>
          <p:cNvSpPr/>
          <p:nvPr/>
        </p:nvSpPr>
        <p:spPr>
          <a:xfrm>
            <a:off x="8037389" y="3468212"/>
            <a:ext cx="144000" cy="500063"/>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Rectangle 59"/>
          <p:cNvSpPr/>
          <p:nvPr/>
        </p:nvSpPr>
        <p:spPr>
          <a:xfrm>
            <a:off x="8037389" y="4339630"/>
            <a:ext cx="144000" cy="605076"/>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1" name="Rectangle à coins arrondis 60"/>
          <p:cNvSpPr/>
          <p:nvPr/>
        </p:nvSpPr>
        <p:spPr>
          <a:xfrm>
            <a:off x="7221414" y="3916218"/>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Rectangle 61"/>
          <p:cNvSpPr/>
          <p:nvPr/>
        </p:nvSpPr>
        <p:spPr>
          <a:xfrm rot="5400000">
            <a:off x="7640745" y="3968374"/>
            <a:ext cx="144000" cy="40957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3" name="Rectangle 62"/>
          <p:cNvSpPr/>
          <p:nvPr/>
        </p:nvSpPr>
        <p:spPr>
          <a:xfrm rot="5400000">
            <a:off x="5138614" y="3995593"/>
            <a:ext cx="23812" cy="2540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4" name="ZoneTexte 19"/>
          <p:cNvSpPr txBox="1"/>
          <p:nvPr/>
        </p:nvSpPr>
        <p:spPr>
          <a:xfrm>
            <a:off x="5232276" y="4292456"/>
            <a:ext cx="1838325" cy="450850"/>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65" name="ZoneTexte 19"/>
          <p:cNvSpPr txBox="1"/>
          <p:nvPr/>
        </p:nvSpPr>
        <p:spPr>
          <a:xfrm>
            <a:off x="5422776" y="4554393"/>
            <a:ext cx="2581275" cy="44926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électrique/Générateur</a:t>
            </a:r>
          </a:p>
        </p:txBody>
      </p:sp>
      <p:sp>
        <p:nvSpPr>
          <p:cNvPr id="66" name="Rectangle à coins arrondis 65"/>
          <p:cNvSpPr/>
          <p:nvPr/>
        </p:nvSpPr>
        <p:spPr>
          <a:xfrm>
            <a:off x="7524626" y="3911456"/>
            <a:ext cx="174625" cy="455612"/>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67" name="Connecteur droit 66"/>
          <p:cNvCxnSpPr/>
          <p:nvPr/>
        </p:nvCxnSpPr>
        <p:spPr>
          <a:xfrm>
            <a:off x="6570539" y="3420918"/>
            <a:ext cx="800100"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8" name="Connecteur droit 67"/>
          <p:cNvCxnSpPr/>
          <p:nvPr/>
        </p:nvCxnSpPr>
        <p:spPr>
          <a:xfrm>
            <a:off x="5648922" y="3422506"/>
            <a:ext cx="96693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69" name="Rectangle 68"/>
          <p:cNvSpPr/>
          <p:nvPr/>
        </p:nvSpPr>
        <p:spPr>
          <a:xfrm>
            <a:off x="5298951" y="3930506"/>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0" name="Ellipse 69"/>
          <p:cNvSpPr/>
          <p:nvPr/>
        </p:nvSpPr>
        <p:spPr>
          <a:xfrm>
            <a:off x="5375151" y="4024168"/>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Ellipse 70"/>
          <p:cNvSpPr/>
          <p:nvPr/>
        </p:nvSpPr>
        <p:spPr>
          <a:xfrm>
            <a:off x="5775201" y="4024168"/>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2" name="Ellipse 71"/>
          <p:cNvSpPr/>
          <p:nvPr/>
        </p:nvSpPr>
        <p:spPr>
          <a:xfrm>
            <a:off x="6194301" y="4024168"/>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3" name="Ellipse 72"/>
          <p:cNvSpPr/>
          <p:nvPr/>
        </p:nvSpPr>
        <p:spPr>
          <a:xfrm>
            <a:off x="6527676" y="4033693"/>
            <a:ext cx="257175" cy="231775"/>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74" name="Connecteur droit avec flèche 73"/>
          <p:cNvCxnSpPr/>
          <p:nvPr/>
        </p:nvCxnSpPr>
        <p:spPr>
          <a:xfrm flipV="1">
            <a:off x="6784851" y="4359131"/>
            <a:ext cx="466725" cy="314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flipV="1">
            <a:off x="7432551" y="4367068"/>
            <a:ext cx="179388" cy="2778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ZoneTexte 30"/>
          <p:cNvSpPr txBox="1"/>
          <p:nvPr/>
        </p:nvSpPr>
        <p:spPr>
          <a:xfrm>
            <a:off x="5708526" y="2892281"/>
            <a:ext cx="2606675" cy="31115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8" name="ZoneTexte 18"/>
          <p:cNvSpPr txBox="1"/>
          <p:nvPr/>
        </p:nvSpPr>
        <p:spPr>
          <a:xfrm>
            <a:off x="4927476" y="2812286"/>
            <a:ext cx="819150" cy="265112"/>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9" name="Image 7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5976" y="3597131"/>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80" name="ZoneTexte 18"/>
          <p:cNvSpPr txBox="1"/>
          <p:nvPr/>
        </p:nvSpPr>
        <p:spPr>
          <a:xfrm rot="16200000">
            <a:off x="4070226" y="4055918"/>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cxnSp>
        <p:nvCxnSpPr>
          <p:cNvPr id="81" name="Connecteur droit avec flèche 80"/>
          <p:cNvCxnSpPr/>
          <p:nvPr/>
        </p:nvCxnSpPr>
        <p:spPr>
          <a:xfrm flipH="1">
            <a:off x="5632326" y="3276455"/>
            <a:ext cx="1829724"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p:nvPr/>
        </p:nvCxnSpPr>
        <p:spPr>
          <a:xfrm rot="5400000" flipH="1">
            <a:off x="7109332" y="3629174"/>
            <a:ext cx="705437"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rot="10800000">
            <a:off x="7340892" y="4180438"/>
            <a:ext cx="975524"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nvGrpSpPr>
          <p:cNvPr id="90" name="Groupe 89"/>
          <p:cNvGrpSpPr/>
          <p:nvPr/>
        </p:nvGrpSpPr>
        <p:grpSpPr>
          <a:xfrm>
            <a:off x="8302768" y="3389801"/>
            <a:ext cx="13648" cy="1552253"/>
            <a:chOff x="8086744" y="2893504"/>
            <a:chExt cx="13648" cy="1411139"/>
          </a:xfrm>
        </p:grpSpPr>
        <p:cxnSp>
          <p:nvCxnSpPr>
            <p:cNvPr id="91" name="Connecteur droit avec flèche 90"/>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sp>
        <p:nvSpPr>
          <p:cNvPr id="46" name="Rectangle 45"/>
          <p:cNvSpPr/>
          <p:nvPr/>
        </p:nvSpPr>
        <p:spPr>
          <a:xfrm>
            <a:off x="3171950" y="363825"/>
            <a:ext cx="2731838" cy="646331"/>
          </a:xfrm>
          <a:prstGeom prst="rect">
            <a:avLst/>
          </a:prstGeom>
        </p:spPr>
        <p:txBody>
          <a:bodyPr wrap="none">
            <a:spAutoFit/>
          </a:bodyPr>
          <a:lstStyle/>
          <a:p>
            <a:pPr algn="ctr"/>
            <a:r>
              <a:rPr lang="fr-FR" sz="3600" b="1" dirty="0">
                <a:solidFill>
                  <a:srgbClr val="FF0000"/>
                </a:solidFill>
              </a:rPr>
              <a:t>Hybride série</a:t>
            </a:r>
          </a:p>
        </p:txBody>
      </p:sp>
      <p:sp>
        <p:nvSpPr>
          <p:cNvPr id="48" name="ZoneTexte 47"/>
          <p:cNvSpPr txBox="1"/>
          <p:nvPr/>
        </p:nvSpPr>
        <p:spPr>
          <a:xfrm>
            <a:off x="467544" y="2920876"/>
            <a:ext cx="3672408" cy="2308324"/>
          </a:xfrm>
          <a:prstGeom prst="rect">
            <a:avLst/>
          </a:prstGeom>
          <a:noFill/>
        </p:spPr>
        <p:txBody>
          <a:bodyPr wrap="square" rtlCol="0">
            <a:spAutoFit/>
          </a:bodyPr>
          <a:lstStyle/>
          <a:p>
            <a:r>
              <a:rPr lang="fr-FR" dirty="0" smtClean="0"/>
              <a:t>En </a:t>
            </a:r>
            <a:r>
              <a:rPr lang="fr-FR" dirty="0"/>
              <a:t>phase de décélération ou de descente, le freinage régénératif permet au moteur/générateur électrique de convertir une partie  de l’énergie cinétique  en énergie électrique, rechargeant la batterie. </a:t>
            </a:r>
          </a:p>
          <a:p>
            <a:endParaRPr lang="fr-FR" dirty="0"/>
          </a:p>
        </p:txBody>
      </p:sp>
      <p:sp>
        <p:nvSpPr>
          <p:cNvPr id="49" name="ZoneTexte 48"/>
          <p:cNvSpPr txBox="1"/>
          <p:nvPr/>
        </p:nvSpPr>
        <p:spPr>
          <a:xfrm>
            <a:off x="1157430" y="939889"/>
            <a:ext cx="7359384" cy="1200329"/>
          </a:xfrm>
          <a:prstGeom prst="rect">
            <a:avLst/>
          </a:prstGeom>
          <a:noFill/>
        </p:spPr>
        <p:txBody>
          <a:bodyPr wrap="square" rtlCol="0">
            <a:spAutoFit/>
          </a:bodyPr>
          <a:lstStyle/>
          <a:p>
            <a:pPr algn="ctr"/>
            <a:r>
              <a:rPr lang="fr-FR" sz="3600" b="1" dirty="0" smtClean="0">
                <a:solidFill>
                  <a:srgbClr val="FF0000"/>
                </a:solidFill>
              </a:rPr>
              <a:t>PHASE DE DECELERATION DU VEHICULE</a:t>
            </a:r>
            <a:endParaRPr lang="fr-FR" sz="3600" b="1" dirty="0">
              <a:solidFill>
                <a:srgbClr val="FF0000"/>
              </a:solidFill>
            </a:endParaRPr>
          </a:p>
        </p:txBody>
      </p:sp>
      <p:grpSp>
        <p:nvGrpSpPr>
          <p:cNvPr id="45" name="Groupe 44"/>
          <p:cNvGrpSpPr/>
          <p:nvPr/>
        </p:nvGrpSpPr>
        <p:grpSpPr>
          <a:xfrm>
            <a:off x="683568" y="5515491"/>
            <a:ext cx="2397716" cy="369332"/>
            <a:chOff x="5744387" y="6157628"/>
            <a:chExt cx="2397716" cy="369332"/>
          </a:xfrm>
        </p:grpSpPr>
        <p:sp>
          <p:nvSpPr>
            <p:cNvPr id="51" name="ZoneTexte 50"/>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83" name="Connecteur droit 82"/>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84" name="Groupe 83"/>
          <p:cNvGrpSpPr/>
          <p:nvPr/>
        </p:nvGrpSpPr>
        <p:grpSpPr>
          <a:xfrm>
            <a:off x="3745558" y="5445224"/>
            <a:ext cx="3072118" cy="646331"/>
            <a:chOff x="4207098" y="6185907"/>
            <a:chExt cx="2814943" cy="646331"/>
          </a:xfrm>
        </p:grpSpPr>
        <p:sp>
          <p:nvSpPr>
            <p:cNvPr id="85" name="Rectangle 84"/>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6" name="ZoneTexte 85"/>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87" name="Groupe 86"/>
          <p:cNvGrpSpPr/>
          <p:nvPr/>
        </p:nvGrpSpPr>
        <p:grpSpPr>
          <a:xfrm>
            <a:off x="539552" y="5947539"/>
            <a:ext cx="4397010" cy="369332"/>
            <a:chOff x="1103040" y="6482278"/>
            <a:chExt cx="4397010" cy="369332"/>
          </a:xfrm>
        </p:grpSpPr>
        <p:cxnSp>
          <p:nvCxnSpPr>
            <p:cNvPr id="88" name="Connecteur droit avec flèche 87"/>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93" name="ZoneTexte 92"/>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94" name="Groupe 93"/>
          <p:cNvGrpSpPr/>
          <p:nvPr/>
        </p:nvGrpSpPr>
        <p:grpSpPr>
          <a:xfrm>
            <a:off x="4860032" y="5938247"/>
            <a:ext cx="4080515" cy="369332"/>
            <a:chOff x="4994397" y="6309320"/>
            <a:chExt cx="4080515" cy="369332"/>
          </a:xfrm>
        </p:grpSpPr>
        <p:cxnSp>
          <p:nvCxnSpPr>
            <p:cNvPr id="95" name="Connecteur droit avec flèche 94"/>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96" name="Rectangle 95"/>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225555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 name="Image 117"/>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90781" y="836712"/>
            <a:ext cx="8673707" cy="5328592"/>
          </a:xfrm>
          <a:prstGeom prst="rect">
            <a:avLst/>
          </a:prstGeom>
        </p:spPr>
      </p:pic>
      <p:sp>
        <p:nvSpPr>
          <p:cNvPr id="71" name="Rectangle à coins arrondis 70"/>
          <p:cNvSpPr/>
          <p:nvPr/>
        </p:nvSpPr>
        <p:spPr>
          <a:xfrm>
            <a:off x="4933821" y="2899467"/>
            <a:ext cx="286251" cy="45539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64" name="Image 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3731" y="2770939"/>
            <a:ext cx="571500" cy="657225"/>
          </a:xfrm>
          <a:prstGeom prst="rect">
            <a:avLst/>
          </a:prstGeom>
          <a:noFill/>
          <a:extLst>
            <a:ext uri="{909E8E84-426E-40DD-AFC4-6F175D3DCCD1}">
              <a14:hiddenFill xmlns:a14="http://schemas.microsoft.com/office/drawing/2010/main">
                <a:solidFill>
                  <a:srgbClr val="FFFFFF"/>
                </a:solidFill>
              </a14:hiddenFill>
            </a:ext>
          </a:extLst>
        </p:spPr>
      </p:pic>
      <p:grpSp>
        <p:nvGrpSpPr>
          <p:cNvPr id="65" name="Groupe 64"/>
          <p:cNvGrpSpPr/>
          <p:nvPr/>
        </p:nvGrpSpPr>
        <p:grpSpPr>
          <a:xfrm>
            <a:off x="6230838" y="2950443"/>
            <a:ext cx="933450" cy="1990725"/>
            <a:chOff x="3074983" y="389054"/>
            <a:chExt cx="933450" cy="1990725"/>
          </a:xfrm>
        </p:grpSpPr>
        <p:sp>
          <p:nvSpPr>
            <p:cNvPr id="84" name="Rectangle à coins arrondis 83"/>
            <p:cNvSpPr/>
            <p:nvPr/>
          </p:nvSpPr>
          <p:spPr>
            <a:xfrm>
              <a:off x="3084508" y="38905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5" name="Ellipse 84"/>
            <p:cNvSpPr/>
            <p:nvPr/>
          </p:nvSpPr>
          <p:spPr>
            <a:xfrm>
              <a:off x="3398833" y="114152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6" name="Rectangle à coins arrondis 85"/>
            <p:cNvSpPr/>
            <p:nvPr/>
          </p:nvSpPr>
          <p:spPr>
            <a:xfrm>
              <a:off x="3074983" y="212260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7" name="Rectangle 86"/>
            <p:cNvSpPr/>
            <p:nvPr/>
          </p:nvSpPr>
          <p:spPr>
            <a:xfrm>
              <a:off x="3490783" y="667679"/>
              <a:ext cx="144000" cy="50002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8" name="Rectangle 87"/>
            <p:cNvSpPr/>
            <p:nvPr/>
          </p:nvSpPr>
          <p:spPr>
            <a:xfrm>
              <a:off x="3485188" y="1566602"/>
              <a:ext cx="144000" cy="550028"/>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sp>
        <p:nvSpPr>
          <p:cNvPr id="66" name="Rectangle 65"/>
          <p:cNvSpPr/>
          <p:nvPr/>
        </p:nvSpPr>
        <p:spPr>
          <a:xfrm rot="5400000">
            <a:off x="6118078" y="3534918"/>
            <a:ext cx="144000" cy="79629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7" name="Rectangle 66"/>
          <p:cNvSpPr/>
          <p:nvPr/>
        </p:nvSpPr>
        <p:spPr>
          <a:xfrm rot="5400000">
            <a:off x="3848585" y="4131685"/>
            <a:ext cx="20730" cy="590124"/>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8" name="Rectangle à coins arrondis 67"/>
          <p:cNvSpPr/>
          <p:nvPr/>
        </p:nvSpPr>
        <p:spPr>
          <a:xfrm>
            <a:off x="5186840" y="3695292"/>
            <a:ext cx="174695" cy="45539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nvGrpSpPr>
          <p:cNvPr id="69" name="Groupe 68"/>
          <p:cNvGrpSpPr/>
          <p:nvPr/>
        </p:nvGrpSpPr>
        <p:grpSpPr>
          <a:xfrm rot="5400000">
            <a:off x="3677989" y="4755060"/>
            <a:ext cx="1347789" cy="423862"/>
            <a:chOff x="971549" y="1238254"/>
            <a:chExt cx="1714500" cy="409575"/>
          </a:xfrm>
        </p:grpSpPr>
        <p:sp>
          <p:nvSpPr>
            <p:cNvPr id="79" name="Rectangle 78"/>
            <p:cNvSpPr/>
            <p:nvPr/>
          </p:nvSpPr>
          <p:spPr>
            <a:xfrm>
              <a:off x="971549" y="1238254"/>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0" name="Ellipse 79"/>
            <p:cNvSpPr/>
            <p:nvPr/>
          </p:nvSpPr>
          <p:spPr>
            <a:xfrm>
              <a:off x="1096219" y="1333826"/>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1" name="Ellipse 80"/>
            <p:cNvSpPr/>
            <p:nvPr/>
          </p:nvSpPr>
          <p:spPr>
            <a:xfrm>
              <a:off x="1472033" y="134303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2" name="Ellipse 81"/>
            <p:cNvSpPr/>
            <p:nvPr/>
          </p:nvSpPr>
          <p:spPr>
            <a:xfrm>
              <a:off x="1854357" y="1343029"/>
              <a:ext cx="23379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3" name="Ellipse 82"/>
            <p:cNvSpPr/>
            <p:nvPr/>
          </p:nvSpPr>
          <p:spPr>
            <a:xfrm>
              <a:off x="2236625" y="134335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cxnSp>
        <p:nvCxnSpPr>
          <p:cNvPr id="70" name="Connecteur droit 69"/>
          <p:cNvCxnSpPr/>
          <p:nvPr/>
        </p:nvCxnSpPr>
        <p:spPr>
          <a:xfrm>
            <a:off x="4139952" y="3130375"/>
            <a:ext cx="879001"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2" name="ZoneTexte 30"/>
          <p:cNvSpPr txBox="1"/>
          <p:nvPr/>
        </p:nvSpPr>
        <p:spPr>
          <a:xfrm>
            <a:off x="4292381" y="2599489"/>
            <a:ext cx="2606977"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3" name="ZoneTexte 18"/>
          <p:cNvSpPr txBox="1"/>
          <p:nvPr/>
        </p:nvSpPr>
        <p:spPr>
          <a:xfrm>
            <a:off x="3568482" y="2561389"/>
            <a:ext cx="819150" cy="264966"/>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4" name="Image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9831" y="4221088"/>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p:cNvSpPr/>
          <p:nvPr/>
        </p:nvSpPr>
        <p:spPr>
          <a:xfrm rot="10800000">
            <a:off x="5580113" y="3799349"/>
            <a:ext cx="252000" cy="63776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6" name="Rectangle 75"/>
          <p:cNvSpPr/>
          <p:nvPr/>
        </p:nvSpPr>
        <p:spPr>
          <a:xfrm rot="5400000">
            <a:off x="5401049" y="3828204"/>
            <a:ext cx="144000" cy="20968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7" name="Rectangle 76"/>
          <p:cNvSpPr/>
          <p:nvPr/>
        </p:nvSpPr>
        <p:spPr>
          <a:xfrm rot="5400000">
            <a:off x="5067793" y="4085336"/>
            <a:ext cx="158400" cy="11499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8" name="Rectangle 77"/>
          <p:cNvSpPr/>
          <p:nvPr/>
        </p:nvSpPr>
        <p:spPr>
          <a:xfrm rot="10800000">
            <a:off x="5580113" y="4361383"/>
            <a:ext cx="252000" cy="57978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0" name="ZoneTexte 18"/>
          <p:cNvSpPr txBox="1"/>
          <p:nvPr/>
        </p:nvSpPr>
        <p:spPr>
          <a:xfrm rot="16200000">
            <a:off x="2633812" y="4755678"/>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sp>
        <p:nvSpPr>
          <p:cNvPr id="91" name="Rectangle à coins arrondis 90"/>
          <p:cNvSpPr/>
          <p:nvPr/>
        </p:nvSpPr>
        <p:spPr>
          <a:xfrm>
            <a:off x="4873680" y="3693467"/>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92" name="Connecteur droit 91"/>
          <p:cNvCxnSpPr/>
          <p:nvPr/>
        </p:nvCxnSpPr>
        <p:spPr>
          <a:xfrm flipV="1">
            <a:off x="5030453" y="3089707"/>
            <a:ext cx="0" cy="66040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5" name="Connecteur droit avec flèche 94"/>
          <p:cNvCxnSpPr/>
          <p:nvPr/>
        </p:nvCxnSpPr>
        <p:spPr>
          <a:xfrm rot="16200000">
            <a:off x="5318877" y="4299519"/>
            <a:ext cx="806218"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nvGrpSpPr>
          <p:cNvPr id="96" name="Groupe 95"/>
          <p:cNvGrpSpPr/>
          <p:nvPr/>
        </p:nvGrpSpPr>
        <p:grpSpPr>
          <a:xfrm>
            <a:off x="6990393" y="3172032"/>
            <a:ext cx="11279" cy="1552253"/>
            <a:chOff x="8086744" y="2893504"/>
            <a:chExt cx="13648" cy="1411139"/>
          </a:xfrm>
        </p:grpSpPr>
        <p:cxnSp>
          <p:nvCxnSpPr>
            <p:cNvPr id="97" name="Connecteur droit avec flèche 96"/>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98" name="Connecteur droit avec flèche 97"/>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101" name="Connecteur droit avec flèche 100"/>
          <p:cNvCxnSpPr/>
          <p:nvPr/>
        </p:nvCxnSpPr>
        <p:spPr>
          <a:xfrm rot="10800000" flipH="1">
            <a:off x="4135600" y="3024248"/>
            <a:ext cx="103283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rot="16200000" flipH="1">
            <a:off x="4721275" y="3447906"/>
            <a:ext cx="853579"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103" name="Connecteur droit avec flèche 102"/>
          <p:cNvCxnSpPr/>
          <p:nvPr/>
        </p:nvCxnSpPr>
        <p:spPr>
          <a:xfrm>
            <a:off x="4964197" y="3928455"/>
            <a:ext cx="2035652"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105" name="Connecteur droit avec flèche 104"/>
          <p:cNvCxnSpPr/>
          <p:nvPr/>
        </p:nvCxnSpPr>
        <p:spPr>
          <a:xfrm>
            <a:off x="4490307" y="4653136"/>
            <a:ext cx="1263979"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106" name="ZoneTexte 19"/>
          <p:cNvSpPr txBox="1"/>
          <p:nvPr/>
        </p:nvSpPr>
        <p:spPr>
          <a:xfrm rot="16200000">
            <a:off x="3112639" y="5044602"/>
            <a:ext cx="1583928" cy="225427"/>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108" name="ZoneTexte 30"/>
          <p:cNvSpPr txBox="1"/>
          <p:nvPr/>
        </p:nvSpPr>
        <p:spPr>
          <a:xfrm>
            <a:off x="5081649" y="4869160"/>
            <a:ext cx="1303488"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Transmission</a:t>
            </a:r>
            <a:endParaRPr lang="fr-FR" sz="1400" dirty="0"/>
          </a:p>
        </p:txBody>
      </p:sp>
      <p:grpSp>
        <p:nvGrpSpPr>
          <p:cNvPr id="111" name="Groupe 110"/>
          <p:cNvGrpSpPr/>
          <p:nvPr/>
        </p:nvGrpSpPr>
        <p:grpSpPr>
          <a:xfrm>
            <a:off x="3356014" y="3573016"/>
            <a:ext cx="1629473" cy="792088"/>
            <a:chOff x="2339752" y="1052736"/>
            <a:chExt cx="1629473" cy="792088"/>
          </a:xfrm>
        </p:grpSpPr>
        <p:sp>
          <p:nvSpPr>
            <p:cNvPr id="107" name="ZoneTexte 19"/>
            <p:cNvSpPr txBox="1"/>
            <p:nvPr/>
          </p:nvSpPr>
          <p:spPr>
            <a:xfrm>
              <a:off x="2339752" y="1052736"/>
              <a:ext cx="1622053" cy="792088"/>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a:t>
              </a:r>
              <a:r>
                <a:rPr lang="fr-FR" sz="1400" dirty="0" smtClean="0"/>
                <a:t>électrique /Générateur</a:t>
              </a:r>
            </a:p>
            <a:p>
              <a:pPr algn="ctr"/>
              <a:endParaRPr lang="fr-FR" sz="1400" dirty="0" smtClean="0"/>
            </a:p>
            <a:p>
              <a:pPr algn="ctr"/>
              <a:endParaRPr lang="fr-FR" sz="1400" dirty="0"/>
            </a:p>
          </p:txBody>
        </p:sp>
        <p:cxnSp>
          <p:nvCxnSpPr>
            <p:cNvPr id="110" name="Connecteur droit avec flèche 109"/>
            <p:cNvCxnSpPr/>
            <p:nvPr/>
          </p:nvCxnSpPr>
          <p:spPr>
            <a:xfrm>
              <a:off x="2558120" y="1556792"/>
              <a:ext cx="141110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15" name="Rectangle 114"/>
          <p:cNvSpPr/>
          <p:nvPr/>
        </p:nvSpPr>
        <p:spPr>
          <a:xfrm>
            <a:off x="2837647" y="445463"/>
            <a:ext cx="3468706" cy="646331"/>
          </a:xfrm>
          <a:prstGeom prst="rect">
            <a:avLst/>
          </a:prstGeom>
        </p:spPr>
        <p:txBody>
          <a:bodyPr wrap="none">
            <a:spAutoFit/>
          </a:bodyPr>
          <a:lstStyle/>
          <a:p>
            <a:r>
              <a:rPr lang="fr-FR" sz="3600" b="1" dirty="0">
                <a:solidFill>
                  <a:srgbClr val="FF0000"/>
                </a:solidFill>
              </a:rPr>
              <a:t>Hybride parallèle</a:t>
            </a:r>
          </a:p>
        </p:txBody>
      </p:sp>
      <p:sp>
        <p:nvSpPr>
          <p:cNvPr id="117" name="Rectangle 116"/>
          <p:cNvSpPr/>
          <p:nvPr/>
        </p:nvSpPr>
        <p:spPr>
          <a:xfrm>
            <a:off x="575423" y="1067252"/>
            <a:ext cx="8007806" cy="1569660"/>
          </a:xfrm>
          <a:prstGeom prst="rect">
            <a:avLst/>
          </a:prstGeom>
        </p:spPr>
        <p:txBody>
          <a:bodyPr wrap="square">
            <a:spAutoFit/>
          </a:bodyPr>
          <a:lstStyle/>
          <a:p>
            <a:r>
              <a:rPr lang="fr-FR" sz="1600" dirty="0" smtClean="0"/>
              <a:t>Dans </a:t>
            </a:r>
            <a:r>
              <a:rPr lang="fr-FR" sz="1600" dirty="0"/>
              <a:t>un hybride parallèle et comme son nom l’indique, le moteur électrique et le moteur à combustion actionnent ensemble la transmission. Les deux moteurs sont reliés à l'essieu moteur et peuvent fonctionner ensemble. Cette utilisation parallèle et le doublement des performances permettent de réduire la taille du moteur à combustion interne et du moteur électrique. Cela permet de réduire la consommation tout en conservant de bonne performance.</a:t>
            </a:r>
          </a:p>
        </p:txBody>
      </p:sp>
      <p:grpSp>
        <p:nvGrpSpPr>
          <p:cNvPr id="50" name="Groupe 49"/>
          <p:cNvGrpSpPr/>
          <p:nvPr/>
        </p:nvGrpSpPr>
        <p:grpSpPr>
          <a:xfrm>
            <a:off x="683568" y="5867980"/>
            <a:ext cx="2397716" cy="369332"/>
            <a:chOff x="5744387" y="6157628"/>
            <a:chExt cx="2397716" cy="369332"/>
          </a:xfrm>
        </p:grpSpPr>
        <p:sp>
          <p:nvSpPr>
            <p:cNvPr id="51" name="ZoneTexte 50"/>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52" name="Connecteur droit 51"/>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53" name="Groupe 52"/>
          <p:cNvGrpSpPr/>
          <p:nvPr/>
        </p:nvGrpSpPr>
        <p:grpSpPr>
          <a:xfrm>
            <a:off x="3745558" y="5879013"/>
            <a:ext cx="3072118" cy="646331"/>
            <a:chOff x="4207098" y="6185907"/>
            <a:chExt cx="2814943" cy="646331"/>
          </a:xfrm>
        </p:grpSpPr>
        <p:sp>
          <p:nvSpPr>
            <p:cNvPr id="54" name="Rectangle 53"/>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55" name="ZoneTexte 54"/>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56" name="Groupe 55"/>
          <p:cNvGrpSpPr/>
          <p:nvPr/>
        </p:nvGrpSpPr>
        <p:grpSpPr>
          <a:xfrm>
            <a:off x="539552" y="6228020"/>
            <a:ext cx="4397010" cy="369332"/>
            <a:chOff x="1103040" y="6482278"/>
            <a:chExt cx="4397010" cy="369332"/>
          </a:xfrm>
        </p:grpSpPr>
        <p:cxnSp>
          <p:nvCxnSpPr>
            <p:cNvPr id="57" name="Connecteur droit avec flèche 56"/>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58" name="ZoneTexte 57"/>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59" name="Groupe 58"/>
          <p:cNvGrpSpPr/>
          <p:nvPr/>
        </p:nvGrpSpPr>
        <p:grpSpPr>
          <a:xfrm>
            <a:off x="4860032" y="6218728"/>
            <a:ext cx="4080515" cy="369332"/>
            <a:chOff x="4994397" y="6309320"/>
            <a:chExt cx="4080515" cy="369332"/>
          </a:xfrm>
        </p:grpSpPr>
        <p:cxnSp>
          <p:nvCxnSpPr>
            <p:cNvPr id="60" name="Connecteur droit avec flèche 59"/>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1252129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7" name="Image 106"/>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90781" y="836712"/>
            <a:ext cx="8673707" cy="5328592"/>
          </a:xfrm>
          <a:prstGeom prst="rect">
            <a:avLst/>
          </a:prstGeom>
        </p:spPr>
      </p:pic>
      <p:sp>
        <p:nvSpPr>
          <p:cNvPr id="56" name="Rectangle à coins arrondis 55"/>
          <p:cNvSpPr/>
          <p:nvPr/>
        </p:nvSpPr>
        <p:spPr>
          <a:xfrm>
            <a:off x="5799215" y="2996952"/>
            <a:ext cx="286251" cy="45539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7" name="Image 5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8151" y="2915791"/>
            <a:ext cx="571500" cy="657225"/>
          </a:xfrm>
          <a:prstGeom prst="rect">
            <a:avLst/>
          </a:prstGeom>
          <a:noFill/>
          <a:extLst>
            <a:ext uri="{909E8E84-426E-40DD-AFC4-6F175D3DCCD1}">
              <a14:hiddenFill xmlns:a14="http://schemas.microsoft.com/office/drawing/2010/main">
                <a:solidFill>
                  <a:srgbClr val="FFFFFF"/>
                </a:solidFill>
              </a14:hiddenFill>
            </a:ext>
          </a:extLst>
        </p:spPr>
      </p:pic>
      <p:grpSp>
        <p:nvGrpSpPr>
          <p:cNvPr id="58" name="Groupe 57"/>
          <p:cNvGrpSpPr/>
          <p:nvPr/>
        </p:nvGrpSpPr>
        <p:grpSpPr>
          <a:xfrm>
            <a:off x="6975258" y="3022451"/>
            <a:ext cx="933450" cy="1990725"/>
            <a:chOff x="3074983" y="389054"/>
            <a:chExt cx="933450" cy="1990725"/>
          </a:xfrm>
        </p:grpSpPr>
        <p:sp>
          <p:nvSpPr>
            <p:cNvPr id="59" name="Rectangle à coins arrondis 58"/>
            <p:cNvSpPr/>
            <p:nvPr/>
          </p:nvSpPr>
          <p:spPr>
            <a:xfrm>
              <a:off x="3084508" y="38905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Ellipse 59"/>
            <p:cNvSpPr/>
            <p:nvPr/>
          </p:nvSpPr>
          <p:spPr>
            <a:xfrm>
              <a:off x="3398833" y="114152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1" name="Rectangle à coins arrondis 60"/>
            <p:cNvSpPr/>
            <p:nvPr/>
          </p:nvSpPr>
          <p:spPr>
            <a:xfrm>
              <a:off x="3074983" y="212260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Rectangle 61"/>
            <p:cNvSpPr/>
            <p:nvPr/>
          </p:nvSpPr>
          <p:spPr>
            <a:xfrm>
              <a:off x="3490783" y="667679"/>
              <a:ext cx="144000" cy="50002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3" name="Rectangle 62"/>
            <p:cNvSpPr/>
            <p:nvPr/>
          </p:nvSpPr>
          <p:spPr>
            <a:xfrm>
              <a:off x="3485188" y="1566602"/>
              <a:ext cx="144000" cy="550028"/>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sp>
        <p:nvSpPr>
          <p:cNvPr id="64" name="Rectangle 63"/>
          <p:cNvSpPr/>
          <p:nvPr/>
        </p:nvSpPr>
        <p:spPr>
          <a:xfrm rot="5400000">
            <a:off x="6862498" y="3606926"/>
            <a:ext cx="144000" cy="79629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5" name="Rectangle 64"/>
          <p:cNvSpPr/>
          <p:nvPr/>
        </p:nvSpPr>
        <p:spPr>
          <a:xfrm rot="5400000">
            <a:off x="4593005" y="4203693"/>
            <a:ext cx="20730" cy="590124"/>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6" name="Rectangle à coins arrondis 65"/>
          <p:cNvSpPr/>
          <p:nvPr/>
        </p:nvSpPr>
        <p:spPr>
          <a:xfrm>
            <a:off x="5820476" y="3837697"/>
            <a:ext cx="211382" cy="45539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nvGrpSpPr>
          <p:cNvPr id="67" name="Groupe 66"/>
          <p:cNvGrpSpPr/>
          <p:nvPr/>
        </p:nvGrpSpPr>
        <p:grpSpPr>
          <a:xfrm rot="5400000">
            <a:off x="4422409" y="4827068"/>
            <a:ext cx="1347789" cy="423862"/>
            <a:chOff x="971549" y="1238254"/>
            <a:chExt cx="1714500" cy="409575"/>
          </a:xfrm>
        </p:grpSpPr>
        <p:sp>
          <p:nvSpPr>
            <p:cNvPr id="68" name="Rectangle 67"/>
            <p:cNvSpPr/>
            <p:nvPr/>
          </p:nvSpPr>
          <p:spPr>
            <a:xfrm>
              <a:off x="971549" y="1238254"/>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9" name="Ellipse 68"/>
            <p:cNvSpPr/>
            <p:nvPr/>
          </p:nvSpPr>
          <p:spPr>
            <a:xfrm>
              <a:off x="1096219" y="1333826"/>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0" name="Ellipse 69"/>
            <p:cNvSpPr/>
            <p:nvPr/>
          </p:nvSpPr>
          <p:spPr>
            <a:xfrm>
              <a:off x="1472033" y="134303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Ellipse 70"/>
            <p:cNvSpPr/>
            <p:nvPr/>
          </p:nvSpPr>
          <p:spPr>
            <a:xfrm>
              <a:off x="1854357" y="1343029"/>
              <a:ext cx="23379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2" name="Ellipse 71"/>
            <p:cNvSpPr/>
            <p:nvPr/>
          </p:nvSpPr>
          <p:spPr>
            <a:xfrm>
              <a:off x="2236625" y="134335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cxnSp>
        <p:nvCxnSpPr>
          <p:cNvPr id="73" name="Connecteur droit 72"/>
          <p:cNvCxnSpPr/>
          <p:nvPr/>
        </p:nvCxnSpPr>
        <p:spPr>
          <a:xfrm>
            <a:off x="4843104" y="3154616"/>
            <a:ext cx="1557204"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4" name="ZoneTexte 30"/>
          <p:cNvSpPr txBox="1"/>
          <p:nvPr/>
        </p:nvSpPr>
        <p:spPr>
          <a:xfrm>
            <a:off x="5036801" y="2541440"/>
            <a:ext cx="2606977"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5" name="ZoneTexte 18"/>
          <p:cNvSpPr txBox="1"/>
          <p:nvPr/>
        </p:nvSpPr>
        <p:spPr>
          <a:xfrm>
            <a:off x="4312902" y="2704690"/>
            <a:ext cx="819150" cy="264966"/>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6" name="Image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4251" y="4293096"/>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p:cNvSpPr/>
          <p:nvPr/>
        </p:nvSpPr>
        <p:spPr>
          <a:xfrm rot="10800000">
            <a:off x="6324533" y="3871357"/>
            <a:ext cx="252000" cy="63776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9" name="Rectangle 78"/>
          <p:cNvSpPr/>
          <p:nvPr/>
        </p:nvSpPr>
        <p:spPr>
          <a:xfrm rot="5400000">
            <a:off x="5812213" y="4157344"/>
            <a:ext cx="158400" cy="11499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0" name="Rectangle 79"/>
          <p:cNvSpPr/>
          <p:nvPr/>
        </p:nvSpPr>
        <p:spPr>
          <a:xfrm rot="10800000">
            <a:off x="6324533" y="4433391"/>
            <a:ext cx="252000" cy="57978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1" name="ZoneTexte 18"/>
          <p:cNvSpPr txBox="1"/>
          <p:nvPr/>
        </p:nvSpPr>
        <p:spPr>
          <a:xfrm rot="16200000">
            <a:off x="3378232" y="4827686"/>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sp>
        <p:nvSpPr>
          <p:cNvPr id="82" name="Rectangle à coins arrondis 81"/>
          <p:cNvSpPr/>
          <p:nvPr/>
        </p:nvSpPr>
        <p:spPr>
          <a:xfrm>
            <a:off x="6279820" y="3284984"/>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83" name="Connecteur droit 82"/>
          <p:cNvCxnSpPr/>
          <p:nvPr/>
        </p:nvCxnSpPr>
        <p:spPr>
          <a:xfrm flipV="1">
            <a:off x="5942341" y="3140968"/>
            <a:ext cx="0" cy="79908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p:nvPr/>
        </p:nvCxnSpPr>
        <p:spPr>
          <a:xfrm rot="16200000">
            <a:off x="6063297" y="4371527"/>
            <a:ext cx="806218"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nvGrpSpPr>
          <p:cNvPr id="85" name="Groupe 84"/>
          <p:cNvGrpSpPr/>
          <p:nvPr/>
        </p:nvGrpSpPr>
        <p:grpSpPr>
          <a:xfrm>
            <a:off x="7734813" y="3244040"/>
            <a:ext cx="11279" cy="1552253"/>
            <a:chOff x="8086744" y="2893504"/>
            <a:chExt cx="13648" cy="1411139"/>
          </a:xfrm>
        </p:grpSpPr>
        <p:cxnSp>
          <p:nvCxnSpPr>
            <p:cNvPr id="86" name="Connecteur droit avec flèche 85"/>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88" name="Connecteur droit avec flèche 87"/>
          <p:cNvCxnSpPr/>
          <p:nvPr/>
        </p:nvCxnSpPr>
        <p:spPr>
          <a:xfrm>
            <a:off x="4873147" y="3068960"/>
            <a:ext cx="1649777" cy="1"/>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rot="16200000" flipH="1">
            <a:off x="6385866" y="3191252"/>
            <a:ext cx="247252"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91" name="Connecteur droit avec flèche 90"/>
          <p:cNvCxnSpPr/>
          <p:nvPr/>
        </p:nvCxnSpPr>
        <p:spPr>
          <a:xfrm>
            <a:off x="5234727" y="4725144"/>
            <a:ext cx="1263979"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92" name="ZoneTexte 19"/>
          <p:cNvSpPr txBox="1"/>
          <p:nvPr/>
        </p:nvSpPr>
        <p:spPr>
          <a:xfrm rot="16200000">
            <a:off x="3857059" y="5116610"/>
            <a:ext cx="1583928" cy="225427"/>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93" name="ZoneTexte 30"/>
          <p:cNvSpPr txBox="1"/>
          <p:nvPr/>
        </p:nvSpPr>
        <p:spPr>
          <a:xfrm>
            <a:off x="5744387" y="4941168"/>
            <a:ext cx="1303488"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Transmission</a:t>
            </a:r>
            <a:endParaRPr lang="fr-FR" sz="1400" dirty="0"/>
          </a:p>
        </p:txBody>
      </p:sp>
      <p:sp>
        <p:nvSpPr>
          <p:cNvPr id="27" name="Rectangle 26"/>
          <p:cNvSpPr/>
          <p:nvPr/>
        </p:nvSpPr>
        <p:spPr>
          <a:xfrm>
            <a:off x="4845941" y="3865412"/>
            <a:ext cx="1022203" cy="307777"/>
          </a:xfrm>
          <a:prstGeom prst="rect">
            <a:avLst/>
          </a:prstGeom>
        </p:spPr>
        <p:txBody>
          <a:bodyPr wrap="none">
            <a:spAutoFit/>
          </a:bodyPr>
          <a:lstStyle/>
          <a:p>
            <a:pPr algn="ctr"/>
            <a:r>
              <a:rPr lang="fr-FR" sz="1400" dirty="0" smtClean="0"/>
              <a:t>Générateur</a:t>
            </a:r>
            <a:endParaRPr lang="fr-FR" sz="1400" dirty="0"/>
          </a:p>
        </p:txBody>
      </p:sp>
      <p:sp>
        <p:nvSpPr>
          <p:cNvPr id="143" name="Rectangle 142"/>
          <p:cNvSpPr/>
          <p:nvPr/>
        </p:nvSpPr>
        <p:spPr>
          <a:xfrm rot="5400000">
            <a:off x="6103858" y="3844622"/>
            <a:ext cx="119008" cy="30700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53" name="Connecteur droit avec flèche 52"/>
          <p:cNvCxnSpPr/>
          <p:nvPr/>
        </p:nvCxnSpPr>
        <p:spPr>
          <a:xfrm rot="5400000" flipH="1">
            <a:off x="5477196" y="3621995"/>
            <a:ext cx="775982"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p:nvPr/>
        </p:nvCxnSpPr>
        <p:spPr>
          <a:xfrm flipH="1">
            <a:off x="4911260" y="3259278"/>
            <a:ext cx="938937"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grpSp>
        <p:nvGrpSpPr>
          <p:cNvPr id="144" name="Groupe 143"/>
          <p:cNvGrpSpPr/>
          <p:nvPr/>
        </p:nvGrpSpPr>
        <p:grpSpPr>
          <a:xfrm rot="5400000">
            <a:off x="6820452" y="3061141"/>
            <a:ext cx="10254" cy="1878226"/>
            <a:chOff x="8086744" y="2893504"/>
            <a:chExt cx="13648" cy="1411139"/>
          </a:xfrm>
        </p:grpSpPr>
        <p:cxnSp>
          <p:nvCxnSpPr>
            <p:cNvPr id="145" name="Connecteur droit avec flèche 144"/>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146" name="Connecteur droit avec flèche 145"/>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147" name="Connecteur droit 146"/>
          <p:cNvCxnSpPr/>
          <p:nvPr/>
        </p:nvCxnSpPr>
        <p:spPr>
          <a:xfrm flipV="1">
            <a:off x="6396540" y="3113672"/>
            <a:ext cx="0" cy="21042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flipH="1">
            <a:off x="5942342" y="2783737"/>
            <a:ext cx="143124" cy="20518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 name="ZoneTexte 18"/>
          <p:cNvSpPr txBox="1"/>
          <p:nvPr/>
        </p:nvSpPr>
        <p:spPr>
          <a:xfrm>
            <a:off x="6558667" y="2696103"/>
            <a:ext cx="1541725" cy="40015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Moteur électrique</a:t>
            </a:r>
            <a:endParaRPr lang="fr-FR" sz="1400" dirty="0"/>
          </a:p>
        </p:txBody>
      </p:sp>
      <p:cxnSp>
        <p:nvCxnSpPr>
          <p:cNvPr id="40" name="Connecteur droit avec flèche 39"/>
          <p:cNvCxnSpPr/>
          <p:nvPr/>
        </p:nvCxnSpPr>
        <p:spPr>
          <a:xfrm flipH="1">
            <a:off x="6583966" y="2914651"/>
            <a:ext cx="350532" cy="48016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2" name="Rectangle 151"/>
          <p:cNvSpPr/>
          <p:nvPr/>
        </p:nvSpPr>
        <p:spPr>
          <a:xfrm rot="10800000">
            <a:off x="6379125" y="3748096"/>
            <a:ext cx="119008" cy="14321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90" name="Connecteur droit avec flèche 89"/>
          <p:cNvCxnSpPr/>
          <p:nvPr/>
        </p:nvCxnSpPr>
        <p:spPr>
          <a:xfrm rot="5400000">
            <a:off x="6253529" y="3780281"/>
            <a:ext cx="402743"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155" name="Rectangle 154"/>
          <p:cNvSpPr/>
          <p:nvPr/>
        </p:nvSpPr>
        <p:spPr>
          <a:xfrm>
            <a:off x="1281213" y="332656"/>
            <a:ext cx="6581574" cy="707886"/>
          </a:xfrm>
          <a:prstGeom prst="rect">
            <a:avLst/>
          </a:prstGeom>
        </p:spPr>
        <p:txBody>
          <a:bodyPr wrap="square">
            <a:spAutoFit/>
          </a:bodyPr>
          <a:lstStyle/>
          <a:p>
            <a:r>
              <a:rPr lang="fr-FR" sz="4000" b="1" dirty="0" smtClean="0">
                <a:solidFill>
                  <a:srgbClr val="FF0000"/>
                </a:solidFill>
              </a:rPr>
              <a:t>Hybride MIXTE série/parallèle</a:t>
            </a:r>
            <a:endParaRPr lang="fr-FR" sz="4000" b="1" dirty="0">
              <a:solidFill>
                <a:srgbClr val="FF0000"/>
              </a:solidFill>
            </a:endParaRPr>
          </a:p>
        </p:txBody>
      </p:sp>
      <p:sp>
        <p:nvSpPr>
          <p:cNvPr id="157" name="ZoneTexte 156"/>
          <p:cNvSpPr txBox="1"/>
          <p:nvPr/>
        </p:nvSpPr>
        <p:spPr>
          <a:xfrm>
            <a:off x="790137" y="1124744"/>
            <a:ext cx="7673863" cy="1400383"/>
          </a:xfrm>
          <a:prstGeom prst="rect">
            <a:avLst/>
          </a:prstGeom>
          <a:noFill/>
        </p:spPr>
        <p:txBody>
          <a:bodyPr wrap="square" rtlCol="0">
            <a:spAutoFit/>
          </a:bodyPr>
          <a:lstStyle/>
          <a:p>
            <a:r>
              <a:rPr lang="fr-FR" sz="1700" dirty="0"/>
              <a:t>Le système hybride série/parallèle est une fonction qui utilise les 2 puissances motrices.</a:t>
            </a:r>
          </a:p>
          <a:p>
            <a:r>
              <a:rPr lang="fr-FR" sz="1700" dirty="0"/>
              <a:t>Selon les conditions routières, il sélectionne les moteurs soit électrique ou thermique, Le changement du générateur lui permet également de recharger la batterie en permanence</a:t>
            </a:r>
            <a:r>
              <a:rPr lang="fr-FR" sz="1700" dirty="0" smtClean="0"/>
              <a:t>.</a:t>
            </a:r>
            <a:endParaRPr lang="fr-FR" sz="1700" dirty="0"/>
          </a:p>
        </p:txBody>
      </p:sp>
      <p:sp>
        <p:nvSpPr>
          <p:cNvPr id="158" name="ZoneTexte 157"/>
          <p:cNvSpPr txBox="1"/>
          <p:nvPr/>
        </p:nvSpPr>
        <p:spPr>
          <a:xfrm>
            <a:off x="824329" y="3070408"/>
            <a:ext cx="2773751" cy="2446824"/>
          </a:xfrm>
          <a:prstGeom prst="rect">
            <a:avLst/>
          </a:prstGeom>
          <a:noFill/>
        </p:spPr>
        <p:txBody>
          <a:bodyPr wrap="square" rtlCol="0">
            <a:spAutoFit/>
          </a:bodyPr>
          <a:lstStyle/>
          <a:p>
            <a:r>
              <a:rPr lang="fr-FR" sz="1700" dirty="0"/>
              <a:t>La configuration générale de ce système est composée du moteur thermique, des moteurs électriques, du générateur, du répartiteur  d’énergie, et du module de commande de l’alimentation (inverseur/convertisseur).</a:t>
            </a:r>
          </a:p>
          <a:p>
            <a:endParaRPr lang="fr-FR" sz="1700" dirty="0"/>
          </a:p>
        </p:txBody>
      </p:sp>
      <p:grpSp>
        <p:nvGrpSpPr>
          <p:cNvPr id="95" name="Groupe 94"/>
          <p:cNvGrpSpPr/>
          <p:nvPr/>
        </p:nvGrpSpPr>
        <p:grpSpPr>
          <a:xfrm>
            <a:off x="683568" y="5867980"/>
            <a:ext cx="2397716" cy="369332"/>
            <a:chOff x="5744387" y="6157628"/>
            <a:chExt cx="2397716" cy="369332"/>
          </a:xfrm>
        </p:grpSpPr>
        <p:sp>
          <p:nvSpPr>
            <p:cNvPr id="96" name="ZoneTexte 95"/>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97" name="Connecteur droit 96"/>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98" name="Groupe 97"/>
          <p:cNvGrpSpPr/>
          <p:nvPr/>
        </p:nvGrpSpPr>
        <p:grpSpPr>
          <a:xfrm>
            <a:off x="3745558" y="5797713"/>
            <a:ext cx="3072118" cy="646331"/>
            <a:chOff x="4207098" y="6185907"/>
            <a:chExt cx="2814943" cy="646331"/>
          </a:xfrm>
        </p:grpSpPr>
        <p:sp>
          <p:nvSpPr>
            <p:cNvPr id="99" name="Rectangle 98"/>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100" name="ZoneTexte 99"/>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101" name="Groupe 100"/>
          <p:cNvGrpSpPr/>
          <p:nvPr/>
        </p:nvGrpSpPr>
        <p:grpSpPr>
          <a:xfrm>
            <a:off x="539552" y="6300028"/>
            <a:ext cx="4397010" cy="369332"/>
            <a:chOff x="1103040" y="6482278"/>
            <a:chExt cx="4397010" cy="369332"/>
          </a:xfrm>
        </p:grpSpPr>
        <p:cxnSp>
          <p:nvCxnSpPr>
            <p:cNvPr id="102" name="Connecteur droit avec flèche 101"/>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103" name="ZoneTexte 102"/>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104" name="Groupe 103"/>
          <p:cNvGrpSpPr/>
          <p:nvPr/>
        </p:nvGrpSpPr>
        <p:grpSpPr>
          <a:xfrm>
            <a:off x="4860032" y="6290736"/>
            <a:ext cx="4080515" cy="369332"/>
            <a:chOff x="4994397" y="6309320"/>
            <a:chExt cx="4080515" cy="369332"/>
          </a:xfrm>
        </p:grpSpPr>
        <p:cxnSp>
          <p:nvCxnSpPr>
            <p:cNvPr id="105" name="Connecteur droit avec flèche 104"/>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106" name="Rectangle 105"/>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2749597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 name="Image 99"/>
          <p:cNvPicPr>
            <a:picLocks noChangeAspect="1"/>
          </p:cNvPicPr>
          <p:nvPr/>
        </p:nvPicPr>
        <p:blipFill>
          <a:blip r:embed="rId2">
            <a:clrChange>
              <a:clrFrom>
                <a:srgbClr val="2F348F"/>
              </a:clrFrom>
              <a:clrTo>
                <a:srgbClr val="2F348F">
                  <a:alpha val="0"/>
                </a:srgbClr>
              </a:clrTo>
            </a:clrChange>
            <a:duotone>
              <a:schemeClr val="bg2">
                <a:shade val="45000"/>
                <a:satMod val="135000"/>
              </a:schemeClr>
              <a:prstClr val="white"/>
            </a:duotone>
            <a:extLst>
              <a:ext uri="{BEBA8EAE-BF5A-486C-A8C5-ECC9F3942E4B}">
                <a14:imgProps xmlns:a14="http://schemas.microsoft.com/office/drawing/2010/main">
                  <a14:imgLayer r:embed="rId3">
                    <a14:imgEffect>
                      <a14:backgroundRemoval t="10000" b="90000" l="10000" r="90000"/>
                    </a14:imgEffect>
                    <a14:imgEffect>
                      <a14:colorTemperature colorTemp="1500"/>
                    </a14:imgEffect>
                    <a14:imgEffect>
                      <a14:saturation sat="0"/>
                    </a14:imgEffect>
                    <a14:imgEffect>
                      <a14:brightnessContrast bright="30000" contrast="-20000"/>
                    </a14:imgEffect>
                  </a14:imgLayer>
                </a14:imgProps>
              </a:ext>
              <a:ext uri="{28A0092B-C50C-407E-A947-70E740481C1C}">
                <a14:useLocalDpi xmlns:a14="http://schemas.microsoft.com/office/drawing/2010/main" val="0"/>
              </a:ext>
            </a:extLst>
          </a:blip>
          <a:stretch>
            <a:fillRect/>
          </a:stretch>
        </p:blipFill>
        <p:spPr>
          <a:xfrm>
            <a:off x="290781" y="836712"/>
            <a:ext cx="8673707" cy="5328592"/>
          </a:xfrm>
          <a:prstGeom prst="rect">
            <a:avLst/>
          </a:prstGeom>
        </p:spPr>
      </p:pic>
      <p:sp>
        <p:nvSpPr>
          <p:cNvPr id="56" name="Rectangle à coins arrondis 55"/>
          <p:cNvSpPr/>
          <p:nvPr/>
        </p:nvSpPr>
        <p:spPr>
          <a:xfrm>
            <a:off x="5799215" y="2708920"/>
            <a:ext cx="286251" cy="455399"/>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pic>
        <p:nvPicPr>
          <p:cNvPr id="57" name="Image 5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08151" y="2627759"/>
            <a:ext cx="571500" cy="657225"/>
          </a:xfrm>
          <a:prstGeom prst="rect">
            <a:avLst/>
          </a:prstGeom>
          <a:noFill/>
          <a:extLst>
            <a:ext uri="{909E8E84-426E-40DD-AFC4-6F175D3DCCD1}">
              <a14:hiddenFill xmlns:a14="http://schemas.microsoft.com/office/drawing/2010/main">
                <a:solidFill>
                  <a:srgbClr val="FFFFFF"/>
                </a:solidFill>
              </a14:hiddenFill>
            </a:ext>
          </a:extLst>
        </p:spPr>
      </p:pic>
      <p:grpSp>
        <p:nvGrpSpPr>
          <p:cNvPr id="58" name="Groupe 57"/>
          <p:cNvGrpSpPr/>
          <p:nvPr/>
        </p:nvGrpSpPr>
        <p:grpSpPr>
          <a:xfrm>
            <a:off x="6975258" y="2734419"/>
            <a:ext cx="933450" cy="1990725"/>
            <a:chOff x="3074983" y="389054"/>
            <a:chExt cx="933450" cy="1990725"/>
          </a:xfrm>
        </p:grpSpPr>
        <p:sp>
          <p:nvSpPr>
            <p:cNvPr id="59" name="Rectangle à coins arrondis 58"/>
            <p:cNvSpPr/>
            <p:nvPr/>
          </p:nvSpPr>
          <p:spPr>
            <a:xfrm>
              <a:off x="3084508" y="389054"/>
              <a:ext cx="923925" cy="257175"/>
            </a:xfrm>
            <a:prstGeom prst="roundRect">
              <a:avLst/>
            </a:prstGeom>
            <a:solidFill>
              <a:schemeClr val="tx1">
                <a:lumMod val="50000"/>
                <a:lumOff val="5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0" name="Ellipse 59"/>
            <p:cNvSpPr/>
            <p:nvPr/>
          </p:nvSpPr>
          <p:spPr>
            <a:xfrm>
              <a:off x="3398833" y="1141529"/>
              <a:ext cx="323850" cy="419100"/>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1" name="Rectangle à coins arrondis 60"/>
            <p:cNvSpPr/>
            <p:nvPr/>
          </p:nvSpPr>
          <p:spPr>
            <a:xfrm>
              <a:off x="3074983" y="2122604"/>
              <a:ext cx="923925" cy="257175"/>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2" name="Rectangle 61"/>
            <p:cNvSpPr/>
            <p:nvPr/>
          </p:nvSpPr>
          <p:spPr>
            <a:xfrm>
              <a:off x="3490783" y="667679"/>
              <a:ext cx="144000" cy="50002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3" name="Rectangle 62"/>
            <p:cNvSpPr/>
            <p:nvPr/>
          </p:nvSpPr>
          <p:spPr>
            <a:xfrm>
              <a:off x="3485188" y="1566602"/>
              <a:ext cx="144000" cy="550028"/>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sp>
        <p:nvSpPr>
          <p:cNvPr id="64" name="Rectangle 63"/>
          <p:cNvSpPr/>
          <p:nvPr/>
        </p:nvSpPr>
        <p:spPr>
          <a:xfrm rot="5400000">
            <a:off x="6862498" y="3318894"/>
            <a:ext cx="144000" cy="79629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5" name="Rectangle 64"/>
          <p:cNvSpPr/>
          <p:nvPr/>
        </p:nvSpPr>
        <p:spPr>
          <a:xfrm rot="5400000">
            <a:off x="4593005" y="3915661"/>
            <a:ext cx="20730" cy="590124"/>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6" name="Rectangle à coins arrondis 65"/>
          <p:cNvSpPr/>
          <p:nvPr/>
        </p:nvSpPr>
        <p:spPr>
          <a:xfrm>
            <a:off x="5820476" y="3549665"/>
            <a:ext cx="211382" cy="455399"/>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nvGrpSpPr>
          <p:cNvPr id="67" name="Groupe 66"/>
          <p:cNvGrpSpPr/>
          <p:nvPr/>
        </p:nvGrpSpPr>
        <p:grpSpPr>
          <a:xfrm rot="5400000">
            <a:off x="4422409" y="4539036"/>
            <a:ext cx="1347789" cy="423862"/>
            <a:chOff x="971549" y="1238254"/>
            <a:chExt cx="1714500" cy="409575"/>
          </a:xfrm>
        </p:grpSpPr>
        <p:sp>
          <p:nvSpPr>
            <p:cNvPr id="68" name="Rectangle 67"/>
            <p:cNvSpPr/>
            <p:nvPr/>
          </p:nvSpPr>
          <p:spPr>
            <a:xfrm>
              <a:off x="971549" y="1238254"/>
              <a:ext cx="1714500" cy="409575"/>
            </a:xfrm>
            <a:prstGeom prst="rect">
              <a:avLst/>
            </a:prstGeom>
            <a:solidFill>
              <a:srgbClr val="B0B0B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69" name="Ellipse 68"/>
            <p:cNvSpPr/>
            <p:nvPr/>
          </p:nvSpPr>
          <p:spPr>
            <a:xfrm>
              <a:off x="1096219" y="1333826"/>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0" name="Ellipse 69"/>
            <p:cNvSpPr/>
            <p:nvPr/>
          </p:nvSpPr>
          <p:spPr>
            <a:xfrm>
              <a:off x="1472033" y="134303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1" name="Ellipse 70"/>
            <p:cNvSpPr/>
            <p:nvPr/>
          </p:nvSpPr>
          <p:spPr>
            <a:xfrm>
              <a:off x="1854357" y="1343029"/>
              <a:ext cx="23379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2" name="Ellipse 71"/>
            <p:cNvSpPr/>
            <p:nvPr/>
          </p:nvSpPr>
          <p:spPr>
            <a:xfrm>
              <a:off x="2236625" y="1343350"/>
              <a:ext cx="257175" cy="2095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grpSp>
      <p:cxnSp>
        <p:nvCxnSpPr>
          <p:cNvPr id="73" name="Connecteur droit 72"/>
          <p:cNvCxnSpPr/>
          <p:nvPr/>
        </p:nvCxnSpPr>
        <p:spPr>
          <a:xfrm>
            <a:off x="4843104" y="2866584"/>
            <a:ext cx="1557204"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4" name="ZoneTexte 30"/>
          <p:cNvSpPr txBox="1"/>
          <p:nvPr/>
        </p:nvSpPr>
        <p:spPr>
          <a:xfrm>
            <a:off x="5036801" y="2253408"/>
            <a:ext cx="2606977"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L’électronique de puissance</a:t>
            </a:r>
          </a:p>
        </p:txBody>
      </p:sp>
      <p:sp>
        <p:nvSpPr>
          <p:cNvPr id="75" name="ZoneTexte 18"/>
          <p:cNvSpPr txBox="1"/>
          <p:nvPr/>
        </p:nvSpPr>
        <p:spPr>
          <a:xfrm>
            <a:off x="4312902" y="2416658"/>
            <a:ext cx="819150" cy="264966"/>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Batterie</a:t>
            </a:r>
          </a:p>
        </p:txBody>
      </p:sp>
      <p:pic>
        <p:nvPicPr>
          <p:cNvPr id="76" name="Image 7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4251" y="4005064"/>
            <a:ext cx="695325" cy="1200150"/>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p:cNvSpPr/>
          <p:nvPr/>
        </p:nvSpPr>
        <p:spPr>
          <a:xfrm rot="10800000">
            <a:off x="6324533" y="3583325"/>
            <a:ext cx="252000" cy="63776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79" name="Rectangle 78"/>
          <p:cNvSpPr/>
          <p:nvPr/>
        </p:nvSpPr>
        <p:spPr>
          <a:xfrm rot="5400000">
            <a:off x="5812213" y="3869312"/>
            <a:ext cx="158400" cy="114998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0" name="Rectangle 79"/>
          <p:cNvSpPr/>
          <p:nvPr/>
        </p:nvSpPr>
        <p:spPr>
          <a:xfrm rot="10800000">
            <a:off x="6324533" y="4145359"/>
            <a:ext cx="252000" cy="57978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81" name="ZoneTexte 18"/>
          <p:cNvSpPr txBox="1"/>
          <p:nvPr/>
        </p:nvSpPr>
        <p:spPr>
          <a:xfrm rot="16200000">
            <a:off x="3378232" y="4539654"/>
            <a:ext cx="971550" cy="263525"/>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a:t>Carburant</a:t>
            </a:r>
          </a:p>
        </p:txBody>
      </p:sp>
      <p:sp>
        <p:nvSpPr>
          <p:cNvPr id="82" name="Rectangle à coins arrondis 81"/>
          <p:cNvSpPr/>
          <p:nvPr/>
        </p:nvSpPr>
        <p:spPr>
          <a:xfrm>
            <a:off x="6279820" y="2996952"/>
            <a:ext cx="287337" cy="455613"/>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83" name="Connecteur droit 82"/>
          <p:cNvCxnSpPr/>
          <p:nvPr/>
        </p:nvCxnSpPr>
        <p:spPr>
          <a:xfrm flipV="1">
            <a:off x="5942341" y="2852936"/>
            <a:ext cx="0" cy="79908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85" name="Groupe 84"/>
          <p:cNvGrpSpPr/>
          <p:nvPr/>
        </p:nvGrpSpPr>
        <p:grpSpPr>
          <a:xfrm>
            <a:off x="7452320" y="2956008"/>
            <a:ext cx="11279" cy="1552253"/>
            <a:chOff x="8086744" y="2893504"/>
            <a:chExt cx="13648" cy="1411139"/>
          </a:xfrm>
        </p:grpSpPr>
        <p:cxnSp>
          <p:nvCxnSpPr>
            <p:cNvPr id="86" name="Connecteur droit avec flèche 85"/>
            <p:cNvCxnSpPr/>
            <p:nvPr/>
          </p:nvCxnSpPr>
          <p:spPr>
            <a:xfrm rot="5400000">
              <a:off x="7449096" y="3663550"/>
              <a:ext cx="1278741" cy="3445"/>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rot="16200000">
              <a:off x="8012664" y="2981232"/>
              <a:ext cx="175456"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grpSp>
      <p:sp>
        <p:nvSpPr>
          <p:cNvPr id="92" name="ZoneTexte 19"/>
          <p:cNvSpPr txBox="1"/>
          <p:nvPr/>
        </p:nvSpPr>
        <p:spPr>
          <a:xfrm rot="16200000">
            <a:off x="3857059" y="4828578"/>
            <a:ext cx="1583928" cy="225427"/>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fr-FR" sz="1400" dirty="0"/>
              <a:t>Moteur thermique</a:t>
            </a:r>
          </a:p>
        </p:txBody>
      </p:sp>
      <p:sp>
        <p:nvSpPr>
          <p:cNvPr id="93" name="ZoneTexte 30"/>
          <p:cNvSpPr txBox="1"/>
          <p:nvPr/>
        </p:nvSpPr>
        <p:spPr>
          <a:xfrm>
            <a:off x="5744387" y="4653136"/>
            <a:ext cx="1303488" cy="31149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Transmission</a:t>
            </a:r>
            <a:endParaRPr lang="fr-FR" sz="1400" dirty="0"/>
          </a:p>
        </p:txBody>
      </p:sp>
      <p:sp>
        <p:nvSpPr>
          <p:cNvPr id="27" name="Rectangle 26"/>
          <p:cNvSpPr/>
          <p:nvPr/>
        </p:nvSpPr>
        <p:spPr>
          <a:xfrm>
            <a:off x="4845941" y="3577380"/>
            <a:ext cx="1022203" cy="307777"/>
          </a:xfrm>
          <a:prstGeom prst="rect">
            <a:avLst/>
          </a:prstGeom>
        </p:spPr>
        <p:txBody>
          <a:bodyPr wrap="none">
            <a:spAutoFit/>
          </a:bodyPr>
          <a:lstStyle/>
          <a:p>
            <a:pPr algn="ctr"/>
            <a:r>
              <a:rPr lang="fr-FR" sz="1400" dirty="0" smtClean="0"/>
              <a:t>Générateur</a:t>
            </a:r>
            <a:endParaRPr lang="fr-FR" sz="1400" dirty="0"/>
          </a:p>
        </p:txBody>
      </p:sp>
      <p:sp>
        <p:nvSpPr>
          <p:cNvPr id="143" name="Rectangle 142"/>
          <p:cNvSpPr/>
          <p:nvPr/>
        </p:nvSpPr>
        <p:spPr>
          <a:xfrm rot="5400000">
            <a:off x="6103858" y="3556590"/>
            <a:ext cx="119008" cy="30700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53" name="Connecteur droit avec flèche 52"/>
          <p:cNvCxnSpPr/>
          <p:nvPr/>
        </p:nvCxnSpPr>
        <p:spPr>
          <a:xfrm rot="5400000" flipH="1">
            <a:off x="5477196" y="3333963"/>
            <a:ext cx="775982"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p:nvPr/>
        </p:nvCxnSpPr>
        <p:spPr>
          <a:xfrm flipH="1">
            <a:off x="4911260" y="2971246"/>
            <a:ext cx="938937"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147" name="Connecteur droit 146"/>
          <p:cNvCxnSpPr/>
          <p:nvPr/>
        </p:nvCxnSpPr>
        <p:spPr>
          <a:xfrm flipV="1">
            <a:off x="6396540" y="2825640"/>
            <a:ext cx="0" cy="210424"/>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flipH="1">
            <a:off x="5942342" y="2495705"/>
            <a:ext cx="143124" cy="20518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 name="ZoneTexte 18"/>
          <p:cNvSpPr txBox="1"/>
          <p:nvPr/>
        </p:nvSpPr>
        <p:spPr>
          <a:xfrm>
            <a:off x="6558667" y="2408071"/>
            <a:ext cx="1541725" cy="400153"/>
          </a:xfrm>
          <a:prstGeom prst="rect">
            <a:avLst/>
          </a:prstGeom>
          <a:noFill/>
        </p:spPr>
        <p:txBody>
          <a:bodyPr wrap="square"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fr-FR" sz="1400" dirty="0" smtClean="0"/>
              <a:t>Moteur électrique</a:t>
            </a:r>
            <a:endParaRPr lang="fr-FR" sz="1400" dirty="0"/>
          </a:p>
        </p:txBody>
      </p:sp>
      <p:cxnSp>
        <p:nvCxnSpPr>
          <p:cNvPr id="40" name="Connecteur droit avec flèche 39"/>
          <p:cNvCxnSpPr/>
          <p:nvPr/>
        </p:nvCxnSpPr>
        <p:spPr>
          <a:xfrm flipH="1">
            <a:off x="6583966" y="2626619"/>
            <a:ext cx="350532" cy="48016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2" name="Rectangle 151"/>
          <p:cNvSpPr/>
          <p:nvPr/>
        </p:nvSpPr>
        <p:spPr>
          <a:xfrm rot="10800000">
            <a:off x="6379125" y="3460064"/>
            <a:ext cx="119008" cy="143219"/>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cxnSp>
        <p:nvCxnSpPr>
          <p:cNvPr id="91" name="Connecteur droit avec flèche 90"/>
          <p:cNvCxnSpPr/>
          <p:nvPr/>
        </p:nvCxnSpPr>
        <p:spPr>
          <a:xfrm rot="10800000">
            <a:off x="5899209" y="3703383"/>
            <a:ext cx="152941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130" name="Rectangle 129"/>
          <p:cNvSpPr/>
          <p:nvPr/>
        </p:nvSpPr>
        <p:spPr>
          <a:xfrm>
            <a:off x="784648" y="751135"/>
            <a:ext cx="7114535" cy="646331"/>
          </a:xfrm>
          <a:prstGeom prst="rect">
            <a:avLst/>
          </a:prstGeom>
        </p:spPr>
        <p:txBody>
          <a:bodyPr wrap="square">
            <a:spAutoFit/>
          </a:bodyPr>
          <a:lstStyle/>
          <a:p>
            <a:pPr algn="ctr"/>
            <a:r>
              <a:rPr lang="fr-FR" sz="3600" b="1" dirty="0" smtClean="0">
                <a:solidFill>
                  <a:srgbClr val="FF0000"/>
                </a:solidFill>
              </a:rPr>
              <a:t>Hybride MIXTE série/parallèle</a:t>
            </a:r>
            <a:endParaRPr lang="fr-FR" sz="3600" b="1" dirty="0">
              <a:solidFill>
                <a:srgbClr val="FF0000"/>
              </a:solidFill>
            </a:endParaRPr>
          </a:p>
        </p:txBody>
      </p:sp>
      <p:sp>
        <p:nvSpPr>
          <p:cNvPr id="132" name="ZoneTexte 131"/>
          <p:cNvSpPr txBox="1"/>
          <p:nvPr/>
        </p:nvSpPr>
        <p:spPr>
          <a:xfrm>
            <a:off x="478246" y="2848868"/>
            <a:ext cx="3206005" cy="2308324"/>
          </a:xfrm>
          <a:prstGeom prst="rect">
            <a:avLst/>
          </a:prstGeom>
          <a:noFill/>
        </p:spPr>
        <p:txBody>
          <a:bodyPr wrap="square" rtlCol="0">
            <a:spAutoFit/>
          </a:bodyPr>
          <a:lstStyle/>
          <a:p>
            <a:r>
              <a:rPr lang="fr-FR" dirty="0" smtClean="0"/>
              <a:t>En </a:t>
            </a:r>
            <a:r>
              <a:rPr lang="fr-FR" dirty="0"/>
              <a:t>phase de décélération ou de descente, le freinage régénératif permet au </a:t>
            </a:r>
            <a:r>
              <a:rPr lang="fr-FR" dirty="0" smtClean="0"/>
              <a:t>générateur </a:t>
            </a:r>
            <a:r>
              <a:rPr lang="fr-FR" dirty="0"/>
              <a:t>électrique de convertir une partie  de l’énergie cinétique  en énergie électrique, rechargeant la batterie. </a:t>
            </a:r>
          </a:p>
        </p:txBody>
      </p:sp>
      <p:sp>
        <p:nvSpPr>
          <p:cNvPr id="133" name="Rectangle 132"/>
          <p:cNvSpPr/>
          <p:nvPr/>
        </p:nvSpPr>
        <p:spPr>
          <a:xfrm>
            <a:off x="290782" y="1340768"/>
            <a:ext cx="8529690" cy="646331"/>
          </a:xfrm>
          <a:prstGeom prst="rect">
            <a:avLst/>
          </a:prstGeom>
        </p:spPr>
        <p:txBody>
          <a:bodyPr wrap="square">
            <a:spAutoFit/>
          </a:bodyPr>
          <a:lstStyle/>
          <a:p>
            <a:pPr algn="ctr"/>
            <a:r>
              <a:rPr lang="fr-FR" sz="3600" b="1" dirty="0" smtClean="0">
                <a:solidFill>
                  <a:srgbClr val="FF0000"/>
                </a:solidFill>
              </a:rPr>
              <a:t>Phase de décélération</a:t>
            </a:r>
            <a:endParaRPr lang="fr-FR" sz="3600" b="1" dirty="0">
              <a:solidFill>
                <a:srgbClr val="FF0000"/>
              </a:solidFill>
            </a:endParaRPr>
          </a:p>
        </p:txBody>
      </p:sp>
      <p:grpSp>
        <p:nvGrpSpPr>
          <p:cNvPr id="55" name="Groupe 54"/>
          <p:cNvGrpSpPr/>
          <p:nvPr/>
        </p:nvGrpSpPr>
        <p:grpSpPr>
          <a:xfrm>
            <a:off x="683568" y="5795972"/>
            <a:ext cx="2397716" cy="369332"/>
            <a:chOff x="5744387" y="6157628"/>
            <a:chExt cx="2397716" cy="369332"/>
          </a:xfrm>
        </p:grpSpPr>
        <p:sp>
          <p:nvSpPr>
            <p:cNvPr id="78" name="ZoneTexte 77"/>
            <p:cNvSpPr txBox="1"/>
            <p:nvPr/>
          </p:nvSpPr>
          <p:spPr>
            <a:xfrm>
              <a:off x="5744387" y="6157628"/>
              <a:ext cx="2397716" cy="369332"/>
            </a:xfrm>
            <a:prstGeom prst="rect">
              <a:avLst/>
            </a:prstGeom>
            <a:noFill/>
          </p:spPr>
          <p:txBody>
            <a:bodyPr wrap="square" rtlCol="0">
              <a:spAutoFit/>
            </a:bodyPr>
            <a:lstStyle/>
            <a:p>
              <a:r>
                <a:rPr lang="fr-FR" dirty="0" smtClean="0"/>
                <a:t>        Faisceau électrique</a:t>
              </a:r>
              <a:endParaRPr lang="fr-FR" dirty="0"/>
            </a:p>
          </p:txBody>
        </p:sp>
        <p:cxnSp>
          <p:nvCxnSpPr>
            <p:cNvPr id="84" name="Connecteur droit 83"/>
            <p:cNvCxnSpPr/>
            <p:nvPr/>
          </p:nvCxnSpPr>
          <p:spPr>
            <a:xfrm>
              <a:off x="5845467" y="6362271"/>
              <a:ext cx="372782" cy="0"/>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88" name="Groupe 87"/>
          <p:cNvGrpSpPr/>
          <p:nvPr/>
        </p:nvGrpSpPr>
        <p:grpSpPr>
          <a:xfrm>
            <a:off x="3745558" y="5725705"/>
            <a:ext cx="3072118" cy="646331"/>
            <a:chOff x="4207098" y="6185907"/>
            <a:chExt cx="2814943" cy="646331"/>
          </a:xfrm>
        </p:grpSpPr>
        <p:sp>
          <p:nvSpPr>
            <p:cNvPr id="89" name="Rectangle 88"/>
            <p:cNvSpPr/>
            <p:nvPr/>
          </p:nvSpPr>
          <p:spPr>
            <a:xfrm rot="5400000">
              <a:off x="4414880" y="6224208"/>
              <a:ext cx="82550" cy="375705"/>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fr-FR" sz="1100" dirty="0"/>
            </a:p>
          </p:txBody>
        </p:sp>
        <p:sp>
          <p:nvSpPr>
            <p:cNvPr id="90" name="ZoneTexte 89"/>
            <p:cNvSpPr txBox="1"/>
            <p:nvPr/>
          </p:nvSpPr>
          <p:spPr>
            <a:xfrm>
              <a:off x="4207098" y="6185907"/>
              <a:ext cx="2814943" cy="646331"/>
            </a:xfrm>
            <a:prstGeom prst="rect">
              <a:avLst/>
            </a:prstGeom>
            <a:noFill/>
          </p:spPr>
          <p:txBody>
            <a:bodyPr wrap="square" rtlCol="0">
              <a:spAutoFit/>
            </a:bodyPr>
            <a:lstStyle/>
            <a:p>
              <a:r>
                <a:rPr lang="fr-FR" dirty="0" smtClean="0"/>
                <a:t>        Transmission mécanique</a:t>
              </a:r>
              <a:endParaRPr lang="fr-FR" dirty="0"/>
            </a:p>
          </p:txBody>
        </p:sp>
      </p:grpSp>
      <p:grpSp>
        <p:nvGrpSpPr>
          <p:cNvPr id="94" name="Groupe 93"/>
          <p:cNvGrpSpPr/>
          <p:nvPr/>
        </p:nvGrpSpPr>
        <p:grpSpPr>
          <a:xfrm>
            <a:off x="539552" y="6228020"/>
            <a:ext cx="4397010" cy="369332"/>
            <a:chOff x="1103040" y="6482278"/>
            <a:chExt cx="4397010" cy="369332"/>
          </a:xfrm>
        </p:grpSpPr>
        <p:cxnSp>
          <p:nvCxnSpPr>
            <p:cNvPr id="95" name="Connecteur droit avec flèche 94"/>
            <p:cNvCxnSpPr/>
            <p:nvPr/>
          </p:nvCxnSpPr>
          <p:spPr>
            <a:xfrm flipH="1">
              <a:off x="1253659" y="6663169"/>
              <a:ext cx="438021"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96" name="ZoneTexte 95"/>
            <p:cNvSpPr txBox="1"/>
            <p:nvPr/>
          </p:nvSpPr>
          <p:spPr>
            <a:xfrm>
              <a:off x="1103040" y="6482278"/>
              <a:ext cx="4397010" cy="369332"/>
            </a:xfrm>
            <a:prstGeom prst="rect">
              <a:avLst/>
            </a:prstGeom>
            <a:noFill/>
          </p:spPr>
          <p:txBody>
            <a:bodyPr wrap="square" rtlCol="0">
              <a:spAutoFit/>
            </a:bodyPr>
            <a:lstStyle/>
            <a:p>
              <a:r>
                <a:rPr lang="fr-FR" dirty="0" smtClean="0"/>
                <a:t>          Sens courant charge ou alimentation</a:t>
              </a:r>
              <a:endParaRPr lang="fr-FR" dirty="0"/>
            </a:p>
          </p:txBody>
        </p:sp>
      </p:grpSp>
      <p:grpSp>
        <p:nvGrpSpPr>
          <p:cNvPr id="97" name="Groupe 96"/>
          <p:cNvGrpSpPr/>
          <p:nvPr/>
        </p:nvGrpSpPr>
        <p:grpSpPr>
          <a:xfrm>
            <a:off x="4860032" y="6218728"/>
            <a:ext cx="4080515" cy="369332"/>
            <a:chOff x="4994397" y="6309320"/>
            <a:chExt cx="4080515" cy="369332"/>
          </a:xfrm>
        </p:grpSpPr>
        <p:cxnSp>
          <p:nvCxnSpPr>
            <p:cNvPr id="98" name="Connecteur droit avec flèche 97"/>
            <p:cNvCxnSpPr/>
            <p:nvPr/>
          </p:nvCxnSpPr>
          <p:spPr>
            <a:xfrm>
              <a:off x="4994397" y="6525344"/>
              <a:ext cx="666295" cy="0"/>
            </a:xfrm>
            <a:prstGeom prst="straightConnector1">
              <a:avLst/>
            </a:prstGeom>
            <a:ln w="28575">
              <a:solidFill>
                <a:srgbClr val="EE0000"/>
              </a:solidFill>
              <a:tailEnd type="arrow"/>
            </a:ln>
          </p:spPr>
          <p:style>
            <a:lnRef idx="1">
              <a:schemeClr val="accent1"/>
            </a:lnRef>
            <a:fillRef idx="0">
              <a:schemeClr val="accent1"/>
            </a:fillRef>
            <a:effectRef idx="0">
              <a:schemeClr val="accent1"/>
            </a:effectRef>
            <a:fontRef idx="minor">
              <a:schemeClr val="tx1"/>
            </a:fontRef>
          </p:style>
        </p:cxnSp>
        <p:sp>
          <p:nvSpPr>
            <p:cNvPr id="99" name="Rectangle 98"/>
            <p:cNvSpPr/>
            <p:nvPr/>
          </p:nvSpPr>
          <p:spPr>
            <a:xfrm>
              <a:off x="5094929" y="6309320"/>
              <a:ext cx="3979983" cy="369332"/>
            </a:xfrm>
            <a:prstGeom prst="rect">
              <a:avLst/>
            </a:prstGeom>
          </p:spPr>
          <p:txBody>
            <a:bodyPr wrap="square">
              <a:spAutoFit/>
            </a:bodyPr>
            <a:lstStyle/>
            <a:p>
              <a:r>
                <a:rPr lang="fr-FR" dirty="0" smtClean="0"/>
                <a:t>           Sens transmission </a:t>
              </a:r>
              <a:r>
                <a:rPr lang="fr-FR" dirty="0"/>
                <a:t>mécanique</a:t>
              </a:r>
            </a:p>
          </p:txBody>
        </p:sp>
      </p:grpSp>
    </p:spTree>
    <p:extLst>
      <p:ext uri="{BB962C8B-B14F-4D97-AF65-F5344CB8AC3E}">
        <p14:creationId xmlns:p14="http://schemas.microsoft.com/office/powerpoint/2010/main" val="4169667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2263</TotalTime>
  <Words>1357</Words>
  <Application>Microsoft Office PowerPoint</Application>
  <PresentationFormat>Affichage à l'écran (4:3)</PresentationFormat>
  <Paragraphs>198</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Hadri</dc:creator>
  <cp:lastModifiedBy>Hadri</cp:lastModifiedBy>
  <cp:revision>205</cp:revision>
  <dcterms:created xsi:type="dcterms:W3CDTF">2020-04-09T11:20:54Z</dcterms:created>
  <dcterms:modified xsi:type="dcterms:W3CDTF">2020-04-21T11:18:32Z</dcterms:modified>
</cp:coreProperties>
</file>