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8" autoAdjust="0"/>
    <p:restoredTop sz="94660"/>
  </p:normalViewPr>
  <p:slideViewPr>
    <p:cSldViewPr snapToGrid="0">
      <p:cViewPr varScale="1">
        <p:scale>
          <a:sx n="74" d="100"/>
          <a:sy n="74" d="100"/>
        </p:scale>
        <p:origin x="-49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hasCustomPrompt="1"/>
          </p:nvPr>
        </p:nvSpPr>
        <p:spPr>
          <a:xfrm>
            <a:off x="2692398" y="1871131"/>
            <a:ext cx="6815669" cy="1515533"/>
          </a:xfrm>
        </p:spPr>
        <p:txBody>
          <a:bodyPr anchor="b">
            <a:noAutofit/>
          </a:bodyPr>
          <a:lstStyle>
            <a:lvl1pPr algn="ctr">
              <a:defRPr sz="5400">
                <a:effectLst/>
              </a:defRPr>
            </a:lvl1pPr>
          </a:lstStyle>
          <a:p>
            <a:r>
              <a:rPr lang="fr-FR" dirty="0" err="1" smtClean="0"/>
              <a:t>difiez</a:t>
            </a:r>
            <a:r>
              <a:rPr lang="fr-FR" dirty="0" smtClean="0"/>
              <a:t> le style du titre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‹N°›</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6843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‹N°›</a:t>
            </a:fld>
            <a:endParaRPr lang="en-US" dirty="0"/>
          </a:p>
        </p:txBody>
      </p:sp>
    </p:spTree>
    <p:extLst>
      <p:ext uri="{BB962C8B-B14F-4D97-AF65-F5344CB8AC3E}">
        <p14:creationId xmlns:p14="http://schemas.microsoft.com/office/powerpoint/2010/main" val="2506572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fr-FR" smtClean="0"/>
              <a:t>Modifiez le style du titre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03811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‹N°›</a:t>
            </a:fld>
            <a:endParaRPr lang="en-US" dirty="0"/>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53064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01588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7761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378733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fr-FR" smtClean="0"/>
              <a:t>Modifiez le style du titre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8179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fr-FR" smtClean="0"/>
              <a:t>Modifiez le style du titre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448008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577800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926332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3931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8846406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01537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fr-FR" smtClean="0"/>
              <a:t>Modifiez le style du titre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0008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814952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2559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8/17/2020</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602536150"/>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8.emf"/><Relationship Id="rId4" Type="http://schemas.openxmlformats.org/officeDocument/2006/relationships/package" Target="../embeddings/Feuille_de_calcul_Microsoft_Excel1.xlsx"/></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2692398" y="1871131"/>
            <a:ext cx="7070167" cy="1515533"/>
          </a:xfrm>
        </p:spPr>
        <p:txBody>
          <a:bodyPr/>
          <a:lstStyle/>
          <a:p>
            <a:r>
              <a:rPr lang="fr-FR" sz="4400" b="1" dirty="0"/>
              <a:t>HAUSSE DU COUT DE </a:t>
            </a:r>
            <a:r>
              <a:rPr lang="fr-FR" sz="4400" b="1" dirty="0" smtClean="0"/>
              <a:t>SINISTRE AUTOMOBILE</a:t>
            </a:r>
            <a:endParaRPr lang="fr-FR" sz="4400" dirty="0"/>
          </a:p>
        </p:txBody>
      </p:sp>
      <p:sp>
        <p:nvSpPr>
          <p:cNvPr id="3" name="Sous-titre 2"/>
          <p:cNvSpPr>
            <a:spLocks noGrp="1"/>
          </p:cNvSpPr>
          <p:nvPr>
            <p:ph type="subTitle" idx="1"/>
          </p:nvPr>
        </p:nvSpPr>
        <p:spPr/>
        <p:txBody>
          <a:bodyPr>
            <a:normAutofit/>
          </a:bodyPr>
          <a:lstStyle/>
          <a:p>
            <a:r>
              <a:rPr lang="fr-FR" sz="3200" b="1" dirty="0" smtClean="0"/>
              <a:t>ÉLABORÉ   PAR</a:t>
            </a:r>
          </a:p>
          <a:p>
            <a:r>
              <a:rPr lang="fr-FR" sz="3200" b="1" dirty="0" smtClean="0"/>
              <a:t>L’EXPERT   Mohamed    ELHADRI</a:t>
            </a:r>
            <a:endParaRPr lang="fr-FR" sz="3200" b="1" dirty="0"/>
          </a:p>
        </p:txBody>
      </p:sp>
    </p:spTree>
    <p:extLst>
      <p:ext uri="{BB962C8B-B14F-4D97-AF65-F5344CB8AC3E}">
        <p14:creationId xmlns:p14="http://schemas.microsoft.com/office/powerpoint/2010/main" val="3431050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95402" y="811369"/>
            <a:ext cx="9601196" cy="2009103"/>
          </a:xfrm>
        </p:spPr>
        <p:txBody>
          <a:bodyPr>
            <a:noAutofit/>
          </a:bodyPr>
          <a:lstStyle/>
          <a:p>
            <a:pPr algn="l"/>
            <a:r>
              <a:rPr lang="fr-FR" sz="2800" b="1" dirty="0"/>
              <a:t>Tout le secteur d’assurance  est conscient que  le cout de sinistre a augmenté d’une manière explosive et à la limite non acceptable pour plusieurs raisons et non lié uniquement à l’expertise qui sont comme suit :</a:t>
            </a:r>
            <a:br>
              <a:rPr lang="fr-FR" sz="2800" b="1" dirty="0"/>
            </a:br>
            <a:endParaRPr lang="fr-FR" sz="2800" b="1" dirty="0"/>
          </a:p>
        </p:txBody>
      </p:sp>
      <p:sp>
        <p:nvSpPr>
          <p:cNvPr id="3" name="Espace réservé du contenu 2"/>
          <p:cNvSpPr>
            <a:spLocks noGrp="1"/>
          </p:cNvSpPr>
          <p:nvPr>
            <p:ph idx="1"/>
          </p:nvPr>
        </p:nvSpPr>
        <p:spPr>
          <a:xfrm>
            <a:off x="1295401" y="2820474"/>
            <a:ext cx="9601196" cy="3055394"/>
          </a:xfrm>
        </p:spPr>
        <p:txBody>
          <a:bodyPr/>
          <a:lstStyle/>
          <a:p>
            <a:pPr lvl="0"/>
            <a:r>
              <a:rPr lang="fr-FR" dirty="0" smtClean="0"/>
              <a:t>1 - La </a:t>
            </a:r>
            <a:r>
              <a:rPr lang="fr-FR" dirty="0"/>
              <a:t>dévaluation excessive du dinar Tunisien.</a:t>
            </a:r>
          </a:p>
          <a:p>
            <a:pPr lvl="0"/>
            <a:r>
              <a:rPr lang="fr-FR" dirty="0"/>
              <a:t>2 </a:t>
            </a:r>
            <a:r>
              <a:rPr lang="fr-FR" dirty="0" smtClean="0"/>
              <a:t>– La libération des </a:t>
            </a:r>
            <a:r>
              <a:rPr lang="fr-FR" dirty="0"/>
              <a:t>prix de vente des pièces détachées.</a:t>
            </a:r>
          </a:p>
          <a:p>
            <a:pPr lvl="0"/>
            <a:r>
              <a:rPr lang="fr-FR" dirty="0"/>
              <a:t>3 </a:t>
            </a:r>
            <a:r>
              <a:rPr lang="fr-FR" dirty="0" smtClean="0"/>
              <a:t>– La libéralisation des </a:t>
            </a:r>
            <a:r>
              <a:rPr lang="fr-FR" dirty="0"/>
              <a:t>tarifs horaires des réparateurs.</a:t>
            </a:r>
          </a:p>
          <a:p>
            <a:pPr lvl="0"/>
            <a:r>
              <a:rPr lang="fr-FR" dirty="0"/>
              <a:t>4 - L’estimation des prix des produits de peinture non </a:t>
            </a:r>
            <a:r>
              <a:rPr lang="fr-FR" dirty="0" smtClean="0"/>
              <a:t>contrôlée</a:t>
            </a:r>
            <a:endParaRPr lang="fr-FR" dirty="0"/>
          </a:p>
          <a:p>
            <a:r>
              <a:rPr lang="fr-FR" dirty="0"/>
              <a:t>5 - La fraude.</a:t>
            </a:r>
          </a:p>
          <a:p>
            <a:endParaRPr lang="fr-FR" dirty="0"/>
          </a:p>
        </p:txBody>
      </p:sp>
    </p:spTree>
    <p:extLst>
      <p:ext uri="{BB962C8B-B14F-4D97-AF65-F5344CB8AC3E}">
        <p14:creationId xmlns:p14="http://schemas.microsoft.com/office/powerpoint/2010/main" val="2682359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circle(in)">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circle(in)">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circle(in)">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circle(in)">
                                      <p:cBhvr>
                                        <p:cTn id="3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 A - LA DEVALUATION DU  DINAR</a:t>
            </a:r>
            <a:endParaRPr lang="fr-FR" dirty="0"/>
          </a:p>
        </p:txBody>
      </p:sp>
      <p:sp>
        <p:nvSpPr>
          <p:cNvPr id="3" name="Espace réservé du contenu 2"/>
          <p:cNvSpPr>
            <a:spLocks noGrp="1"/>
          </p:cNvSpPr>
          <p:nvPr>
            <p:ph idx="1"/>
          </p:nvPr>
        </p:nvSpPr>
        <p:spPr/>
        <p:txBody>
          <a:bodyPr/>
          <a:lstStyle/>
          <a:p>
            <a:pPr marL="0" indent="0">
              <a:buNone/>
            </a:pPr>
            <a:endParaRPr lang="fr-FR" dirty="0" smtClean="0"/>
          </a:p>
          <a:p>
            <a:pPr marL="0" indent="0">
              <a:buNone/>
            </a:pPr>
            <a:r>
              <a:rPr lang="fr-FR" dirty="0" smtClean="0"/>
              <a:t>La </a:t>
            </a:r>
            <a:r>
              <a:rPr lang="fr-FR" dirty="0"/>
              <a:t>dévaluation du dinar tunisien a provoqué une hausse des prix des pièces </a:t>
            </a:r>
            <a:r>
              <a:rPr lang="fr-FR" dirty="0" smtClean="0"/>
              <a:t>exorbitante (taux de change + augmentation frais « Douane, transit, marge bénéficiaire etc. »)</a:t>
            </a:r>
          </a:p>
          <a:p>
            <a:pPr marL="0" indent="0">
              <a:buNone/>
            </a:pPr>
            <a:r>
              <a:rPr lang="fr-FR" dirty="0" smtClean="0"/>
              <a:t>Ceci  </a:t>
            </a:r>
            <a:r>
              <a:rPr lang="fr-FR" dirty="0"/>
              <a:t>est en dehors de notre volonté et nous souhaitons son rétablissement pour la prospérité de notre pays.</a:t>
            </a:r>
          </a:p>
          <a:p>
            <a:endParaRPr lang="fr-FR" dirty="0"/>
          </a:p>
        </p:txBody>
      </p:sp>
    </p:spTree>
    <p:extLst>
      <p:ext uri="{BB962C8B-B14F-4D97-AF65-F5344CB8AC3E}">
        <p14:creationId xmlns:p14="http://schemas.microsoft.com/office/powerpoint/2010/main" val="2534330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circle(in)">
                                      <p:cBhvr>
                                        <p:cTn id="11" dur="500"/>
                                        <p:tgtEl>
                                          <p:spTgt spid="3">
                                            <p:txEl>
                                              <p:pRg st="1" end="1"/>
                                            </p:txEl>
                                          </p:spTgt>
                                        </p:tgtEl>
                                      </p:cBhvr>
                                    </p:animEffect>
                                  </p:childTnLst>
                                </p:cTn>
                              </p:par>
                              <p:par>
                                <p:cTn id="12" presetID="1"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82524" y="866224"/>
            <a:ext cx="9601196" cy="795151"/>
          </a:xfrm>
        </p:spPr>
        <p:txBody>
          <a:bodyPr>
            <a:noAutofit/>
          </a:bodyPr>
          <a:lstStyle/>
          <a:p>
            <a:pPr lvl="0"/>
            <a:r>
              <a:rPr lang="fr-FR" sz="3600" b="1" dirty="0" smtClean="0"/>
              <a:t/>
            </a:r>
            <a:br>
              <a:rPr lang="fr-FR" sz="3600" b="1" dirty="0" smtClean="0"/>
            </a:br>
            <a:r>
              <a:rPr lang="fr-FR" sz="3600" b="1" dirty="0" smtClean="0"/>
              <a:t>B – LA </a:t>
            </a:r>
            <a:r>
              <a:rPr lang="fr-FR" sz="3600" b="1" dirty="0"/>
              <a:t>VENTE DES PIECES DETACHEES.</a:t>
            </a:r>
            <a:r>
              <a:rPr lang="fr-FR" sz="3600" dirty="0"/>
              <a:t/>
            </a:r>
            <a:br>
              <a:rPr lang="fr-FR" sz="3600" dirty="0"/>
            </a:br>
            <a:endParaRPr lang="fr-FR" sz="3600" dirty="0"/>
          </a:p>
        </p:txBody>
      </p:sp>
      <p:sp>
        <p:nvSpPr>
          <p:cNvPr id="3" name="Espace réservé du contenu 2"/>
          <p:cNvSpPr>
            <a:spLocks noGrp="1"/>
          </p:cNvSpPr>
          <p:nvPr>
            <p:ph idx="1"/>
          </p:nvPr>
        </p:nvSpPr>
        <p:spPr>
          <a:xfrm>
            <a:off x="1295401" y="1661375"/>
            <a:ext cx="9601196" cy="4214493"/>
          </a:xfrm>
        </p:spPr>
        <p:txBody>
          <a:bodyPr>
            <a:normAutofit fontScale="85000" lnSpcReduction="10000"/>
          </a:bodyPr>
          <a:lstStyle/>
          <a:p>
            <a:endParaRPr lang="fr-FR" dirty="0" smtClean="0"/>
          </a:p>
          <a:p>
            <a:endParaRPr lang="fr-FR" dirty="0"/>
          </a:p>
          <a:p>
            <a:r>
              <a:rPr lang="fr-FR" dirty="0"/>
              <a:t>Les prix de vente des pièces étaient organisés </a:t>
            </a:r>
            <a:r>
              <a:rPr lang="fr-FR" dirty="0" smtClean="0"/>
              <a:t> </a:t>
            </a:r>
            <a:r>
              <a:rPr lang="fr-FR" dirty="0"/>
              <a:t>et codifiés. Ils comprennent le prix de départ du  fournisseur  + les frais de (transport,  douane,  transit, </a:t>
            </a:r>
            <a:r>
              <a:rPr lang="fr-FR" dirty="0" smtClean="0"/>
              <a:t>marge </a:t>
            </a:r>
            <a:r>
              <a:rPr lang="fr-FR" dirty="0"/>
              <a:t>bénéficiaire etc…)  Ces frais étaient  évalués  selon un coefficient validé par le ministère et  un contrôle très rigoureux de la vente  est appliqué. Tout vendeur qui dépasse le prix calculé sera pénalisé .</a:t>
            </a:r>
          </a:p>
          <a:p>
            <a:r>
              <a:rPr lang="fr-FR" dirty="0"/>
              <a:t>En revenant sur cette procédure, un gain important pour le consommateur et l’assureur sera réalisé . Avec l’évolution de l’internet  , nous pouvons utiliser  un outil de  chiffrage qui comporte presque les prix  de départ des pièces de toutes les marques des véhicules et le calcul du prix de la pièce sera fixé instantanément . </a:t>
            </a:r>
          </a:p>
          <a:p>
            <a:pPr marL="0" indent="0">
              <a:buNone/>
            </a:pPr>
            <a:r>
              <a:rPr lang="fr-FR" b="1" dirty="0">
                <a:solidFill>
                  <a:srgbClr val="FF0000"/>
                </a:solidFill>
              </a:rPr>
              <a:t>En organisant les prix des pièces d’origine, ceux de l’adaptable ou de l’occasion seront automatiquement baissés.</a:t>
            </a:r>
          </a:p>
          <a:p>
            <a:endParaRPr lang="fr-FR" dirty="0"/>
          </a:p>
        </p:txBody>
      </p:sp>
    </p:spTree>
    <p:extLst>
      <p:ext uri="{BB962C8B-B14F-4D97-AF65-F5344CB8AC3E}">
        <p14:creationId xmlns:p14="http://schemas.microsoft.com/office/powerpoint/2010/main" val="159110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circle(in)">
                                      <p:cBhvr>
                                        <p:cTn id="11" dur="500"/>
                                        <p:tgtEl>
                                          <p:spTgt spid="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circle(in)">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43886" y="540913"/>
            <a:ext cx="9601196" cy="946693"/>
          </a:xfrm>
        </p:spPr>
        <p:txBody>
          <a:bodyPr>
            <a:normAutofit fontScale="90000"/>
          </a:bodyPr>
          <a:lstStyle/>
          <a:p>
            <a:r>
              <a:rPr lang="fr-FR" b="1" dirty="0" smtClean="0"/>
              <a:t>C  </a:t>
            </a:r>
            <a:r>
              <a:rPr lang="fr-FR" b="1" dirty="0"/>
              <a:t>- LA MAIN D’OEUVRE</a:t>
            </a:r>
            <a:r>
              <a:rPr lang="fr-FR" dirty="0"/>
              <a:t/>
            </a:r>
            <a:br>
              <a:rPr lang="fr-FR" dirty="0"/>
            </a:br>
            <a:endParaRPr lang="fr-FR" sz="2200" dirty="0"/>
          </a:p>
        </p:txBody>
      </p:sp>
      <p:sp>
        <p:nvSpPr>
          <p:cNvPr id="3" name="Espace réservé du contenu 2"/>
          <p:cNvSpPr>
            <a:spLocks noGrp="1"/>
          </p:cNvSpPr>
          <p:nvPr>
            <p:ph idx="1"/>
          </p:nvPr>
        </p:nvSpPr>
        <p:spPr>
          <a:xfrm>
            <a:off x="1186904" y="2442205"/>
            <a:ext cx="9601196" cy="3318936"/>
          </a:xfrm>
        </p:spPr>
        <p:txBody>
          <a:bodyPr/>
          <a:lstStyle/>
          <a:p>
            <a:pPr marL="0" indent="0" algn="ctr">
              <a:buNone/>
            </a:pPr>
            <a:r>
              <a:rPr lang="fr-FR" b="1" dirty="0">
                <a:solidFill>
                  <a:srgbClr val="0070C0"/>
                </a:solidFill>
              </a:rPr>
              <a:t>Temps estimé par l’expert    :    4 heures</a:t>
            </a:r>
            <a:endParaRPr lang="fr-FR" dirty="0"/>
          </a:p>
        </p:txBody>
      </p:sp>
      <p:graphicFrame>
        <p:nvGraphicFramePr>
          <p:cNvPr id="5" name="Tableau 4"/>
          <p:cNvGraphicFramePr>
            <a:graphicFrameLocks noGrp="1"/>
          </p:cNvGraphicFramePr>
          <p:nvPr>
            <p:extLst>
              <p:ext uri="{D42A27DB-BD31-4B8C-83A1-F6EECF244321}">
                <p14:modId xmlns:p14="http://schemas.microsoft.com/office/powerpoint/2010/main" val="301955329"/>
              </p:ext>
            </p:extLst>
          </p:nvPr>
        </p:nvGraphicFramePr>
        <p:xfrm>
          <a:off x="1901844" y="2896837"/>
          <a:ext cx="8491406" cy="2834640"/>
        </p:xfrm>
        <a:graphic>
          <a:graphicData uri="http://schemas.openxmlformats.org/drawingml/2006/table">
            <a:tbl>
              <a:tblPr/>
              <a:tblGrid>
                <a:gridCol w="2234324"/>
                <a:gridCol w="2960091"/>
                <a:gridCol w="3296991"/>
              </a:tblGrid>
              <a:tr h="36003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b="1"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b="1" dirty="0" smtClean="0"/>
                        <a:t>GARAGE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b="1" dirty="0" smtClean="0"/>
                        <a:t>GARAGE  B</a:t>
                      </a: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1692">
                <a:tc>
                  <a:txBody>
                    <a:bodyPr/>
                    <a:lstStyle/>
                    <a:p>
                      <a:endParaRPr lang="fr-FR" dirty="0" smtClean="0"/>
                    </a:p>
                    <a:p>
                      <a:endParaRPr lang="fr-FR" dirty="0" smtClean="0"/>
                    </a:p>
                    <a:p>
                      <a:endParaRPr lang="fr-FR" dirty="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dirty="0" smtClean="0"/>
                        <a:t>Tarif Horaire: </a:t>
                      </a:r>
                      <a:r>
                        <a:rPr lang="fr-FR" b="1" dirty="0" smtClean="0">
                          <a:solidFill>
                            <a:srgbClr val="FF0000"/>
                          </a:solidFill>
                        </a:rPr>
                        <a:t>35,000 </a:t>
                      </a:r>
                      <a:r>
                        <a:rPr lang="fr-FR" dirty="0" smtClean="0"/>
                        <a:t>Dinars</a:t>
                      </a:r>
                    </a:p>
                    <a:p>
                      <a:pPr marL="0" marR="0" indent="0" algn="ctr" defTabSz="914400" rtl="0" eaLnBrk="1" fontAlgn="auto" latinLnBrk="0" hangingPunct="1">
                        <a:lnSpc>
                          <a:spcPct val="100000"/>
                        </a:lnSpc>
                        <a:spcBef>
                          <a:spcPts val="0"/>
                        </a:spcBef>
                        <a:spcAft>
                          <a:spcPts val="0"/>
                        </a:spcAft>
                        <a:buClrTx/>
                        <a:buSzTx/>
                        <a:buFontTx/>
                        <a:buNone/>
                        <a:tabLst/>
                        <a:defRPr/>
                      </a:pPr>
                      <a:r>
                        <a:rPr lang="fr-FR" dirty="0" smtClean="0"/>
                        <a:t>MONTANT </a:t>
                      </a:r>
                      <a:r>
                        <a:rPr lang="fr-FR" b="1" dirty="0" smtClean="0">
                          <a:solidFill>
                            <a:srgbClr val="FF0000"/>
                          </a:solidFill>
                        </a:rPr>
                        <a:t>35,000  X 4 =</a:t>
                      </a:r>
                    </a:p>
                    <a:p>
                      <a:pPr marL="0" marR="0" indent="0" algn="ctr" defTabSz="914400" rtl="0" eaLnBrk="1" fontAlgn="auto" latinLnBrk="0" hangingPunct="1">
                        <a:lnSpc>
                          <a:spcPct val="100000"/>
                        </a:lnSpc>
                        <a:spcBef>
                          <a:spcPts val="0"/>
                        </a:spcBef>
                        <a:spcAft>
                          <a:spcPts val="0"/>
                        </a:spcAft>
                        <a:buClrTx/>
                        <a:buSzTx/>
                        <a:buFontTx/>
                        <a:buNone/>
                        <a:tabLst/>
                        <a:defRPr/>
                      </a:pPr>
                      <a:r>
                        <a:rPr lang="fr-FR" b="1" dirty="0" smtClean="0">
                          <a:solidFill>
                            <a:srgbClr val="FF0000"/>
                          </a:solidFill>
                        </a:rPr>
                        <a:t> 140,000 Dinars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dirty="0" smtClean="0"/>
                        <a:t>Tarif Horaire: </a:t>
                      </a:r>
                      <a:r>
                        <a:rPr lang="fr-FR" b="1" dirty="0" smtClean="0">
                          <a:solidFill>
                            <a:srgbClr val="FF0000"/>
                          </a:solidFill>
                        </a:rPr>
                        <a:t>140,000</a:t>
                      </a:r>
                      <a:r>
                        <a:rPr lang="fr-FR" dirty="0" smtClean="0"/>
                        <a:t> Dinars</a:t>
                      </a:r>
                    </a:p>
                    <a:p>
                      <a:pPr marL="0" marR="0" indent="0" algn="ctr" defTabSz="914400" rtl="0" eaLnBrk="1" fontAlgn="auto" latinLnBrk="0" hangingPunct="1">
                        <a:lnSpc>
                          <a:spcPct val="100000"/>
                        </a:lnSpc>
                        <a:spcBef>
                          <a:spcPts val="0"/>
                        </a:spcBef>
                        <a:spcAft>
                          <a:spcPts val="0"/>
                        </a:spcAft>
                        <a:buClrTx/>
                        <a:buSzTx/>
                        <a:buFontTx/>
                        <a:buNone/>
                        <a:tabLst/>
                        <a:defRPr/>
                      </a:pPr>
                      <a:r>
                        <a:rPr lang="fr-FR" dirty="0" smtClean="0"/>
                        <a:t>MONTANT </a:t>
                      </a:r>
                      <a:r>
                        <a:rPr lang="fr-FR" b="1" dirty="0" smtClean="0">
                          <a:solidFill>
                            <a:srgbClr val="FF0000"/>
                          </a:solidFill>
                        </a:rPr>
                        <a:t>140,000  X 4 = 560,000 Dinars</a:t>
                      </a:r>
                    </a:p>
                    <a:p>
                      <a:endParaRPr lang="fr-FR" dirty="0"/>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1692">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b="1" dirty="0" smtClean="0">
                          <a:solidFill>
                            <a:srgbClr val="FF0000"/>
                          </a:solidFill>
                        </a:rPr>
                        <a:t>Une</a:t>
                      </a:r>
                      <a:r>
                        <a:rPr lang="fr-FR" b="1" baseline="0" dirty="0" smtClean="0">
                          <a:solidFill>
                            <a:srgbClr val="FF0000"/>
                          </a:solidFill>
                        </a:rPr>
                        <a:t> hausse </a:t>
                      </a:r>
                      <a:r>
                        <a:rPr lang="fr-FR" b="1" baseline="0" smtClean="0">
                          <a:solidFill>
                            <a:srgbClr val="FF0000"/>
                          </a:solidFill>
                        </a:rPr>
                        <a:t>de  420,000 </a:t>
                      </a:r>
                      <a:r>
                        <a:rPr lang="fr-FR" b="1" baseline="0" dirty="0" smtClean="0">
                          <a:solidFill>
                            <a:srgbClr val="FF0000"/>
                          </a:solidFill>
                        </a:rPr>
                        <a:t>Dinars pour une seule opération et l’expert n’a aucun droit de refuser le taux horaire</a:t>
                      </a:r>
                      <a:endParaRPr lang="fr-FR" b="1" dirty="0" smtClean="0">
                        <a:solidFill>
                          <a:srgbClr val="FF0000"/>
                        </a:solidFill>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b="1" dirty="0" smtClean="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FR" b="1" dirty="0" smtClean="0">
                        <a:solidFill>
                          <a:srgbClr val="FF0000"/>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1692">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b="1" dirty="0" smtClean="0">
                          <a:solidFill>
                            <a:srgbClr val="FF0000"/>
                          </a:solidFill>
                        </a:rPr>
                        <a:t>Il est à noter que sans l’intervention de l’ expert , le réparateur peut aussi augmenter le temps d’exécution des travaux.</a:t>
                      </a:r>
                      <a:endParaRPr lang="fr-FR" dirty="0" smtClean="0">
                        <a:solidFill>
                          <a:srgbClr val="FF0000"/>
                        </a:solidFill>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hMerge="1">
                  <a:txBody>
                    <a:bodyPr/>
                    <a:lstStyle/>
                    <a:p>
                      <a:endParaRPr lang="fr-FR"/>
                    </a:p>
                  </a:txBody>
                  <a:tcPr/>
                </a:tc>
                <a:tc hMerge="1">
                  <a:txBody>
                    <a:bodyPr/>
                    <a:lstStyle/>
                    <a:p>
                      <a:pPr algn="ctr"/>
                      <a:endParaRPr lang="fr-FR" b="1" dirty="0">
                        <a:solidFill>
                          <a:srgbClr val="FF0000"/>
                        </a:solidFill>
                      </a:endParaRPr>
                    </a:p>
                  </a:txBody>
                  <a:tcPr>
                    <a:lnL w="12700" cmpd="sng">
                      <a:solidFill>
                        <a:schemeClr val="tx1"/>
                      </a:solidFill>
                      <a:prstDash val="solid"/>
                    </a:lnL>
                    <a:lnR w="12700" cmpd="sng">
                      <a:solidFill>
                        <a:schemeClr val="tx1"/>
                      </a:solidFill>
                      <a:prstDash val="solid"/>
                    </a:lnR>
                    <a:lnT w="12700" cap="flat" cmpd="sng" algn="ctr">
                      <a:solidFill>
                        <a:schemeClr val="tx1"/>
                      </a:solidFill>
                      <a:prstDash val="solid"/>
                      <a:round/>
                      <a:headEnd type="none" w="med" len="med"/>
                      <a:tailEnd type="none" w="med" len="med"/>
                    </a:lnT>
                    <a:lnB w="12700" cmpd="sng">
                      <a:solidFill>
                        <a:schemeClr val="tx1"/>
                      </a:solidFill>
                      <a:prstDash val="solid"/>
                    </a:lnB>
                  </a:tcPr>
                </a:tc>
              </a:tr>
            </a:tbl>
          </a:graphicData>
        </a:graphic>
      </p:graphicFrame>
      <p:pic>
        <p:nvPicPr>
          <p:cNvPr id="6" name="Picture 2" descr="C:\PHOTOS TEMP\2019_06_24\DSC0048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2133" y="2896837"/>
            <a:ext cx="2126227" cy="1507738"/>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1433015" y="1187355"/>
            <a:ext cx="9812740" cy="1477328"/>
          </a:xfrm>
          <a:prstGeom prst="rect">
            <a:avLst/>
          </a:prstGeom>
          <a:noFill/>
        </p:spPr>
        <p:txBody>
          <a:bodyPr wrap="square" rtlCol="0">
            <a:spAutoFit/>
          </a:bodyPr>
          <a:lstStyle/>
          <a:p>
            <a:r>
              <a:rPr lang="fr-FR" dirty="0"/>
              <a:t>Le taux horaire de chaque réparateur est fixé par lui-même sans aucune justification. Ce taux est  parfois multiplié par 2 jusqu’à  par 4 entre réparateurs de même qualité et de même compétence.  EXEMPLE : L’expert qui fixe le même temps d’un remplacement d’un parebrise chez 2 réparateurs A et B de même qualité  à  4 heures</a:t>
            </a:r>
            <a:br>
              <a:rPr lang="fr-FR" dirty="0"/>
            </a:br>
            <a:endParaRPr lang="fr-FR" dirty="0"/>
          </a:p>
        </p:txBody>
      </p:sp>
    </p:spTree>
    <p:extLst>
      <p:ext uri="{BB962C8B-B14F-4D97-AF65-F5344CB8AC3E}">
        <p14:creationId xmlns:p14="http://schemas.microsoft.com/office/powerpoint/2010/main" val="173772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circle(in)">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circle(in)">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SOLUTIONS</a:t>
            </a:r>
            <a:endParaRPr lang="fr-FR" dirty="0"/>
          </a:p>
        </p:txBody>
      </p:sp>
      <p:sp>
        <p:nvSpPr>
          <p:cNvPr id="3" name="Espace réservé du contenu 2"/>
          <p:cNvSpPr>
            <a:spLocks noGrp="1"/>
          </p:cNvSpPr>
          <p:nvPr>
            <p:ph idx="1"/>
          </p:nvPr>
        </p:nvSpPr>
        <p:spPr/>
        <p:txBody>
          <a:bodyPr>
            <a:normAutofit fontScale="85000" lnSpcReduction="20000"/>
          </a:bodyPr>
          <a:lstStyle/>
          <a:p>
            <a:pPr marL="0" indent="0">
              <a:buNone/>
            </a:pPr>
            <a:r>
              <a:rPr lang="fr-FR" b="1" dirty="0" smtClean="0"/>
              <a:t>Le tarif </a:t>
            </a:r>
            <a:r>
              <a:rPr lang="fr-FR" b="1" dirty="0"/>
              <a:t>horaires </a:t>
            </a:r>
            <a:r>
              <a:rPr lang="fr-FR" b="1" dirty="0" smtClean="0"/>
              <a:t>doit être fixé en tenant </a:t>
            </a:r>
            <a:r>
              <a:rPr lang="fr-FR" b="1" dirty="0"/>
              <a:t>compte des critères bien définis </a:t>
            </a:r>
            <a:r>
              <a:rPr lang="fr-FR" b="1" dirty="0" smtClean="0"/>
              <a:t> </a:t>
            </a:r>
            <a:r>
              <a:rPr lang="fr-FR" b="1" dirty="0"/>
              <a:t>comme </a:t>
            </a:r>
            <a:r>
              <a:rPr lang="fr-FR" b="1" dirty="0" smtClean="0"/>
              <a:t>suit et validé par le ministère de l’économie:</a:t>
            </a:r>
            <a:endParaRPr lang="fr-FR" b="1" dirty="0"/>
          </a:p>
          <a:p>
            <a:pPr lvl="0"/>
            <a:r>
              <a:rPr lang="fr-FR" dirty="0">
                <a:solidFill>
                  <a:srgbClr val="0070C0"/>
                </a:solidFill>
              </a:rPr>
              <a:t>L’organisation de l’atelier (Réception, stations des réparations, gestion des pièces détachées, livraison des véhicules </a:t>
            </a:r>
            <a:r>
              <a:rPr lang="fr-FR" dirty="0" smtClean="0">
                <a:solidFill>
                  <a:srgbClr val="0070C0"/>
                </a:solidFill>
              </a:rPr>
              <a:t>etc.)</a:t>
            </a:r>
            <a:endParaRPr lang="fr-FR" dirty="0">
              <a:solidFill>
                <a:srgbClr val="0070C0"/>
              </a:solidFill>
            </a:endParaRPr>
          </a:p>
          <a:p>
            <a:pPr lvl="0"/>
            <a:r>
              <a:rPr lang="fr-FR" dirty="0">
                <a:solidFill>
                  <a:srgbClr val="0070C0"/>
                </a:solidFill>
              </a:rPr>
              <a:t>Les équipements utilisés  (Marbre, cabine de peinture, laboratoire de peinture, les différents outils pour la carrosserie, les différents outils de sauvetage des pièces, les outils de peintures etc.)</a:t>
            </a:r>
          </a:p>
          <a:p>
            <a:pPr lvl="0"/>
            <a:r>
              <a:rPr lang="fr-FR" dirty="0">
                <a:solidFill>
                  <a:srgbClr val="0070C0"/>
                </a:solidFill>
              </a:rPr>
              <a:t>La qualification de personnels.</a:t>
            </a:r>
          </a:p>
          <a:p>
            <a:pPr marL="0" indent="0">
              <a:buNone/>
            </a:pPr>
            <a:r>
              <a:rPr lang="fr-FR" sz="2000" b="1" dirty="0">
                <a:solidFill>
                  <a:srgbClr val="FF0000"/>
                </a:solidFill>
              </a:rPr>
              <a:t>Les associations des experts en collaboration avec les associations </a:t>
            </a:r>
            <a:r>
              <a:rPr lang="fr-FR" sz="2000" b="1" dirty="0" smtClean="0">
                <a:solidFill>
                  <a:srgbClr val="FF0000"/>
                </a:solidFill>
              </a:rPr>
              <a:t>des </a:t>
            </a:r>
            <a:r>
              <a:rPr lang="fr-FR" sz="2000" b="1" dirty="0">
                <a:solidFill>
                  <a:srgbClr val="FF0000"/>
                </a:solidFill>
              </a:rPr>
              <a:t>réparateurs sont en mesure de fixer une liste des catégories des réparateurs avec des </a:t>
            </a:r>
            <a:r>
              <a:rPr lang="fr-FR" sz="2000" b="1" dirty="0" smtClean="0">
                <a:solidFill>
                  <a:srgbClr val="FF0000"/>
                </a:solidFill>
              </a:rPr>
              <a:t>tarifs </a:t>
            </a:r>
            <a:r>
              <a:rPr lang="fr-FR" sz="2000" b="1" dirty="0">
                <a:solidFill>
                  <a:srgbClr val="FF0000"/>
                </a:solidFill>
              </a:rPr>
              <a:t>horaires équitables pour toutes les parties.</a:t>
            </a:r>
            <a:endParaRPr lang="fr-FR" sz="2000" dirty="0">
              <a:solidFill>
                <a:srgbClr val="FF0000"/>
              </a:solidFill>
            </a:endParaRPr>
          </a:p>
          <a:p>
            <a:endParaRPr lang="fr-FR" dirty="0"/>
          </a:p>
        </p:txBody>
      </p:sp>
    </p:spTree>
    <p:extLst>
      <p:ext uri="{BB962C8B-B14F-4D97-AF65-F5344CB8AC3E}">
        <p14:creationId xmlns:p14="http://schemas.microsoft.com/office/powerpoint/2010/main" val="1227850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circle(in)">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circle(in)">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circle(in)">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27164" y="827393"/>
            <a:ext cx="9601196" cy="796692"/>
          </a:xfrm>
        </p:spPr>
        <p:txBody>
          <a:bodyPr>
            <a:normAutofit fontScale="90000"/>
          </a:bodyPr>
          <a:lstStyle/>
          <a:p>
            <a:pPr algn="l"/>
            <a:r>
              <a:rPr lang="fr-FR" b="1" dirty="0" smtClean="0">
                <a:solidFill>
                  <a:prstClr val="black"/>
                </a:solidFill>
              </a:rPr>
              <a:t>D  - SAUVETAGE DES PIECES </a:t>
            </a:r>
            <a:r>
              <a:rPr lang="fr-FR" dirty="0" smtClean="0">
                <a:solidFill>
                  <a:prstClr val="black"/>
                </a:solidFill>
              </a:rPr>
              <a:t/>
            </a:r>
            <a:br>
              <a:rPr lang="fr-FR" dirty="0" smtClean="0">
                <a:solidFill>
                  <a:prstClr val="black"/>
                </a:solidFill>
              </a:rPr>
            </a:br>
            <a:endParaRPr lang="fr-FR" sz="2000" dirty="0"/>
          </a:p>
        </p:txBody>
      </p:sp>
      <p:graphicFrame>
        <p:nvGraphicFramePr>
          <p:cNvPr id="6" name="Espace réservé du contenu 5"/>
          <p:cNvGraphicFramePr>
            <a:graphicFrameLocks noGrp="1" noChangeAspect="1"/>
          </p:cNvGraphicFramePr>
          <p:nvPr>
            <p:ph idx="1"/>
            <p:extLst>
              <p:ext uri="{D42A27DB-BD31-4B8C-83A1-F6EECF244321}">
                <p14:modId xmlns:p14="http://schemas.microsoft.com/office/powerpoint/2010/main" val="269568138"/>
              </p:ext>
            </p:extLst>
          </p:nvPr>
        </p:nvGraphicFramePr>
        <p:xfrm>
          <a:off x="2992861" y="2557463"/>
          <a:ext cx="6206278" cy="3317875"/>
        </p:xfrm>
        <a:graphic>
          <a:graphicData uri="http://schemas.openxmlformats.org/presentationml/2006/ole">
            <mc:AlternateContent xmlns:mc="http://schemas.openxmlformats.org/markup-compatibility/2006">
              <mc:Choice xmlns:v="urn:schemas-microsoft-com:vml" Requires="v">
                <p:oleObj spid="_x0000_s1065" name="Feuille de calcul" r:id="rId4" imgW="7019812" imgH="3752887" progId="Excel.Sheet.12">
                  <p:embed/>
                </p:oleObj>
              </mc:Choice>
              <mc:Fallback>
                <p:oleObj name="Feuille de calcul" r:id="rId4" imgW="7019812" imgH="3752887" progId="Excel.Sheet.12">
                  <p:embed/>
                  <p:pic>
                    <p:nvPicPr>
                      <p:cNvPr id="0" name="Espace réservé du contenu 7"/>
                      <p:cNvPicPr>
                        <a:picLocks noGrp="1" noChangeAspect="1" noChangeArrowheads="1"/>
                      </p:cNvPicPr>
                      <p:nvPr/>
                    </p:nvPicPr>
                    <p:blipFill>
                      <a:blip r:embed="rId5"/>
                      <a:srcRect/>
                      <a:stretch>
                        <a:fillRect/>
                      </a:stretch>
                    </p:blipFill>
                    <p:spPr bwMode="auto">
                      <a:xfrm>
                        <a:off x="2992861" y="2557463"/>
                        <a:ext cx="6206278"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ZoneTexte 6"/>
          <p:cNvSpPr txBox="1"/>
          <p:nvPr/>
        </p:nvSpPr>
        <p:spPr>
          <a:xfrm>
            <a:off x="1187355" y="1296537"/>
            <a:ext cx="10031105" cy="1477328"/>
          </a:xfrm>
          <a:prstGeom prst="rect">
            <a:avLst/>
          </a:prstGeom>
          <a:noFill/>
        </p:spPr>
        <p:txBody>
          <a:bodyPr wrap="square" rtlCol="0">
            <a:spAutoFit/>
          </a:bodyPr>
          <a:lstStyle/>
          <a:p>
            <a:r>
              <a:rPr lang="fr-FR" dirty="0"/>
              <a:t>Malgré la recommandation de changement d’une pièce par le constructeur qui n’a pas de percussion sur la sécurité, nous pouvons convaincre le réparateur pour opter à son sauvetage mais en lui appliquant un tarif horaire plus important afin de couvrir les frais du personnel qualifié pour cette intervention et les frais des équipements supplémentaires. </a:t>
            </a:r>
            <a:br>
              <a:rPr lang="fr-FR" dirty="0"/>
            </a:br>
            <a:endParaRPr lang="fr-FR" dirty="0"/>
          </a:p>
        </p:txBody>
      </p:sp>
    </p:spTree>
    <p:extLst>
      <p:ext uri="{BB962C8B-B14F-4D97-AF65-F5344CB8AC3E}">
        <p14:creationId xmlns:p14="http://schemas.microsoft.com/office/powerpoint/2010/main" val="2859337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circle(in)">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95402" y="982132"/>
            <a:ext cx="9601196" cy="1065609"/>
          </a:xfrm>
        </p:spPr>
        <p:txBody>
          <a:bodyPr>
            <a:normAutofit fontScale="90000"/>
          </a:bodyPr>
          <a:lstStyle/>
          <a:p>
            <a:pPr lvl="0"/>
            <a:r>
              <a:rPr lang="fr-FR" b="1" dirty="0"/>
              <a:t>E  - LA PEINTURE </a:t>
            </a:r>
            <a:r>
              <a:rPr lang="fr-FR" dirty="0"/>
              <a:t/>
            </a:r>
            <a:br>
              <a:rPr lang="fr-FR" dirty="0"/>
            </a:br>
            <a:endParaRPr lang="fr-FR" dirty="0"/>
          </a:p>
        </p:txBody>
      </p:sp>
      <p:sp>
        <p:nvSpPr>
          <p:cNvPr id="3" name="Espace réservé du contenu 2"/>
          <p:cNvSpPr>
            <a:spLocks noGrp="1"/>
          </p:cNvSpPr>
          <p:nvPr>
            <p:ph idx="1"/>
          </p:nvPr>
        </p:nvSpPr>
        <p:spPr>
          <a:xfrm>
            <a:off x="1210614" y="2556932"/>
            <a:ext cx="9916732" cy="3318936"/>
          </a:xfrm>
        </p:spPr>
        <p:txBody>
          <a:bodyPr>
            <a:normAutofit fontScale="92500"/>
          </a:bodyPr>
          <a:lstStyle/>
          <a:p>
            <a:pPr marL="0" indent="0">
              <a:buNone/>
            </a:pPr>
            <a:r>
              <a:rPr lang="fr-FR" b="1" dirty="0"/>
              <a:t>Devant la différence des prix des produits de peinture (hydro ) dont le prix de la </a:t>
            </a:r>
            <a:r>
              <a:rPr lang="fr-FR" b="1" dirty="0" smtClean="0"/>
              <a:t>boite </a:t>
            </a:r>
            <a:r>
              <a:rPr lang="fr-FR" b="1" dirty="0"/>
              <a:t>de 1 Kg varie entre 70.000 Dinars et 4000.000 Dinars, l’expert est tenu de :</a:t>
            </a:r>
          </a:p>
          <a:p>
            <a:pPr lvl="0"/>
            <a:r>
              <a:rPr lang="fr-FR" dirty="0"/>
              <a:t>Refuser la facturation du produit incorporé dans la MO.</a:t>
            </a:r>
          </a:p>
          <a:p>
            <a:pPr lvl="0"/>
            <a:r>
              <a:rPr lang="fr-FR" dirty="0"/>
              <a:t> Contrôler la facturation du produit de la peinture en se référant au code du constructeur indiqué sur le véhicule et au prix du fournisseur agrée .</a:t>
            </a:r>
          </a:p>
          <a:p>
            <a:pPr lvl="0"/>
            <a:r>
              <a:rPr lang="fr-FR" dirty="0"/>
              <a:t>Fixer un montant forfaitairement  pour les produits hydro classiques utilisés par des réparateurs équipés de leurs propres laboratoires soit par heure de travail ou par  un élément selon sa grandeur.</a:t>
            </a:r>
          </a:p>
          <a:p>
            <a:endParaRPr lang="fr-FR" dirty="0"/>
          </a:p>
        </p:txBody>
      </p:sp>
    </p:spTree>
    <p:extLst>
      <p:ext uri="{BB962C8B-B14F-4D97-AF65-F5344CB8AC3E}">
        <p14:creationId xmlns:p14="http://schemas.microsoft.com/office/powerpoint/2010/main" val="241456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circle(in)">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circle(in)">
                                      <p:cBhvr>
                                        <p:cTn id="2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lvl="0"/>
            <a:r>
              <a:rPr lang="fr-FR" b="1" dirty="0"/>
              <a:t>F - LA FRAUDE</a:t>
            </a:r>
            <a:r>
              <a:rPr lang="fr-FR" dirty="0"/>
              <a:t/>
            </a:r>
            <a:br>
              <a:rPr lang="fr-FR" dirty="0"/>
            </a:br>
            <a:endParaRPr lang="fr-FR" dirty="0"/>
          </a:p>
        </p:txBody>
      </p:sp>
      <p:sp>
        <p:nvSpPr>
          <p:cNvPr id="3" name="Espace réservé du contenu 2"/>
          <p:cNvSpPr>
            <a:spLocks noGrp="1"/>
          </p:cNvSpPr>
          <p:nvPr>
            <p:ph idx="1"/>
          </p:nvPr>
        </p:nvSpPr>
        <p:spPr/>
        <p:txBody>
          <a:bodyPr>
            <a:normAutofit fontScale="77500" lnSpcReduction="20000"/>
          </a:bodyPr>
          <a:lstStyle/>
          <a:p>
            <a:r>
              <a:rPr lang="fr-FR" dirty="0"/>
              <a:t>Il est très utile de créer des postes d’enquêteurs d’assurances  comme à l’étranger qui collaborent avec les experts pour le côté technique. La création de ces enquêteurs qualifiés  dont  leur rôle est d’établir une présomption de fraude et fixer la preuve d'une escroquerie  pour tout dossier indiqué douteux par l’expert ou l’assureur. Les fraudeurs doivent en conséquence être suivis en justice et payer des lourdes  amendes . Ceci  réduit nettement les fausses déclarations  et en conséquence réduction du cout du sinistre.</a:t>
            </a:r>
          </a:p>
          <a:p>
            <a:r>
              <a:rPr lang="fr-FR" dirty="0"/>
              <a:t> L’avis indiqué par les experts concernant les circonstances déclarées n’est que théorique et parfois peut léser soi l’assureur en cas ou un constat est établi par un professionnel ou léser l’assuré pour un constat mal établi. Un avis défavorable ne doit pas éliminer le recours. La compagnie adverse est seule habilitée à poursuivre une enquête si elle le désire.</a:t>
            </a:r>
          </a:p>
          <a:p>
            <a:r>
              <a:rPr lang="fr-FR" dirty="0"/>
              <a:t> Actuellement le refus de recours augmente les recours judiciaires qui  hausse obligatoirement  et excessivement le cout de sinistre .</a:t>
            </a:r>
          </a:p>
          <a:p>
            <a:endParaRPr lang="fr-FR" dirty="0"/>
          </a:p>
          <a:p>
            <a:endParaRPr lang="fr-FR" dirty="0"/>
          </a:p>
        </p:txBody>
      </p:sp>
    </p:spTree>
    <p:extLst>
      <p:ext uri="{BB962C8B-B14F-4D97-AF65-F5344CB8AC3E}">
        <p14:creationId xmlns:p14="http://schemas.microsoft.com/office/powerpoint/2010/main" val="81162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circle(in)">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circle(in)">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CONSEIL</a:t>
            </a:r>
            <a:endParaRPr lang="fr-FR" dirty="0"/>
          </a:p>
        </p:txBody>
      </p:sp>
      <p:sp>
        <p:nvSpPr>
          <p:cNvPr id="3" name="Espace réservé du contenu 2"/>
          <p:cNvSpPr>
            <a:spLocks noGrp="1"/>
          </p:cNvSpPr>
          <p:nvPr>
            <p:ph idx="1"/>
          </p:nvPr>
        </p:nvSpPr>
        <p:spPr/>
        <p:txBody>
          <a:bodyPr/>
          <a:lstStyle/>
          <a:p>
            <a:r>
              <a:rPr lang="fr-FR" b="1" dirty="0" smtClean="0"/>
              <a:t>Nous conseillons les assureurs </a:t>
            </a:r>
            <a:r>
              <a:rPr lang="fr-FR" b="1" dirty="0"/>
              <a:t>d’encourager les garages conventionnés d’utiliser les pièces de récupération des épaves économiques qui sont à meilleures prix que les pièces adaptables et </a:t>
            </a:r>
            <a:r>
              <a:rPr lang="fr-FR" b="1" dirty="0" smtClean="0"/>
              <a:t>qui ont   </a:t>
            </a:r>
            <a:r>
              <a:rPr lang="fr-FR" b="1" dirty="0"/>
              <a:t>plus de sécurité. </a:t>
            </a:r>
            <a:endParaRPr lang="fr-FR" b="1" dirty="0" smtClean="0"/>
          </a:p>
          <a:p>
            <a:r>
              <a:rPr lang="fr-FR" sz="3200" b="1" dirty="0" smtClean="0"/>
              <a:t>Résultat</a:t>
            </a:r>
            <a:r>
              <a:rPr lang="fr-FR" sz="3200" b="1" dirty="0"/>
              <a:t> : </a:t>
            </a:r>
            <a:r>
              <a:rPr lang="fr-FR" b="1" dirty="0"/>
              <a:t>Réduction du coût de sinistre avec la garantie totale de la réparation</a:t>
            </a:r>
            <a:endParaRPr lang="fr-FR" dirty="0"/>
          </a:p>
          <a:p>
            <a:endParaRPr lang="fr-FR" dirty="0"/>
          </a:p>
        </p:txBody>
      </p:sp>
    </p:spTree>
    <p:extLst>
      <p:ext uri="{BB962C8B-B14F-4D97-AF65-F5344CB8AC3E}">
        <p14:creationId xmlns:p14="http://schemas.microsoft.com/office/powerpoint/2010/main" val="49535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L’EXPERT</a:t>
            </a:r>
            <a:r>
              <a:rPr lang="fr-FR" dirty="0"/>
              <a:t/>
            </a:r>
            <a:br>
              <a:rPr lang="fr-FR" dirty="0"/>
            </a:br>
            <a:endParaRPr lang="fr-FR" dirty="0"/>
          </a:p>
        </p:txBody>
      </p:sp>
      <p:sp>
        <p:nvSpPr>
          <p:cNvPr id="3" name="Espace réservé du contenu 2"/>
          <p:cNvSpPr>
            <a:spLocks noGrp="1"/>
          </p:cNvSpPr>
          <p:nvPr>
            <p:ph idx="1"/>
          </p:nvPr>
        </p:nvSpPr>
        <p:spPr/>
        <p:txBody>
          <a:bodyPr>
            <a:normAutofit fontScale="92500"/>
          </a:bodyPr>
          <a:lstStyle/>
          <a:p>
            <a:pPr marL="0" indent="0">
              <a:buNone/>
            </a:pPr>
            <a:r>
              <a:rPr lang="fr-FR" sz="2600" b="1" dirty="0"/>
              <a:t>L’expert, malgré sa bonne volonté dans sa tâche technique doit :</a:t>
            </a:r>
          </a:p>
          <a:p>
            <a:pPr lvl="0"/>
            <a:r>
              <a:rPr lang="fr-FR" dirty="0"/>
              <a:t>Suivre toujours l’évolution de la nouvelle technologie de fabrication et des réparations des véhicules. Les associations sont tenues de créer une commission de suivi qui envoie des bulletins d’information systématiques à leurs adhérents.</a:t>
            </a:r>
          </a:p>
          <a:p>
            <a:pPr lvl="0"/>
            <a:r>
              <a:rPr lang="fr-FR" dirty="0"/>
              <a:t>Etre vigilant envers les fraudeurs soit dans les sinistres ou dans les réparations</a:t>
            </a:r>
            <a:r>
              <a:rPr lang="fr-FR" dirty="0" smtClean="0"/>
              <a:t>.</a:t>
            </a:r>
          </a:p>
          <a:p>
            <a:pPr lvl="0"/>
            <a:r>
              <a:rPr lang="fr-FR" dirty="0" smtClean="0"/>
              <a:t>Utiliser une application qui facilite la gestion de son bureau et  </a:t>
            </a:r>
            <a:r>
              <a:rPr lang="fr-FR" smtClean="0"/>
              <a:t>penser même à </a:t>
            </a:r>
            <a:r>
              <a:rPr lang="fr-FR" dirty="0" smtClean="0"/>
              <a:t>utiliser un </a:t>
            </a:r>
            <a:r>
              <a:rPr lang="fr-FR" dirty="0"/>
              <a:t>outil de chiffrage qui interprète toutes les pièces détachées de la majorité des marques des véhicules et fixe les opérations de toutes les interventions.</a:t>
            </a:r>
          </a:p>
          <a:p>
            <a:endParaRPr lang="fr-FR" dirty="0"/>
          </a:p>
        </p:txBody>
      </p:sp>
    </p:spTree>
    <p:extLst>
      <p:ext uri="{BB962C8B-B14F-4D97-AF65-F5344CB8AC3E}">
        <p14:creationId xmlns:p14="http://schemas.microsoft.com/office/powerpoint/2010/main" val="2881045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circle(in)">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circle(in)">
                                      <p:cBhvr>
                                        <p:cTn id="2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sz="4000" b="1" dirty="0" smtClean="0"/>
              <a:t>MERCI POUR VOTRE ATTENTION</a:t>
            </a:r>
            <a:endParaRPr lang="fr-FR" sz="4000" dirty="0"/>
          </a:p>
        </p:txBody>
      </p:sp>
      <p:sp>
        <p:nvSpPr>
          <p:cNvPr id="3" name="Sous-titre 2"/>
          <p:cNvSpPr>
            <a:spLocks noGrp="1"/>
          </p:cNvSpPr>
          <p:nvPr>
            <p:ph type="subTitle" idx="1"/>
          </p:nvPr>
        </p:nvSpPr>
        <p:spPr/>
        <p:txBody>
          <a:bodyPr>
            <a:normAutofit/>
          </a:bodyPr>
          <a:lstStyle/>
          <a:p>
            <a:r>
              <a:rPr lang="fr-FR" sz="3200" b="1" dirty="0" smtClean="0"/>
              <a:t>L’EXPERT   Mohamed    ELHADRI</a:t>
            </a:r>
            <a:endParaRPr lang="fr-FR" sz="3200" b="1" dirty="0"/>
          </a:p>
        </p:txBody>
      </p:sp>
    </p:spTree>
    <p:extLst>
      <p:ext uri="{BB962C8B-B14F-4D97-AF65-F5344CB8AC3E}">
        <p14:creationId xmlns:p14="http://schemas.microsoft.com/office/powerpoint/2010/main" val="265029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que">
  <a:themeElements>
    <a:clrScheme name="Organique">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que">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que">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190</TotalTime>
  <Words>818</Words>
  <Application>Microsoft Office PowerPoint</Application>
  <PresentationFormat>Personnalisé</PresentationFormat>
  <Paragraphs>59</Paragraphs>
  <Slides>12</Slides>
  <Notes>0</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12</vt:i4>
      </vt:variant>
    </vt:vector>
  </HeadingPairs>
  <TitlesOfParts>
    <vt:vector size="14" baseType="lpstr">
      <vt:lpstr>Organique</vt:lpstr>
      <vt:lpstr>Feuille de calcul</vt:lpstr>
      <vt:lpstr>HAUSSE DU COUT DE SINISTRE AUTOMOBILE</vt:lpstr>
      <vt:lpstr>Tout le secteur d’assurance  est conscient que  le cout de sinistre a augmenté d’une manière explosive et à la limite non acceptable pour plusieurs raisons et non lié uniquement à l’expertise qui sont comme suit : </vt:lpstr>
      <vt:lpstr> A - LA DEVALUATION DU  DINAR</vt:lpstr>
      <vt:lpstr> B – LA VENTE DES PIECES DETACHEES. </vt:lpstr>
      <vt:lpstr>C  - LA MAIN D’OEUVRE </vt:lpstr>
      <vt:lpstr>SOLUTIONS</vt:lpstr>
      <vt:lpstr>D  - SAUVETAGE DES PIECES  </vt:lpstr>
      <vt:lpstr>E  - LA PEINTURE  </vt:lpstr>
      <vt:lpstr>F - LA FRAUDE </vt:lpstr>
      <vt:lpstr>CONSEIL</vt:lpstr>
      <vt:lpstr>L’EXPERT </vt:lpstr>
      <vt:lpstr>MERCI POUR VOTRE ATTENTION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Petr Barborik</dc:creator>
  <cp:lastModifiedBy>Hadri</cp:lastModifiedBy>
  <cp:revision>40</cp:revision>
  <dcterms:created xsi:type="dcterms:W3CDTF">2013-08-01T12:28:52Z</dcterms:created>
  <dcterms:modified xsi:type="dcterms:W3CDTF">2020-08-17T20:02:12Z</dcterms:modified>
</cp:coreProperties>
</file>