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betq8zszSXRmsl4QWGOgg==" hashData="siEo+pkIRFnYYCekh4N55DBZ6oqhtxZ1a4f1TtXziUARvxS5AW9FBWzcYMYy3cJXHMfS+bM8Hvc1O819L/YPy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2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14/01/2019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3468240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560094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450499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270444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127994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745264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6377731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115654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683612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582638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714866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784591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14/01/2019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14/01/2019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14/01/2019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14/01/2019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14/01/2019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14/01/2019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610" y="-15401"/>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39686" y="1277035"/>
            <a:ext cx="9859617" cy="4247317"/>
          </a:xfrm>
          <a:prstGeom prst="rect">
            <a:avLst/>
          </a:prstGeom>
        </p:spPr>
        <p:txBody>
          <a:bodyPr wrap="square">
            <a:spAutoFit/>
          </a:bodyPr>
          <a:lstStyle/>
          <a:p>
            <a:r>
              <a:rPr lang="fr-FR" sz="5400" b="1" dirty="0"/>
              <a:t>Il mixe les gilets jaunes avec l’</a:t>
            </a:r>
            <a:r>
              <a:rPr lang="fr-FR" sz="5400" b="1" dirty="0" err="1"/>
              <a:t>oeuvre</a:t>
            </a:r>
            <a:r>
              <a:rPr lang="fr-FR" sz="5400" b="1" dirty="0"/>
              <a:t> de Delacroix « La liberté guidant le peuple » et c’est </a:t>
            </a:r>
            <a:r>
              <a:rPr lang="fr-FR" sz="5400" b="1" dirty="0" smtClean="0"/>
              <a:t>             impressionnant </a:t>
            </a:r>
          </a:p>
          <a:p>
            <a:r>
              <a:rPr lang="fr-FR" sz="5400" b="1" dirty="0"/>
              <a:t> </a:t>
            </a:r>
            <a:r>
              <a:rPr lang="fr-FR" sz="5400" b="1" dirty="0" smtClean="0"/>
              <a:t>                      par lande</a:t>
            </a:r>
            <a:endParaRPr lang="fr-FR" sz="54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000" advTm="9000">
        <p:circle/>
        <p:sndAc>
          <p:stSnd loop="1">
            <p:snd r:embed="rId3" name="492270_mouthuy_014.wav"/>
          </p:stSnd>
        </p:sndAc>
      </p:transition>
    </mc:Choice>
    <mc:Fallback>
      <p:transition spd="slow" advTm="9000">
        <p:circle/>
        <p:sndAc>
          <p:stSnd loop="1">
            <p:snd r:embed="rId3" name="492270_mouthuy_014.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8" y="-48271"/>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22243" y="830378"/>
            <a:ext cx="10747513" cy="5262979"/>
          </a:xfrm>
          <a:prstGeom prst="rect">
            <a:avLst/>
          </a:prstGeom>
        </p:spPr>
        <p:txBody>
          <a:bodyPr wrap="square">
            <a:spAutoFit/>
          </a:bodyPr>
          <a:lstStyle/>
          <a:p>
            <a:r>
              <a:rPr lang="fr-FR" sz="2400" b="1" dirty="0"/>
              <a:t>Mixer le mouvement des gilets jaunes à une célèbre </a:t>
            </a:r>
            <a:r>
              <a:rPr lang="fr-FR" sz="2400" b="1" dirty="0" err="1"/>
              <a:t>oeuvre</a:t>
            </a:r>
            <a:r>
              <a:rPr lang="fr-FR" sz="2400" b="1" dirty="0"/>
              <a:t> d’art, c’est possible. C’est ce que le </a:t>
            </a:r>
            <a:r>
              <a:rPr lang="fr-FR" sz="2400" b="1" dirty="0" err="1"/>
              <a:t>street</a:t>
            </a:r>
            <a:r>
              <a:rPr lang="fr-FR" sz="2400" b="1" dirty="0"/>
              <a:t>-artiste Pascal </a:t>
            </a:r>
            <a:r>
              <a:rPr lang="fr-FR" sz="2400" b="1" dirty="0" err="1"/>
              <a:t>Boyart</a:t>
            </a:r>
            <a:r>
              <a:rPr lang="fr-FR" sz="2400" b="1" dirty="0"/>
              <a:t>, connu sous le pseudo de </a:t>
            </a:r>
            <a:r>
              <a:rPr lang="fr-FR" sz="2400" b="1" dirty="0" err="1"/>
              <a:t>PBoy</a:t>
            </a:r>
            <a:r>
              <a:rPr lang="fr-FR" sz="2400" b="1" dirty="0"/>
              <a:t>, a fait avec le tableau réalisé par Eugène Delacroix en 1830, La liberté guidant le peuple. L’artiste a réalisé une fresque de 9m de long où il combine deux périodes historiques importantes. La première, étant celle du tableau original, porte sur la révolution de juillet 1830 qui correspond aux Trois Glorieuses. Et la deuxième bien entendu porte sur celle qui se déroule actuellement en France depuis fin 2018, le mouvement des gilets jaunes. L’</a:t>
            </a:r>
            <a:r>
              <a:rPr lang="fr-FR" sz="2400" b="1" dirty="0" err="1"/>
              <a:t>oeuvre</a:t>
            </a:r>
            <a:r>
              <a:rPr lang="fr-FR" sz="2400" b="1" dirty="0"/>
              <a:t> est bien représentative de cette mobilisation et vous pouvez l’admirer rue d’Aubervilliers dans le 18ème arrondissement de Paris. Mais ce n’est pas tout car </a:t>
            </a:r>
            <a:r>
              <a:rPr lang="fr-FR" sz="2400" b="1" dirty="0" err="1"/>
              <a:t>PBoy</a:t>
            </a:r>
            <a:r>
              <a:rPr lang="fr-FR" sz="2400" b="1" dirty="0"/>
              <a:t> a glissé une chasse au trésor dans sa création. Il vous suffit de scanner le QR Code qui se trouve à droite de l’</a:t>
            </a:r>
            <a:r>
              <a:rPr lang="fr-FR" sz="2400" b="1" dirty="0" err="1"/>
              <a:t>oeuvre</a:t>
            </a:r>
            <a:r>
              <a:rPr lang="fr-FR" sz="2400" b="1" dirty="0"/>
              <a:t> pour suivre le chemin d’une énigme et tenter de gagner 1000 euros en Bitcoins. L’artiste a eu l’idée de cette fresque pour témoigner de son soutien aux gilets jaunes. On vous laisse découvrir le résultat en photos.</a:t>
            </a:r>
          </a:p>
        </p:txBody>
      </p:sp>
    </p:spTree>
    <p:extLst>
      <p:ext uri="{BB962C8B-B14F-4D97-AF65-F5344CB8AC3E}">
        <p14:creationId xmlns:p14="http://schemas.microsoft.com/office/powerpoint/2010/main" val="2682069020"/>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140226" y="383566"/>
            <a:ext cx="7911548" cy="6336621"/>
          </a:xfrm>
          <a:prstGeom prst="rect">
            <a:avLst/>
          </a:prstGeom>
          <a:effectLst>
            <a:softEdge rad="127000"/>
          </a:effectLst>
        </p:spPr>
      </p:pic>
    </p:spTree>
    <p:extLst>
      <p:ext uri="{BB962C8B-B14F-4D97-AF65-F5344CB8AC3E}">
        <p14:creationId xmlns:p14="http://schemas.microsoft.com/office/powerpoint/2010/main" val="1108955019"/>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03335" y="461665"/>
            <a:ext cx="6585329" cy="6288985"/>
          </a:xfrm>
          <a:prstGeom prst="rect">
            <a:avLst/>
          </a:prstGeom>
          <a:effectLst>
            <a:softEdge rad="127000"/>
          </a:effectLst>
        </p:spPr>
      </p:pic>
    </p:spTree>
    <p:extLst>
      <p:ext uri="{BB962C8B-B14F-4D97-AF65-F5344CB8AC3E}">
        <p14:creationId xmlns:p14="http://schemas.microsoft.com/office/powerpoint/2010/main" val="3174729136"/>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2250" y="447260"/>
            <a:ext cx="6728621" cy="6315489"/>
          </a:xfrm>
          <a:prstGeom prst="rect">
            <a:avLst/>
          </a:prstGeom>
          <a:effectLst>
            <a:softEdge rad="127000"/>
          </a:effectLst>
        </p:spPr>
      </p:pic>
    </p:spTree>
    <p:extLst>
      <p:ext uri="{BB962C8B-B14F-4D97-AF65-F5344CB8AC3E}">
        <p14:creationId xmlns:p14="http://schemas.microsoft.com/office/powerpoint/2010/main" val="3500878170"/>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2250" y="447260"/>
            <a:ext cx="6728621" cy="6315489"/>
          </a:xfrm>
          <a:prstGeom prst="rect">
            <a:avLst/>
          </a:prstGeom>
          <a:effectLst>
            <a:softEdge rad="127000"/>
          </a:effectLst>
        </p:spPr>
      </p:pic>
    </p:spTree>
    <p:extLst>
      <p:ext uri="{BB962C8B-B14F-4D97-AF65-F5344CB8AC3E}">
        <p14:creationId xmlns:p14="http://schemas.microsoft.com/office/powerpoint/2010/main" val="475119411"/>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2249" y="407504"/>
            <a:ext cx="6728621" cy="6355246"/>
          </a:xfrm>
          <a:prstGeom prst="rect">
            <a:avLst/>
          </a:prstGeom>
          <a:effectLst>
            <a:softEdge rad="127000"/>
          </a:effectLst>
        </p:spPr>
      </p:pic>
    </p:spTree>
    <p:extLst>
      <p:ext uri="{BB962C8B-B14F-4D97-AF65-F5344CB8AC3E}">
        <p14:creationId xmlns:p14="http://schemas.microsoft.com/office/powerpoint/2010/main" val="549089988"/>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2250" y="420756"/>
            <a:ext cx="6728621" cy="6341993"/>
          </a:xfrm>
          <a:prstGeom prst="rect">
            <a:avLst/>
          </a:prstGeom>
          <a:effectLst>
            <a:softEdge rad="127000"/>
          </a:effectLst>
        </p:spPr>
      </p:pic>
    </p:spTree>
    <p:extLst>
      <p:ext uri="{BB962C8B-B14F-4D97-AF65-F5344CB8AC3E}">
        <p14:creationId xmlns:p14="http://schemas.microsoft.com/office/powerpoint/2010/main" val="4239150715"/>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2250" y="434008"/>
            <a:ext cx="6728621" cy="6328741"/>
          </a:xfrm>
          <a:prstGeom prst="rect">
            <a:avLst/>
          </a:prstGeom>
          <a:effectLst>
            <a:softEdge rad="127000"/>
          </a:effectLst>
        </p:spPr>
      </p:pic>
    </p:spTree>
    <p:extLst>
      <p:ext uri="{BB962C8B-B14F-4D97-AF65-F5344CB8AC3E}">
        <p14:creationId xmlns:p14="http://schemas.microsoft.com/office/powerpoint/2010/main" val="3341708142"/>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2249" y="407504"/>
            <a:ext cx="6728621" cy="6355246"/>
          </a:xfrm>
          <a:prstGeom prst="rect">
            <a:avLst/>
          </a:prstGeom>
          <a:effectLst>
            <a:softEdge rad="127000"/>
          </a:effectLst>
        </p:spPr>
      </p:pic>
    </p:spTree>
    <p:extLst>
      <p:ext uri="{BB962C8B-B14F-4D97-AF65-F5344CB8AC3E}">
        <p14:creationId xmlns:p14="http://schemas.microsoft.com/office/powerpoint/2010/main" val="2686473367"/>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762250" y="420756"/>
            <a:ext cx="6728621" cy="6341993"/>
          </a:xfrm>
          <a:prstGeom prst="rect">
            <a:avLst/>
          </a:prstGeom>
          <a:effectLst>
            <a:softEdge rad="127000"/>
          </a:effectLst>
        </p:spPr>
      </p:pic>
    </p:spTree>
    <p:extLst>
      <p:ext uri="{BB962C8B-B14F-4D97-AF65-F5344CB8AC3E}">
        <p14:creationId xmlns:p14="http://schemas.microsoft.com/office/powerpoint/2010/main" val="2626381043"/>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62250" y="434008"/>
            <a:ext cx="6585329" cy="6328741"/>
          </a:xfrm>
          <a:prstGeom prst="rect">
            <a:avLst/>
          </a:prstGeom>
          <a:effectLst>
            <a:softEdge rad="127000"/>
          </a:effectLst>
        </p:spPr>
      </p:pic>
    </p:spTree>
    <p:extLst>
      <p:ext uri="{BB962C8B-B14F-4D97-AF65-F5344CB8AC3E}">
        <p14:creationId xmlns:p14="http://schemas.microsoft.com/office/powerpoint/2010/main" val="1687160184"/>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14/01/2019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610" y="-15401"/>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27198"/>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166191" y="874442"/>
            <a:ext cx="9859617" cy="5078313"/>
          </a:xfrm>
          <a:prstGeom prst="rect">
            <a:avLst/>
          </a:prstGeom>
        </p:spPr>
        <p:txBody>
          <a:bodyPr wrap="square">
            <a:spAutoFit/>
          </a:bodyPr>
          <a:lstStyle/>
          <a:p>
            <a:r>
              <a:rPr lang="fr-FR" sz="5400" b="1" dirty="0" smtClean="0"/>
              <a:t>                        C’était</a:t>
            </a:r>
          </a:p>
          <a:p>
            <a:r>
              <a:rPr lang="fr-FR" sz="5400" b="1" dirty="0" smtClean="0"/>
              <a:t>Il </a:t>
            </a:r>
            <a:r>
              <a:rPr lang="fr-FR" sz="5400" b="1" dirty="0"/>
              <a:t>mixe les gilets jaunes avec l’</a:t>
            </a:r>
            <a:r>
              <a:rPr lang="fr-FR" sz="5400" b="1" dirty="0" err="1"/>
              <a:t>oeuvre</a:t>
            </a:r>
            <a:r>
              <a:rPr lang="fr-FR" sz="5400" b="1" dirty="0"/>
              <a:t> de Delacroix « La liberté guidant le peuple » et c’est </a:t>
            </a:r>
            <a:r>
              <a:rPr lang="fr-FR" sz="5400" b="1" dirty="0" smtClean="0"/>
              <a:t>             impressionnant </a:t>
            </a:r>
          </a:p>
          <a:p>
            <a:r>
              <a:rPr lang="fr-FR" sz="5400" b="1" dirty="0"/>
              <a:t> </a:t>
            </a:r>
            <a:r>
              <a:rPr lang="fr-FR" sz="5400" b="1" dirty="0" smtClean="0"/>
              <a:t>                      par lande</a:t>
            </a:r>
            <a:endParaRPr lang="fr-FR" sz="5400" b="1" dirty="0"/>
          </a:p>
        </p:txBody>
      </p:sp>
    </p:spTree>
    <p:extLst>
      <p:ext uri="{BB962C8B-B14F-4D97-AF65-F5344CB8AC3E}">
        <p14:creationId xmlns:p14="http://schemas.microsoft.com/office/powerpoint/2010/main" val="3796676451"/>
      </p:ext>
    </p:extLst>
  </p:cSld>
  <p:clrMapOvr>
    <a:masterClrMapping/>
  </p:clrMapOvr>
  <mc:AlternateContent xmlns:mc="http://schemas.openxmlformats.org/markup-compatibility/2006">
    <mc:Choice xmlns:p14="http://schemas.microsoft.com/office/powerpoint/2010/main" Requires="p14">
      <p:transition spd="slow" p14:dur="600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TotalTime>
  <Words>470</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13</vt:i4>
      </vt:variant>
    </vt:vector>
  </HeadingPairs>
  <TitlesOfParts>
    <vt:vector size="17"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2019-01-01T15:07:43Z</dcterms:created>
  <dcterms:modified xsi:type="dcterms:W3CDTF">2019-01-14T16:41:35Z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