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sJ9uBiyp02ZgcIV0zACMg==" hashData="/kS8xBSOwMu85N2VruJ+R9eQJzUVL2YSjVZ4pJVOo++0hdZcO3VuHF94oagm9M16Ei9dwxvBVYQF+nY+fq8W8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02/01/2019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3416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458948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993742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263258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299685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956894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696666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94015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960290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460451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23423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517367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1483063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500865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9935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751695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29536649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5514370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1214125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36902447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2265740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02/01/2019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02/01/2019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02/01/2019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02/01/2019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377671" y="1799876"/>
            <a:ext cx="11436657" cy="2862322"/>
          </a:xfrm>
          <a:prstGeom prst="rect">
            <a:avLst/>
          </a:prstGeom>
        </p:spPr>
        <p:txBody>
          <a:bodyPr wrap="none">
            <a:spAutoFit/>
          </a:bodyPr>
          <a:lstStyle/>
          <a:p>
            <a:r>
              <a:rPr lang="fr-FR" sz="6000" b="1" dirty="0" smtClean="0"/>
              <a:t>Ces dix sites magnifiques souffrent </a:t>
            </a:r>
          </a:p>
          <a:p>
            <a:r>
              <a:rPr lang="fr-FR" sz="6000" b="1" dirty="0" smtClean="0"/>
              <a:t>           du tourisme de masse </a:t>
            </a:r>
          </a:p>
          <a:p>
            <a:r>
              <a:rPr lang="fr-FR" sz="6000" b="1" dirty="0" smtClean="0"/>
              <a:t>                      par Lande</a:t>
            </a:r>
            <a:endParaRPr lang="fr-FR" sz="6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000" advTm="8000">
        <p14:vortex dir="r"/>
        <p:sndAc>
          <p:stSnd loop="1">
            <p:snd r:embed="rId3" name="480396_André Rieu1.wav"/>
          </p:stSnd>
        </p:sndAc>
      </p:transition>
    </mc:Choice>
    <mc:Fallback>
      <p:transition spd="slow" advTm="8000">
        <p:fade/>
        <p:sndAc>
          <p:stSnd loop="1">
            <p:snd r:embed="rId3" name="480396_André Rieu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822173" y="1524980"/>
            <a:ext cx="8547652" cy="3970318"/>
          </a:xfrm>
          <a:prstGeom prst="rect">
            <a:avLst/>
          </a:prstGeom>
        </p:spPr>
        <p:txBody>
          <a:bodyPr wrap="square">
            <a:spAutoFit/>
          </a:bodyPr>
          <a:lstStyle/>
          <a:p>
            <a:r>
              <a:rPr lang="fr-FR" sz="3600" b="1" dirty="0"/>
              <a:t>Ils sont victimes de leur succès. Ces dix sites splendides ont perdu de leur superbe, à cause du tourisme de masse. Surpopulation, dégradations, menaces pour le patrimoine et l’environnement… Les autorités tentent tant bien que mal de réguler l’afflux de voyageurs.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668411" y="502160"/>
            <a:ext cx="8840563" cy="5863374"/>
          </a:xfrm>
          <a:prstGeom prst="rect">
            <a:avLst/>
          </a:prstGeom>
          <a:effectLst>
            <a:softEdge rad="127000"/>
          </a:effectLst>
        </p:spPr>
      </p:pic>
      <p:sp>
        <p:nvSpPr>
          <p:cNvPr id="3" name="Rectangle 2"/>
          <p:cNvSpPr/>
          <p:nvPr/>
        </p:nvSpPr>
        <p:spPr>
          <a:xfrm>
            <a:off x="4728638" y="6406029"/>
            <a:ext cx="2734723" cy="369332"/>
          </a:xfrm>
          <a:prstGeom prst="rect">
            <a:avLst/>
          </a:prstGeom>
        </p:spPr>
        <p:txBody>
          <a:bodyPr wrap="none">
            <a:spAutoFit/>
          </a:bodyPr>
          <a:lstStyle/>
          <a:p>
            <a:r>
              <a:rPr lang="fr-FR" dirty="0"/>
              <a:t>1. Le </a:t>
            </a:r>
            <a:r>
              <a:rPr lang="fr-FR" dirty="0" err="1"/>
              <a:t>Machu</a:t>
            </a:r>
            <a:r>
              <a:rPr lang="fr-FR" dirty="0"/>
              <a:t> </a:t>
            </a:r>
            <a:r>
              <a:rPr lang="fr-FR" dirty="0" err="1"/>
              <a:t>Picchu</a:t>
            </a:r>
            <a:r>
              <a:rPr lang="fr-FR" dirty="0"/>
              <a:t> (Pérou)</a:t>
            </a:r>
          </a:p>
        </p:txBody>
      </p:sp>
    </p:spTree>
    <p:extLst>
      <p:ext uri="{BB962C8B-B14F-4D97-AF65-F5344CB8AC3E}">
        <p14:creationId xmlns:p14="http://schemas.microsoft.com/office/powerpoint/2010/main" val="25214615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133060" y="1036211"/>
            <a:ext cx="9925878" cy="4832092"/>
          </a:xfrm>
          <a:prstGeom prst="rect">
            <a:avLst/>
          </a:prstGeom>
        </p:spPr>
        <p:txBody>
          <a:bodyPr wrap="square">
            <a:spAutoFit/>
          </a:bodyPr>
          <a:lstStyle/>
          <a:p>
            <a:r>
              <a:rPr lang="fr-FR" sz="2800" b="1" dirty="0"/>
              <a:t>C’est une des Sept Nouvelles Merveilles du monde. Le </a:t>
            </a:r>
            <a:r>
              <a:rPr lang="fr-FR" sz="2800" b="1" dirty="0" err="1"/>
              <a:t>Machu</a:t>
            </a:r>
            <a:r>
              <a:rPr lang="fr-FR" sz="2800" b="1" dirty="0"/>
              <a:t> </a:t>
            </a:r>
            <a:r>
              <a:rPr lang="fr-FR" sz="2800" b="1" dirty="0" err="1"/>
              <a:t>Picchu</a:t>
            </a:r>
            <a:r>
              <a:rPr lang="fr-FR" sz="2800" b="1" dirty="0"/>
              <a:t>, construit à 2 430 m d’altitude par les Incas au XVe siècle, est victime de sa beauté. Le site est devenu un « incontournable » lors d’un voyage au Pérou, avec près d’un million de visiteurs par an qui foulent ses sols et érodent les constructions… En 2011, le gouvernement péruvien a limité l’affluence à 2 500 visiteurs par jour, mais cela n’a pas suffi à endiguer le flot de touristes. Depuis 2017, le ministère du Tourisme a donc mis en place de nouvelles règles, autorisant 5 940 personnes par jour sur le site, quota divisé en deux sessions dans la journée. Les horaires d’entrée et de sortie ont également été revus. </a:t>
            </a:r>
          </a:p>
        </p:txBody>
      </p:sp>
    </p:spTree>
    <p:extLst>
      <p:ext uri="{BB962C8B-B14F-4D97-AF65-F5344CB8AC3E}">
        <p14:creationId xmlns:p14="http://schemas.microsoft.com/office/powerpoint/2010/main" val="1668937583"/>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2067339" y="591163"/>
            <a:ext cx="8057322" cy="5675673"/>
          </a:xfrm>
          <a:prstGeom prst="rect">
            <a:avLst/>
          </a:prstGeom>
          <a:effectLst>
            <a:softEdge rad="127000"/>
          </a:effectLst>
        </p:spPr>
      </p:pic>
      <p:sp>
        <p:nvSpPr>
          <p:cNvPr id="3" name="Rectangle 2"/>
          <p:cNvSpPr/>
          <p:nvPr/>
        </p:nvSpPr>
        <p:spPr>
          <a:xfrm>
            <a:off x="4611907" y="6396334"/>
            <a:ext cx="2968185" cy="369332"/>
          </a:xfrm>
          <a:prstGeom prst="rect">
            <a:avLst/>
          </a:prstGeom>
        </p:spPr>
        <p:txBody>
          <a:bodyPr wrap="none">
            <a:spAutoFit/>
          </a:bodyPr>
          <a:lstStyle/>
          <a:p>
            <a:r>
              <a:rPr lang="fr-FR" dirty="0"/>
              <a:t>2. Les îles Palaos (Micronésie)</a:t>
            </a:r>
          </a:p>
        </p:txBody>
      </p:sp>
    </p:spTree>
    <p:extLst>
      <p:ext uri="{BB962C8B-B14F-4D97-AF65-F5344CB8AC3E}">
        <p14:creationId xmlns:p14="http://schemas.microsoft.com/office/powerpoint/2010/main" val="4241740102"/>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828799" y="1520773"/>
            <a:ext cx="8534400" cy="3785652"/>
          </a:xfrm>
          <a:prstGeom prst="rect">
            <a:avLst/>
          </a:prstGeom>
        </p:spPr>
        <p:txBody>
          <a:bodyPr wrap="square">
            <a:spAutoFit/>
          </a:bodyPr>
          <a:lstStyle/>
          <a:p>
            <a:r>
              <a:rPr lang="fr-FR" sz="2400" b="1" dirty="0"/>
              <a:t>La république des Palaos, archipel de 21 000 habitants dans le Pacifique, accueille 150 000 touristes chaque année. Alors, pour réguler l’impact sur l’environnement, le pays a adapté, en décembre 2017, sa législation touristique. Les autorités demandent désormais aux visiteurs de signer un document par lequel ils s’engagent à préserver la nature des îles. Ce document est une « promesse obligatoire faite directement aux enfants des Palaos », explique le gouvernement sur son site. Le « Serment des Palaos » est estampillé et figure sur le passeport de chaque visiteur.</a:t>
            </a:r>
          </a:p>
        </p:txBody>
      </p:sp>
    </p:spTree>
    <p:extLst>
      <p:ext uri="{BB962C8B-B14F-4D97-AF65-F5344CB8AC3E}">
        <p14:creationId xmlns:p14="http://schemas.microsoft.com/office/powerpoint/2010/main" val="699019712"/>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1729407" y="614062"/>
            <a:ext cx="8733182" cy="5792154"/>
          </a:xfrm>
          <a:prstGeom prst="rect">
            <a:avLst/>
          </a:prstGeom>
          <a:effectLst>
            <a:softEdge rad="127000"/>
          </a:effectLst>
        </p:spPr>
      </p:pic>
      <p:sp>
        <p:nvSpPr>
          <p:cNvPr id="3" name="Rectangle 2"/>
          <p:cNvSpPr/>
          <p:nvPr/>
        </p:nvSpPr>
        <p:spPr>
          <a:xfrm>
            <a:off x="5253396" y="6457866"/>
            <a:ext cx="1685205" cy="369332"/>
          </a:xfrm>
          <a:prstGeom prst="rect">
            <a:avLst/>
          </a:prstGeom>
        </p:spPr>
        <p:txBody>
          <a:bodyPr wrap="none">
            <a:spAutoFit/>
          </a:bodyPr>
          <a:lstStyle/>
          <a:p>
            <a:r>
              <a:rPr lang="fr-FR" dirty="0"/>
              <a:t>3. Venise (Italie)</a:t>
            </a:r>
          </a:p>
        </p:txBody>
      </p:sp>
    </p:spTree>
    <p:extLst>
      <p:ext uri="{BB962C8B-B14F-4D97-AF65-F5344CB8AC3E}">
        <p14:creationId xmlns:p14="http://schemas.microsoft.com/office/powerpoint/2010/main" val="2301654322"/>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344557" y="878649"/>
            <a:ext cx="11502886" cy="5262979"/>
          </a:xfrm>
          <a:prstGeom prst="rect">
            <a:avLst/>
          </a:prstGeom>
        </p:spPr>
        <p:txBody>
          <a:bodyPr wrap="square">
            <a:spAutoFit/>
          </a:bodyPr>
          <a:lstStyle/>
          <a:p>
            <a:r>
              <a:rPr lang="fr-FR" sz="2400" b="1" dirty="0"/>
              <a:t>Avec 28 millions de visiteurs par an, Venise est asphyxiée par le tourisme de masse. Alors pour limiter le flux, la Sérénissime va mettre en place des règles drastiques. Dès l’été prochain, elle fera payer un ticket d’entrée à tous ses visiteurs, une taxe de 2,50 € à 10 € selon la saison. La mesure introduite dans la loi de finances italienne, définitivement votée fin décembre, s’appliquera à tous, qu’ils passent ou non la nuit sur place.</a:t>
            </a:r>
          </a:p>
          <a:p>
            <a:endParaRPr lang="fr-FR" sz="2400" b="1" dirty="0"/>
          </a:p>
          <a:p>
            <a:r>
              <a:rPr lang="fr-FR" sz="2400" b="1" dirty="0"/>
              <a:t>Selon les premières estimations, la taxe pourrait rapporter jusqu’à 50 millions d’euros par an à Venise, montant qui servirait notamment à financer le coût du nettoyage de la cité des Doges. La taxe devrait surtout freiner la fréquentation de la ville. En effet, vivre à Venise est devenu insupportable pour ses habitants, qui préfèrent fuir : en seulement trente ans, sa population a été réduite de moitié. Pire, cela menacerait la ville elle-même, à l’image de ces paquebots de croisière qui peuvent s’approcher très près de la cité classée au Patrimoine mondial de l’Unesco et dont les remous peuvent endommager les fondations des bâtiments.</a:t>
            </a:r>
          </a:p>
        </p:txBody>
      </p:sp>
    </p:spTree>
    <p:extLst>
      <p:ext uri="{BB962C8B-B14F-4D97-AF65-F5344CB8AC3E}">
        <p14:creationId xmlns:p14="http://schemas.microsoft.com/office/powerpoint/2010/main" val="2567288399"/>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1590261" y="528703"/>
            <a:ext cx="8998226" cy="5809149"/>
          </a:xfrm>
          <a:prstGeom prst="rect">
            <a:avLst/>
          </a:prstGeom>
          <a:effectLst>
            <a:softEdge rad="127000"/>
          </a:effectLst>
        </p:spPr>
      </p:pic>
      <p:sp>
        <p:nvSpPr>
          <p:cNvPr id="3" name="Rectangle 2"/>
          <p:cNvSpPr/>
          <p:nvPr/>
        </p:nvSpPr>
        <p:spPr>
          <a:xfrm>
            <a:off x="4880442" y="6404890"/>
            <a:ext cx="2431115" cy="369332"/>
          </a:xfrm>
          <a:prstGeom prst="rect">
            <a:avLst/>
          </a:prstGeom>
        </p:spPr>
        <p:txBody>
          <a:bodyPr wrap="none">
            <a:spAutoFit/>
          </a:bodyPr>
          <a:lstStyle/>
          <a:p>
            <a:r>
              <a:rPr lang="fr-FR" dirty="0"/>
              <a:t>4. Maya </a:t>
            </a:r>
            <a:r>
              <a:rPr lang="fr-FR" dirty="0" err="1"/>
              <a:t>Bay</a:t>
            </a:r>
            <a:r>
              <a:rPr lang="fr-FR" dirty="0"/>
              <a:t> (Thaïlande)</a:t>
            </a:r>
          </a:p>
        </p:txBody>
      </p:sp>
    </p:spTree>
    <p:extLst>
      <p:ext uri="{BB962C8B-B14F-4D97-AF65-F5344CB8AC3E}">
        <p14:creationId xmlns:p14="http://schemas.microsoft.com/office/powerpoint/2010/main" val="1346548921"/>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769165" y="2355977"/>
            <a:ext cx="8653669" cy="2308324"/>
          </a:xfrm>
          <a:prstGeom prst="rect">
            <a:avLst/>
          </a:prstGeom>
        </p:spPr>
        <p:txBody>
          <a:bodyPr wrap="square">
            <a:spAutoFit/>
          </a:bodyPr>
          <a:lstStyle/>
          <a:p>
            <a:r>
              <a:rPr lang="fr-FR" sz="2400" b="1" dirty="0"/>
              <a:t>Maya </a:t>
            </a:r>
            <a:r>
              <a:rPr lang="fr-FR" sz="2400" b="1" dirty="0" err="1"/>
              <a:t>Bay</a:t>
            </a:r>
            <a:r>
              <a:rPr lang="fr-FR" sz="2400" b="1" dirty="0"/>
              <a:t>, la plage rendue célèbre par Leonardo </a:t>
            </a:r>
            <a:r>
              <a:rPr lang="fr-FR" sz="2400" b="1" dirty="0" err="1"/>
              <a:t>DiCaprio</a:t>
            </a:r>
            <a:r>
              <a:rPr lang="fr-FR" sz="2400" b="1" dirty="0"/>
              <a:t> dans le film The Beach (La Plage), est fermée depuis juin 2018 afin de permettre aux coraux et à l’ensemble de la faune et de la flore sous-marine de se régénérer. En effet, avant cette fermeture, la plage accueillait chaque jour quelque 4 000 touristes, une </a:t>
            </a:r>
            <a:r>
              <a:rPr lang="fr-FR" sz="2400" b="1" dirty="0" err="1"/>
              <a:t>surfréquentation</a:t>
            </a:r>
            <a:r>
              <a:rPr lang="fr-FR" sz="2400" b="1" dirty="0"/>
              <a:t> qui nuisait grandement à l’environnement.</a:t>
            </a:r>
          </a:p>
        </p:txBody>
      </p:sp>
    </p:spTree>
    <p:extLst>
      <p:ext uri="{BB962C8B-B14F-4D97-AF65-F5344CB8AC3E}">
        <p14:creationId xmlns:p14="http://schemas.microsoft.com/office/powerpoint/2010/main" val="2194727253"/>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066169" y="550861"/>
            <a:ext cx="9959640" cy="5814672"/>
          </a:xfrm>
          <a:prstGeom prst="rect">
            <a:avLst/>
          </a:prstGeom>
          <a:effectLst>
            <a:softEdge rad="127000"/>
          </a:effectLst>
        </p:spPr>
      </p:pic>
      <p:sp>
        <p:nvSpPr>
          <p:cNvPr id="3" name="Rectangle 2"/>
          <p:cNvSpPr/>
          <p:nvPr/>
        </p:nvSpPr>
        <p:spPr>
          <a:xfrm>
            <a:off x="4971814" y="6454729"/>
            <a:ext cx="2248372" cy="369332"/>
          </a:xfrm>
          <a:prstGeom prst="rect">
            <a:avLst/>
          </a:prstGeom>
        </p:spPr>
        <p:txBody>
          <a:bodyPr wrap="none">
            <a:spAutoFit/>
          </a:bodyPr>
          <a:lstStyle/>
          <a:p>
            <a:r>
              <a:rPr lang="fr-FR" dirty="0"/>
              <a:t>5. Dubrovnik (Croatie)</a:t>
            </a:r>
          </a:p>
        </p:txBody>
      </p:sp>
    </p:spTree>
    <p:extLst>
      <p:ext uri="{BB962C8B-B14F-4D97-AF65-F5344CB8AC3E}">
        <p14:creationId xmlns:p14="http://schemas.microsoft.com/office/powerpoint/2010/main" val="3937158248"/>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1113181" y="2171311"/>
            <a:ext cx="9965635" cy="2677656"/>
          </a:xfrm>
          <a:prstGeom prst="rect">
            <a:avLst/>
          </a:prstGeom>
        </p:spPr>
        <p:txBody>
          <a:bodyPr wrap="square">
            <a:spAutoFit/>
          </a:bodyPr>
          <a:lstStyle/>
          <a:p>
            <a:r>
              <a:rPr lang="fr-FR" sz="2400" b="1" dirty="0"/>
              <a:t>Dubrovnik, en Croatie, est aussi touché par le tourisme de masse. Cette ville de 43 000 habitants accueille 4,2 millions de touristes par an. Une situation invivable pour les locaux. Alerté par l’Unesco – qui a menacé de retirer son patronage si les autorités locales ne plafonnaient pas les entrées quotidiennes à 8 000 – le maire a annoncé, en août dernier, son intention de réduire le nombre de touristes admis dans le centre historique, avec un quota de 4 000 personnes par jour d’ici 2019.</a:t>
            </a:r>
          </a:p>
        </p:txBody>
      </p:sp>
    </p:spTree>
    <p:extLst>
      <p:ext uri="{BB962C8B-B14F-4D97-AF65-F5344CB8AC3E}">
        <p14:creationId xmlns:p14="http://schemas.microsoft.com/office/powerpoint/2010/main" val="185804647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668411" y="519738"/>
            <a:ext cx="8814059" cy="5845795"/>
          </a:xfrm>
          <a:prstGeom prst="rect">
            <a:avLst/>
          </a:prstGeom>
          <a:effectLst>
            <a:softEdge rad="127000"/>
          </a:effectLst>
        </p:spPr>
      </p:pic>
      <p:sp>
        <p:nvSpPr>
          <p:cNvPr id="3" name="Rectangle 2"/>
          <p:cNvSpPr/>
          <p:nvPr/>
        </p:nvSpPr>
        <p:spPr>
          <a:xfrm>
            <a:off x="4856943" y="6488668"/>
            <a:ext cx="2478114" cy="369332"/>
          </a:xfrm>
          <a:prstGeom prst="rect">
            <a:avLst/>
          </a:prstGeom>
        </p:spPr>
        <p:txBody>
          <a:bodyPr wrap="none">
            <a:spAutoFit/>
          </a:bodyPr>
          <a:lstStyle/>
          <a:p>
            <a:r>
              <a:rPr lang="fr-FR" dirty="0"/>
              <a:t>6. </a:t>
            </a:r>
            <a:r>
              <a:rPr lang="fr-FR" dirty="0" err="1"/>
              <a:t>Hanauma</a:t>
            </a:r>
            <a:r>
              <a:rPr lang="fr-FR" dirty="0"/>
              <a:t> </a:t>
            </a:r>
            <a:r>
              <a:rPr lang="fr-FR" dirty="0" err="1"/>
              <a:t>Bay</a:t>
            </a:r>
            <a:r>
              <a:rPr lang="fr-FR" dirty="0"/>
              <a:t> (Hawaï)</a:t>
            </a:r>
          </a:p>
        </p:txBody>
      </p:sp>
    </p:spTree>
    <p:extLst>
      <p:ext uri="{BB962C8B-B14F-4D97-AF65-F5344CB8AC3E}">
        <p14:creationId xmlns:p14="http://schemas.microsoft.com/office/powerpoint/2010/main" val="62180471"/>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2" name="Rectangle 1"/>
          <p:cNvSpPr/>
          <p:nvPr/>
        </p:nvSpPr>
        <p:spPr>
          <a:xfrm>
            <a:off x="1045419" y="2171311"/>
            <a:ext cx="10084904" cy="2677656"/>
          </a:xfrm>
          <a:prstGeom prst="rect">
            <a:avLst/>
          </a:prstGeom>
        </p:spPr>
        <p:txBody>
          <a:bodyPr wrap="square">
            <a:spAutoFit/>
          </a:bodyPr>
          <a:lstStyle/>
          <a:p>
            <a:r>
              <a:rPr lang="fr-FR" sz="2400" b="1" dirty="0"/>
              <a:t>Une grande partie des dégâts sur les récifs coralliens a été attribuée au réchauffement climatique. Mais les produits chimiques contenus dans les crèmes solaires empoisonnent les coraux. À </a:t>
            </a:r>
            <a:r>
              <a:rPr lang="fr-FR" sz="2400" b="1" dirty="0" err="1"/>
              <a:t>Hanauma</a:t>
            </a:r>
            <a:r>
              <a:rPr lang="fr-FR" sz="2400" b="1" dirty="0"/>
              <a:t> </a:t>
            </a:r>
            <a:r>
              <a:rPr lang="fr-FR" sz="2400" b="1" dirty="0" err="1"/>
              <a:t>Bay</a:t>
            </a:r>
            <a:r>
              <a:rPr lang="fr-FR" sz="2400" b="1" dirty="0"/>
              <a:t>, les 2 600 visiteurs quotidiens en moyenne laissaient environ 186 kg de crème solaire dans l’océan… En mai 2018, Hawaï a alors adopté une législation interdisant les crèmes solaires contenant les produits chimiques </a:t>
            </a:r>
            <a:r>
              <a:rPr lang="fr-FR" sz="2400" b="1" dirty="0" err="1"/>
              <a:t>oxybenzone</a:t>
            </a:r>
            <a:r>
              <a:rPr lang="fr-FR" sz="2400" b="1" dirty="0"/>
              <a:t> et </a:t>
            </a:r>
            <a:r>
              <a:rPr lang="fr-FR" sz="2400" b="1" dirty="0" err="1"/>
              <a:t>octinoxate</a:t>
            </a:r>
            <a:r>
              <a:rPr lang="fr-FR" sz="2400" b="1" dirty="0"/>
              <a:t>, nocifs aux récifs coralliens. </a:t>
            </a:r>
          </a:p>
        </p:txBody>
      </p:sp>
    </p:spTree>
    <p:extLst>
      <p:ext uri="{BB962C8B-B14F-4D97-AF65-F5344CB8AC3E}">
        <p14:creationId xmlns:p14="http://schemas.microsoft.com/office/powerpoint/2010/main" val="2119263280"/>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225287" y="1152544"/>
            <a:ext cx="11741426" cy="4610236"/>
          </a:xfrm>
          <a:prstGeom prst="rect">
            <a:avLst/>
          </a:prstGeom>
          <a:effectLst>
            <a:softEdge rad="127000"/>
          </a:effectLst>
        </p:spPr>
      </p:pic>
      <p:sp>
        <p:nvSpPr>
          <p:cNvPr id="3" name="Rectangle 2"/>
          <p:cNvSpPr/>
          <p:nvPr/>
        </p:nvSpPr>
        <p:spPr>
          <a:xfrm>
            <a:off x="5117654" y="6457866"/>
            <a:ext cx="1956689" cy="369332"/>
          </a:xfrm>
          <a:prstGeom prst="rect">
            <a:avLst/>
          </a:prstGeom>
        </p:spPr>
        <p:txBody>
          <a:bodyPr wrap="none">
            <a:spAutoFit/>
          </a:bodyPr>
          <a:lstStyle/>
          <a:p>
            <a:r>
              <a:rPr lang="fr-FR" dirty="0"/>
              <a:t>7. </a:t>
            </a:r>
            <a:r>
              <a:rPr lang="fr-FR" dirty="0" err="1"/>
              <a:t>Uluru</a:t>
            </a:r>
            <a:r>
              <a:rPr lang="fr-FR" dirty="0"/>
              <a:t> (Australie)</a:t>
            </a:r>
          </a:p>
        </p:txBody>
      </p:sp>
    </p:spTree>
    <p:extLst>
      <p:ext uri="{BB962C8B-B14F-4D97-AF65-F5344CB8AC3E}">
        <p14:creationId xmlns:p14="http://schemas.microsoft.com/office/powerpoint/2010/main" val="1252894004"/>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702365" y="2136339"/>
            <a:ext cx="10774018" cy="2677656"/>
          </a:xfrm>
          <a:prstGeom prst="rect">
            <a:avLst/>
          </a:prstGeom>
        </p:spPr>
        <p:txBody>
          <a:bodyPr wrap="square">
            <a:spAutoFit/>
          </a:bodyPr>
          <a:lstStyle/>
          <a:p>
            <a:r>
              <a:rPr lang="fr-FR" sz="2400" b="1" dirty="0"/>
              <a:t>C’est le rocher le plus célèbre d’Australie. Malgré la chaleur, souvent écrasante en cette région, les visiteurs n’hésitent pas à gravir la colline. Mais </a:t>
            </a:r>
            <a:r>
              <a:rPr lang="fr-FR" sz="2400" b="1" dirty="0" err="1"/>
              <a:t>Uluru</a:t>
            </a:r>
            <a:r>
              <a:rPr lang="fr-FR" sz="2400" b="1" dirty="0"/>
              <a:t> est connu pour être un site sacré de certains peuples aborigènes d’Australie avec des peintures et dessins rupestres datant de 30 000 ans. Le rocher abrite également une flore et une faune exceptionnelle. Fin 2017, le conseil d’administration du parc national d’</a:t>
            </a:r>
            <a:r>
              <a:rPr lang="fr-FR" sz="2400" b="1" dirty="0" err="1"/>
              <a:t>Uluru</a:t>
            </a:r>
            <a:r>
              <a:rPr lang="fr-FR" sz="2400" b="1" dirty="0"/>
              <a:t>-Kata </a:t>
            </a:r>
            <a:r>
              <a:rPr lang="fr-FR" sz="2400" b="1" dirty="0" err="1"/>
              <a:t>Tjuta</a:t>
            </a:r>
            <a:r>
              <a:rPr lang="fr-FR" sz="2400" b="1" dirty="0"/>
              <a:t> a voté et décidé à l’unanimité d’interdire définitivement l’ascension dès octobre 2019.</a:t>
            </a:r>
          </a:p>
        </p:txBody>
      </p:sp>
    </p:spTree>
    <p:extLst>
      <p:ext uri="{BB962C8B-B14F-4D97-AF65-F5344CB8AC3E}">
        <p14:creationId xmlns:p14="http://schemas.microsoft.com/office/powerpoint/2010/main" val="3888544536"/>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6783" y="475479"/>
            <a:ext cx="5671930" cy="6382521"/>
          </a:xfrm>
          <a:prstGeom prst="rect">
            <a:avLst/>
          </a:prstGeom>
          <a:effectLst>
            <a:softEdge rad="127000"/>
          </a:effectLst>
        </p:spPr>
      </p:pic>
      <p:sp>
        <p:nvSpPr>
          <p:cNvPr id="3" name="Rectangle 2"/>
          <p:cNvSpPr/>
          <p:nvPr/>
        </p:nvSpPr>
        <p:spPr>
          <a:xfrm>
            <a:off x="755723" y="3277203"/>
            <a:ext cx="1945404" cy="369332"/>
          </a:xfrm>
          <a:prstGeom prst="rect">
            <a:avLst/>
          </a:prstGeom>
        </p:spPr>
        <p:txBody>
          <a:bodyPr wrap="none">
            <a:spAutoFit/>
          </a:bodyPr>
          <a:lstStyle/>
          <a:p>
            <a:r>
              <a:rPr lang="fr-FR" dirty="0"/>
              <a:t>8. Santorin (Grèce)</a:t>
            </a:r>
          </a:p>
        </p:txBody>
      </p:sp>
    </p:spTree>
    <p:extLst>
      <p:ext uri="{BB962C8B-B14F-4D97-AF65-F5344CB8AC3E}">
        <p14:creationId xmlns:p14="http://schemas.microsoft.com/office/powerpoint/2010/main" val="2862383513"/>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2" name="Rectangle 1"/>
          <p:cNvSpPr/>
          <p:nvPr/>
        </p:nvSpPr>
        <p:spPr>
          <a:xfrm>
            <a:off x="1563755" y="2540643"/>
            <a:ext cx="9064487" cy="1938992"/>
          </a:xfrm>
          <a:prstGeom prst="rect">
            <a:avLst/>
          </a:prstGeom>
        </p:spPr>
        <p:txBody>
          <a:bodyPr wrap="square">
            <a:spAutoFit/>
          </a:bodyPr>
          <a:lstStyle/>
          <a:p>
            <a:r>
              <a:rPr lang="fr-FR" sz="2400" dirty="0"/>
              <a:t>En Grèce, l’île de Santorin, 76 km2 est elle aussi au bord de l’asphyxie. En pleine saison, elle accueille 70 000 touristes chaque jour, dont 13 000 venant de bateaux de croisière. Pour limiter l’affluence, le président du port de Santorin a décidé de limiter à 8 000 le nombre d’arrivées quotidiennes par la mer.</a:t>
            </a:r>
          </a:p>
        </p:txBody>
      </p:sp>
    </p:spTree>
    <p:extLst>
      <p:ext uri="{BB962C8B-B14F-4D97-AF65-F5344CB8AC3E}">
        <p14:creationId xmlns:p14="http://schemas.microsoft.com/office/powerpoint/2010/main" val="1108033611"/>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2223371" y="582963"/>
            <a:ext cx="7745255" cy="5808942"/>
          </a:xfrm>
          <a:prstGeom prst="rect">
            <a:avLst/>
          </a:prstGeom>
          <a:effectLst>
            <a:softEdge rad="127000"/>
          </a:effectLst>
        </p:spPr>
      </p:pic>
      <p:sp>
        <p:nvSpPr>
          <p:cNvPr id="3" name="Rectangle 2"/>
          <p:cNvSpPr/>
          <p:nvPr/>
        </p:nvSpPr>
        <p:spPr>
          <a:xfrm>
            <a:off x="4931610" y="6513203"/>
            <a:ext cx="2328779" cy="369332"/>
          </a:xfrm>
          <a:prstGeom prst="rect">
            <a:avLst/>
          </a:prstGeom>
        </p:spPr>
        <p:txBody>
          <a:bodyPr wrap="none">
            <a:spAutoFit/>
          </a:bodyPr>
          <a:lstStyle/>
          <a:p>
            <a:r>
              <a:rPr lang="fr-FR" dirty="0"/>
              <a:t>9. Pamukkale (Turquie)</a:t>
            </a:r>
          </a:p>
        </p:txBody>
      </p:sp>
    </p:spTree>
    <p:extLst>
      <p:ext uri="{BB962C8B-B14F-4D97-AF65-F5344CB8AC3E}">
        <p14:creationId xmlns:p14="http://schemas.microsoft.com/office/powerpoint/2010/main" val="1641789333"/>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sp>
        <p:nvSpPr>
          <p:cNvPr id="2" name="Rectangle 1"/>
          <p:cNvSpPr/>
          <p:nvPr/>
        </p:nvSpPr>
        <p:spPr>
          <a:xfrm>
            <a:off x="1285460" y="1705439"/>
            <a:ext cx="9621078" cy="3416320"/>
          </a:xfrm>
          <a:prstGeom prst="rect">
            <a:avLst/>
          </a:prstGeom>
        </p:spPr>
        <p:txBody>
          <a:bodyPr wrap="square">
            <a:spAutoFit/>
          </a:bodyPr>
          <a:lstStyle/>
          <a:p>
            <a:r>
              <a:rPr lang="fr-FR" sz="2400" b="1" dirty="0"/>
              <a:t>Classé au patrimoine mondial de l’Unesco depuis 1988, le site de Pamukkale en Turquie a accueilli 2,5 millions de visiteurs entre janvier et novembre 2018. Le lieu, surnommé « le château de coton », renferme des piscines naturelles en terrasse, sculptées dans la roche blanche. Elles étaient jusqu’à présent ouvertes à la baignade. Mais le site est grandement menacé, et la présence des touristes empêche sa régénération. L’Unesco a donc pris des mesures drastiques pour enrayer cette destruction en supprimant notamment des hôtels qui surplombaient la falaise. Et en fermant une partie des bassins.</a:t>
            </a:r>
          </a:p>
        </p:txBody>
      </p:sp>
    </p:spTree>
    <p:extLst>
      <p:ext uri="{BB962C8B-B14F-4D97-AF65-F5344CB8AC3E}">
        <p14:creationId xmlns:p14="http://schemas.microsoft.com/office/powerpoint/2010/main" val="2280188982"/>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stretch>
            <a:fillRect/>
          </a:stretch>
        </p:blipFill>
        <p:spPr>
          <a:xfrm>
            <a:off x="868664" y="533049"/>
            <a:ext cx="10382432" cy="5832484"/>
          </a:xfrm>
          <a:prstGeom prst="rect">
            <a:avLst/>
          </a:prstGeom>
          <a:effectLst>
            <a:softEdge rad="127000"/>
          </a:effectLst>
        </p:spPr>
      </p:pic>
      <p:sp>
        <p:nvSpPr>
          <p:cNvPr id="3" name="Rectangle 2"/>
          <p:cNvSpPr/>
          <p:nvPr/>
        </p:nvSpPr>
        <p:spPr>
          <a:xfrm>
            <a:off x="4786345" y="6533457"/>
            <a:ext cx="2619307" cy="369332"/>
          </a:xfrm>
          <a:prstGeom prst="rect">
            <a:avLst/>
          </a:prstGeom>
        </p:spPr>
        <p:txBody>
          <a:bodyPr wrap="none">
            <a:spAutoFit/>
          </a:bodyPr>
          <a:lstStyle/>
          <a:p>
            <a:r>
              <a:rPr lang="fr-FR" dirty="0"/>
              <a:t>10. Amsterdam (Pays-Bas)</a:t>
            </a:r>
          </a:p>
        </p:txBody>
      </p:sp>
    </p:spTree>
    <p:extLst>
      <p:ext uri="{BB962C8B-B14F-4D97-AF65-F5344CB8AC3E}">
        <p14:creationId xmlns:p14="http://schemas.microsoft.com/office/powerpoint/2010/main" val="3007100468"/>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sp>
        <p:nvSpPr>
          <p:cNvPr id="2" name="Rectangle 1"/>
          <p:cNvSpPr/>
          <p:nvPr/>
        </p:nvSpPr>
        <p:spPr>
          <a:xfrm>
            <a:off x="1133060" y="2171311"/>
            <a:ext cx="9925878" cy="2677656"/>
          </a:xfrm>
          <a:prstGeom prst="rect">
            <a:avLst/>
          </a:prstGeom>
        </p:spPr>
        <p:txBody>
          <a:bodyPr wrap="square">
            <a:spAutoFit/>
          </a:bodyPr>
          <a:lstStyle/>
          <a:p>
            <a:r>
              <a:rPr lang="fr-FR" sz="2400" b="1" dirty="0"/>
              <a:t>La ville d’Amsterdam a adopté en mai dernier un plan pour mieux contrôler le tourisme. Il prévoit une augmentation de 10 % de la taxe de séjour, une interdiction de l’installation de nouvelles échoppes destinées aux touristes dans l’</a:t>
            </a:r>
            <a:r>
              <a:rPr lang="fr-FR" sz="2400" b="1" dirty="0" err="1"/>
              <a:t>hypercentre</a:t>
            </a:r>
            <a:r>
              <a:rPr lang="fr-FR" sz="2400" b="1" dirty="0"/>
              <a:t>, un encadrement plus strict des calèches, un bannissement des cars et bateaux touristiques du centre-ville mais aussi la restriction des locations </a:t>
            </a:r>
            <a:r>
              <a:rPr lang="fr-FR" sz="2400" b="1" dirty="0" err="1"/>
              <a:t>Airbnb</a:t>
            </a:r>
            <a:r>
              <a:rPr lang="fr-FR" sz="2400" b="1" dirty="0"/>
              <a:t>. Elles sont désormais limitées à 30 jours dans le centre-ville.</a:t>
            </a:r>
          </a:p>
        </p:txBody>
      </p:sp>
    </p:spTree>
    <p:extLst>
      <p:ext uri="{BB962C8B-B14F-4D97-AF65-F5344CB8AC3E}">
        <p14:creationId xmlns:p14="http://schemas.microsoft.com/office/powerpoint/2010/main" val="1259862940"/>
      </p:ext>
    </p:extLst>
  </p:cSld>
  <p:clrMapOvr>
    <a:masterClrMapping/>
  </p:clrMapOvr>
  <mc:AlternateContent xmlns:mc="http://schemas.openxmlformats.org/markup-compatibility/2006">
    <mc:Choice xmlns:p14="http://schemas.microsoft.com/office/powerpoint/2010/main" Requires="p14">
      <p:transition spd="slow" p14:dur="6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377671" y="1578396"/>
            <a:ext cx="11436657" cy="3785652"/>
          </a:xfrm>
          <a:prstGeom prst="rect">
            <a:avLst/>
          </a:prstGeom>
        </p:spPr>
        <p:txBody>
          <a:bodyPr wrap="none">
            <a:spAutoFit/>
          </a:bodyPr>
          <a:lstStyle/>
          <a:p>
            <a:r>
              <a:rPr lang="fr-FR" sz="6000" b="1" dirty="0" smtClean="0"/>
              <a:t>                          C’était</a:t>
            </a:r>
          </a:p>
          <a:p>
            <a:r>
              <a:rPr lang="fr-FR" sz="6000" b="1" dirty="0" smtClean="0"/>
              <a:t>Ces dix sites magnifiques souffrent </a:t>
            </a:r>
          </a:p>
          <a:p>
            <a:r>
              <a:rPr lang="fr-FR" sz="6000" b="1" dirty="0" smtClean="0"/>
              <a:t>           du tourisme de masse </a:t>
            </a:r>
          </a:p>
          <a:p>
            <a:r>
              <a:rPr lang="fr-FR" sz="6000" b="1" dirty="0" smtClean="0"/>
              <a:t>                      par Lande</a:t>
            </a:r>
            <a:endParaRPr lang="fr-FR" sz="6000" b="1" dirty="0"/>
          </a:p>
        </p:txBody>
      </p:sp>
    </p:spTree>
    <p:extLst>
      <p:ext uri="{BB962C8B-B14F-4D97-AF65-F5344CB8AC3E}">
        <p14:creationId xmlns:p14="http://schemas.microsoft.com/office/powerpoint/2010/main" val="3838010936"/>
      </p:ext>
    </p:extLst>
  </p:cSld>
  <p:clrMapOvr>
    <a:masterClrMapping/>
  </p:clrMapOvr>
  <mc:AlternateContent xmlns:mc="http://schemas.openxmlformats.org/markup-compatibility/2006">
    <mc:Choice xmlns:p14="http://schemas.microsoft.com/office/powerpoint/2010/main" Requires="p14">
      <p:transition spd="slow" p14:dur="6000" advTm="8000">
        <p14:vortex dir="r"/>
        <p:sndAc>
          <p:stSnd loop="1">
            <p:snd r:embed="rId3" name="480396_André Rieu1.wav"/>
          </p:stSnd>
        </p:sndAc>
      </p:transition>
    </mc:Choice>
    <mc:Fallback>
      <p:transition spd="slow" advTm="8000">
        <p:fade/>
        <p:sndAc>
          <p:stSnd loop="1">
            <p:snd r:embed="rId3" name="480396_André Rieu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1547</Words>
  <Application>Microsoft Office PowerPoint</Application>
  <PresentationFormat>Grand écran</PresentationFormat>
  <Paragraphs>145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2019-01-01T15:07:43Z</dcterms:created>
  <dcterms:modified xsi:type="dcterms:W3CDTF">2019-01-02T19:12:54Z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