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sldIdLst>
    <p:sldId id="257" r:id="rId2"/>
    <p:sldId id="266" r:id="rId3"/>
    <p:sldId id="268" r:id="rId4"/>
    <p:sldId id="260" r:id="rId5"/>
    <p:sldId id="259" r:id="rId6"/>
    <p:sldId id="256" r:id="rId7"/>
    <p:sldId id="258" r:id="rId8"/>
    <p:sldId id="261" r:id="rId9"/>
    <p:sldId id="262" r:id="rId10"/>
    <p:sldId id="263" r:id="rId11"/>
    <p:sldId id="264" r:id="rId12"/>
    <p:sldId id="265" r:id="rId13"/>
    <p:sldId id="267" r:id="rId14"/>
    <p:sldId id="269" r:id="rId15"/>
    <p:sldId id="271" r:id="rId16"/>
    <p:sldId id="272" r:id="rId17"/>
    <p:sldId id="274" r:id="rId18"/>
    <p:sldId id="273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7ziL74bnX4wH8AkCm8nNQA==" hashData="ptNTYMetGQGApwK3a7qwU7D6kT7dVJrJZzVFUSdol/O0MtLkAlBA3fvPrIUkc6cavZb6cpK1FpF6VGk+GuHaY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07/02/2019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1223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88730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02102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848489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7335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678881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318763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360081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255254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47078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6085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31343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07/02/2019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07/02/2019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07/02/2019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07/02/2019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07/02/2019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07/02/2019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07/02/2019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07/02/2019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07/02/2019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07/02/2019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07/02/2019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07/02/2019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07/02/2019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044841" y="2459503"/>
            <a:ext cx="1013954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atin typeface="Brush Script MT" panose="03060802040406070304" pitchFamily="66" charset="0"/>
              </a:rPr>
              <a:t>   </a:t>
            </a:r>
            <a:r>
              <a:rPr lang="fr-FR" sz="6000" b="1" dirty="0" smtClean="0">
                <a:latin typeface="Brush Script MT" panose="03060802040406070304" pitchFamily="66" charset="0"/>
              </a:rPr>
              <a:t>Contrôle </a:t>
            </a:r>
            <a:r>
              <a:rPr lang="fr-FR" sz="6000" b="1" dirty="0">
                <a:latin typeface="Brush Script MT" panose="03060802040406070304" pitchFamily="66" charset="0"/>
              </a:rPr>
              <a:t>fiscal. Elle est géniale.</a:t>
            </a:r>
            <a:endParaRPr lang="fr-FR" sz="6000" b="1" dirty="0" smtClean="0">
              <a:latin typeface="Brush Script MT" panose="03060802040406070304" pitchFamily="66" charset="0"/>
            </a:endParaRPr>
          </a:p>
          <a:p>
            <a:r>
              <a:rPr lang="fr-FR" sz="6000" b="1" dirty="0">
                <a:latin typeface="Brush Script MT" panose="03060802040406070304" pitchFamily="66" charset="0"/>
              </a:rPr>
              <a:t> </a:t>
            </a:r>
            <a:r>
              <a:rPr lang="fr-FR" sz="6000" b="1" dirty="0" smtClean="0">
                <a:latin typeface="Brush Script MT" panose="03060802040406070304" pitchFamily="66" charset="0"/>
              </a:rPr>
              <a:t>              </a:t>
            </a:r>
            <a:r>
              <a:rPr lang="fr-FR" sz="6000" b="1" dirty="0" smtClean="0">
                <a:latin typeface="Brush Script MT" panose="03060802040406070304" pitchFamily="66" charset="0"/>
              </a:rPr>
              <a:t>  </a:t>
            </a:r>
            <a:r>
              <a:rPr lang="fr-FR" sz="6000" b="1" dirty="0" smtClean="0">
                <a:latin typeface="Brush Script MT" panose="03060802040406070304" pitchFamily="66" charset="0"/>
              </a:rPr>
              <a:t>par Lande  </a:t>
            </a:r>
            <a:r>
              <a:rPr lang="fr-FR" sz="6000" b="1" dirty="0" smtClean="0">
                <a:latin typeface="Brush Script MT" panose="03060802040406070304" pitchFamily="66" charset="0"/>
              </a:rPr>
              <a:t> </a:t>
            </a:r>
            <a:endParaRPr lang="fr-FR" sz="60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  <p:sndAc>
          <p:stSnd loop="1">
            <p:snd r:embed="rId3" name="the-shadows- (ronny)_005.wav"/>
          </p:stSnd>
        </p:sndAc>
      </p:transition>
    </mc:Choice>
    <mc:Fallback>
      <p:transition spd="slow" advTm="8000">
        <p:circle/>
        <p:sndAc>
          <p:stSnd loop="1">
            <p:snd r:embed="rId3" name="the-shadows- (ronny)_005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07/02/2019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41716" y="660128"/>
            <a:ext cx="5486400" cy="556020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1895301" y="1907283"/>
            <a:ext cx="8877993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600" b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</a:rPr>
              <a:t>Visite inopinée d'un contrôleur des Impôts, à un paysan des Vosges </a:t>
            </a:r>
          </a:p>
        </p:txBody>
      </p:sp>
    </p:spTree>
    <p:extLst>
      <p:ext uri="{BB962C8B-B14F-4D97-AF65-F5344CB8AC3E}">
        <p14:creationId xmlns:p14="http://schemas.microsoft.com/office/powerpoint/2010/main" val="2685904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07/02/2019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4841" y="628932"/>
            <a:ext cx="10102317" cy="560383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2308006" y="733550"/>
            <a:ext cx="7575985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</a:rPr>
              <a:t>Car </a:t>
            </a:r>
            <a:r>
              <a:rPr lang="fr-FR" sz="4000" b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</a:rPr>
              <a:t>il apparaîtrait qu'il ne paie pas </a:t>
            </a:r>
            <a:endParaRPr lang="fr-FR" sz="4000" b="1" dirty="0" smtClean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  <a:p>
            <a:r>
              <a:rPr lang="fr-FR" sz="4000" b="1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</a:rPr>
              <a:t>son </a:t>
            </a:r>
            <a:r>
              <a:rPr lang="fr-FR" sz="4000" b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</a:rPr>
              <a:t>personnel correctement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28918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4841" y="640528"/>
            <a:ext cx="10232920" cy="557694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07/02/2019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  <p:sp>
        <p:nvSpPr>
          <p:cNvPr id="4" name="Rectangle 3"/>
          <p:cNvSpPr/>
          <p:nvPr/>
        </p:nvSpPr>
        <p:spPr>
          <a:xfrm>
            <a:off x="3113301" y="1340845"/>
            <a:ext cx="6096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3600" b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</a:rPr>
              <a:t>L'inspecteur :</a:t>
            </a:r>
          </a:p>
          <a:p>
            <a:endParaRPr lang="fr-F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  <a:p>
            <a:r>
              <a:rPr lang="fr-FR" sz="3600" b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</a:rPr>
              <a:t>- "J'aimerais voir la liste de vos salariés ainsi que leurs fiches de paye !</a:t>
            </a:r>
          </a:p>
        </p:txBody>
      </p:sp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07/02/2019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06904" y="622283"/>
            <a:ext cx="9150012" cy="563077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1765069" y="2274837"/>
            <a:ext cx="866186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</a:rPr>
              <a:t>-"Bien sûr", dit le fermier, qui l’entraîne dans la pièce lui servant de bureau</a:t>
            </a:r>
          </a:p>
          <a:p>
            <a:endParaRPr lang="fr-F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  <a:p>
            <a:r>
              <a:rPr lang="fr-FR" sz="3600" b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</a:rPr>
              <a:t>et posant devant lui un petit classeur.</a:t>
            </a:r>
          </a:p>
        </p:txBody>
      </p:sp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rgbClr val="FF0000"/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07/02/2019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9949" y="629163"/>
            <a:ext cx="6783185" cy="559053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403675" y="3286279"/>
            <a:ext cx="9950125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</a:rPr>
              <a:t> « D'abord, il y a le garçon de ferme ; il travaille 35 heures par semaine</a:t>
            </a:r>
          </a:p>
          <a:p>
            <a:endParaRPr lang="fr-F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  <a:p>
            <a:r>
              <a:rPr lang="fr-FR" sz="3600" b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</a:rPr>
              <a:t>et je le paie 1 200 Euros par mois, plus le logement et le couvert".</a:t>
            </a:r>
          </a:p>
        </p:txBody>
      </p:sp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07/02/2019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6821" y="605310"/>
            <a:ext cx="6932815" cy="565189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1249680" y="1997527"/>
            <a:ext cx="969264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</a:rPr>
              <a:t>- « Ensuite, il y a la cuisinière ; elle travaille 30 heures par semaine et</a:t>
            </a:r>
          </a:p>
          <a:p>
            <a:endParaRPr lang="fr-FR" sz="3600" b="1" dirty="0">
              <a:ln>
                <a:solidFill>
                  <a:srgbClr val="FFFF00"/>
                </a:solidFill>
              </a:ln>
              <a:solidFill>
                <a:schemeClr val="bg1"/>
              </a:solidFill>
            </a:endParaRPr>
          </a:p>
          <a:p>
            <a:r>
              <a:rPr lang="fr-FR" sz="36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</a:rPr>
              <a:t>je lui donne 1 100 euros par mois, plus logement et couvert".</a:t>
            </a:r>
          </a:p>
        </p:txBody>
      </p:sp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9982" y="639937"/>
            <a:ext cx="10852036" cy="561312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07/02/2019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sp>
        <p:nvSpPr>
          <p:cNvPr id="4" name="Rectangle 3"/>
          <p:cNvSpPr/>
          <p:nvPr/>
        </p:nvSpPr>
        <p:spPr>
          <a:xfrm>
            <a:off x="1712422" y="2221403"/>
            <a:ext cx="902762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</a:rPr>
              <a:t>- "Enfin, il y a le Simplet"…</a:t>
            </a:r>
          </a:p>
          <a:p>
            <a:endParaRPr lang="fr-FR" sz="3600" b="1" dirty="0">
              <a:ln>
                <a:solidFill>
                  <a:srgbClr val="FFFF00"/>
                </a:solidFill>
              </a:ln>
              <a:solidFill>
                <a:schemeClr val="bg1"/>
              </a:solidFill>
            </a:endParaRPr>
          </a:p>
          <a:p>
            <a:r>
              <a:rPr lang="fr-FR" sz="36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</a:rPr>
              <a:t> </a:t>
            </a:r>
          </a:p>
          <a:p>
            <a:endParaRPr lang="fr-FR" sz="3600" b="1" dirty="0">
              <a:ln>
                <a:solidFill>
                  <a:srgbClr val="FFFF00"/>
                </a:solidFill>
              </a:ln>
              <a:solidFill>
                <a:schemeClr val="bg1"/>
              </a:solidFill>
            </a:endParaRPr>
          </a:p>
          <a:p>
            <a:r>
              <a:rPr lang="fr-FR" sz="36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</a:rPr>
              <a:t>- "Le Simplet " ? dit le Contrôleur d'un air interrogateur.</a:t>
            </a:r>
          </a:p>
        </p:txBody>
      </p:sp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07/02/2019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78182" y="614419"/>
            <a:ext cx="8030094" cy="563305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1598814" y="3165095"/>
            <a:ext cx="8994371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>
                <a:ln>
                  <a:solidFill>
                    <a:srgbClr val="FF0000"/>
                  </a:solidFill>
                </a:ln>
              </a:rPr>
              <a:t>- "Oui, il travaille 18 heures par jour, c’est-à-dire 126 heures par semaine ;</a:t>
            </a:r>
          </a:p>
          <a:p>
            <a:endParaRPr lang="fr-FR" sz="3600" b="1" dirty="0">
              <a:ln>
                <a:solidFill>
                  <a:srgbClr val="FF0000"/>
                </a:solidFill>
              </a:ln>
            </a:endParaRPr>
          </a:p>
          <a:p>
            <a:r>
              <a:rPr lang="fr-FR" sz="3600" b="1" dirty="0">
                <a:ln>
                  <a:solidFill>
                    <a:srgbClr val="FF0000"/>
                  </a:solidFill>
                </a:ln>
              </a:rPr>
              <a:t>il accomplit 80 % de tous les travaux de la ferme.</a:t>
            </a:r>
          </a:p>
        </p:txBody>
      </p:sp>
    </p:spTree>
    <p:extLst>
      <p:ext uri="{BB962C8B-B14F-4D97-AF65-F5344CB8AC3E}">
        <p14:creationId xmlns:p14="http://schemas.microsoft.com/office/powerpoint/2010/main" val="2238116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07/02/2019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78676" y="612079"/>
            <a:ext cx="8553184" cy="564097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1545764" y="3390736"/>
            <a:ext cx="998378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>
                <a:ln>
                  <a:solidFill>
                    <a:srgbClr val="FF0000"/>
                  </a:solidFill>
                </a:ln>
              </a:rPr>
              <a:t>Je lui donne 200 Euros par mois, mais il paie sa nourriture et son logement.</a:t>
            </a:r>
          </a:p>
          <a:p>
            <a:endParaRPr lang="fr-FR" sz="3600" b="1" dirty="0">
              <a:ln>
                <a:solidFill>
                  <a:srgbClr val="FF0000"/>
                </a:solidFill>
              </a:ln>
            </a:endParaRPr>
          </a:p>
          <a:p>
            <a:r>
              <a:rPr lang="fr-FR" sz="3600" b="1" dirty="0">
                <a:ln>
                  <a:solidFill>
                    <a:srgbClr val="FF0000"/>
                  </a:solidFill>
                </a:ln>
              </a:rPr>
              <a:t>Le samedi soir, je lui achète une bouteille de whisky et à l'occasion, il dort avec la patronne !"</a:t>
            </a:r>
          </a:p>
        </p:txBody>
      </p:sp>
    </p:spTree>
    <p:extLst>
      <p:ext uri="{BB962C8B-B14F-4D97-AF65-F5344CB8AC3E}">
        <p14:creationId xmlns:p14="http://schemas.microsoft.com/office/powerpoint/2010/main" val="3085446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07/02/2019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9911" y="610061"/>
            <a:ext cx="8464496" cy="56429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27734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07/02/2019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9911" y="621145"/>
            <a:ext cx="8447871" cy="56319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89796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07/02/2019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7392" y="528145"/>
            <a:ext cx="10376407" cy="572491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326945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07/02/2019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5451" y="587723"/>
            <a:ext cx="10071707" cy="566533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1695796" y="864230"/>
            <a:ext cx="884474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- « Ah, ah, ah", dit l'Inspecteur en se frottant les mains, c'est LUI que je veux voir ! </a:t>
            </a:r>
          </a:p>
        </p:txBody>
      </p:sp>
    </p:spTree>
    <p:extLst>
      <p:ext uri="{BB962C8B-B14F-4D97-AF65-F5344CB8AC3E}">
        <p14:creationId xmlns:p14="http://schemas.microsoft.com/office/powerpoint/2010/main" val="2833184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07/02/2019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9542" y="632062"/>
            <a:ext cx="9127374" cy="55972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2214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07/02/2019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16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8200" y="631767"/>
            <a:ext cx="10515599" cy="561109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1758593" y="1120139"/>
            <a:ext cx="8674811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857250" indent="-857250">
              <a:buFontTx/>
              <a:buChar char="-"/>
            </a:pPr>
            <a:r>
              <a:rPr lang="fr-FR" sz="66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</a:rPr>
              <a:t>"</a:t>
            </a:r>
            <a:r>
              <a:rPr lang="fr-FR" sz="6600" b="1" dirty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</a:rPr>
              <a:t>Il est en face de TOI, </a:t>
            </a:r>
            <a:endParaRPr lang="fr-FR" sz="6600" b="1" dirty="0" smtClean="0">
              <a:ln>
                <a:solidFill>
                  <a:schemeClr val="bg1"/>
                </a:solidFill>
              </a:ln>
              <a:solidFill>
                <a:srgbClr val="FF0000"/>
              </a:solidFill>
            </a:endParaRPr>
          </a:p>
          <a:p>
            <a:pPr marL="857250" indent="-857250">
              <a:buFontTx/>
              <a:buChar char="-"/>
            </a:pPr>
            <a:r>
              <a:rPr lang="fr-FR" sz="66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</a:rPr>
              <a:t>          connard</a:t>
            </a:r>
          </a:p>
          <a:p>
            <a:pPr marL="857250" indent="-857250">
              <a:buFontTx/>
              <a:buChar char="-"/>
            </a:pPr>
            <a:r>
              <a:rPr lang="fr-FR" sz="66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</a:rPr>
              <a:t>   « , </a:t>
            </a:r>
            <a:r>
              <a:rPr lang="fr-FR" sz="6600" b="1" dirty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</a:rPr>
              <a:t>dit le fermier, </a:t>
            </a:r>
            <a:endParaRPr lang="fr-FR" sz="6600" b="1" dirty="0" smtClean="0">
              <a:ln>
                <a:solidFill>
                  <a:schemeClr val="bg1"/>
                </a:solidFill>
              </a:ln>
              <a:solidFill>
                <a:srgbClr val="FF0000"/>
              </a:solidFill>
            </a:endParaRPr>
          </a:p>
          <a:p>
            <a:pPr marL="857250" indent="-857250">
              <a:buFontTx/>
              <a:buChar char="-"/>
            </a:pPr>
            <a:r>
              <a:rPr lang="fr-FR" sz="66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</a:rPr>
              <a:t>     « </a:t>
            </a:r>
            <a:r>
              <a:rPr lang="fr-FR" sz="6600" b="1" dirty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</a:rPr>
              <a:t>c'est moi »...</a:t>
            </a:r>
          </a:p>
        </p:txBody>
      </p:sp>
    </p:spTree>
    <p:extLst>
      <p:ext uri="{BB962C8B-B14F-4D97-AF65-F5344CB8AC3E}">
        <p14:creationId xmlns:p14="http://schemas.microsoft.com/office/powerpoint/2010/main" val="1192287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07/02/2019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17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79303" y="637209"/>
            <a:ext cx="5420139" cy="5597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7185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07/02/2019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18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044841" y="1889659"/>
            <a:ext cx="10139543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atin typeface="Brush Script MT" panose="03060802040406070304" pitchFamily="66" charset="0"/>
              </a:rPr>
              <a:t>   </a:t>
            </a:r>
            <a:r>
              <a:rPr lang="fr-FR" sz="6000" b="1" dirty="0" smtClean="0">
                <a:latin typeface="Brush Script MT" panose="03060802040406070304" pitchFamily="66" charset="0"/>
              </a:rPr>
              <a:t>                C’était</a:t>
            </a:r>
          </a:p>
          <a:p>
            <a:r>
              <a:rPr lang="fr-FR" sz="6000" b="1" dirty="0" smtClean="0">
                <a:latin typeface="Brush Script MT" panose="03060802040406070304" pitchFamily="66" charset="0"/>
              </a:rPr>
              <a:t>     Contrôle </a:t>
            </a:r>
            <a:r>
              <a:rPr lang="fr-FR" sz="6000" b="1" dirty="0">
                <a:latin typeface="Brush Script MT" panose="03060802040406070304" pitchFamily="66" charset="0"/>
              </a:rPr>
              <a:t>fiscal. Elle est géniale.</a:t>
            </a:r>
            <a:endParaRPr lang="fr-FR" sz="6000" b="1" dirty="0" smtClean="0">
              <a:latin typeface="Brush Script MT" panose="03060802040406070304" pitchFamily="66" charset="0"/>
            </a:endParaRPr>
          </a:p>
          <a:p>
            <a:r>
              <a:rPr lang="fr-FR" sz="6000" b="1" dirty="0">
                <a:latin typeface="Brush Script MT" panose="03060802040406070304" pitchFamily="66" charset="0"/>
              </a:rPr>
              <a:t> </a:t>
            </a:r>
            <a:r>
              <a:rPr lang="fr-FR" sz="6000" b="1" dirty="0" smtClean="0">
                <a:latin typeface="Brush Script MT" panose="03060802040406070304" pitchFamily="66" charset="0"/>
              </a:rPr>
              <a:t>              </a:t>
            </a:r>
            <a:r>
              <a:rPr lang="fr-FR" sz="6000" b="1" dirty="0" smtClean="0">
                <a:latin typeface="Brush Script MT" panose="03060802040406070304" pitchFamily="66" charset="0"/>
              </a:rPr>
              <a:t>  </a:t>
            </a:r>
            <a:r>
              <a:rPr lang="fr-FR" sz="6000" b="1" dirty="0" smtClean="0">
                <a:latin typeface="Brush Script MT" panose="03060802040406070304" pitchFamily="66" charset="0"/>
              </a:rPr>
              <a:t>par Lande  </a:t>
            </a:r>
            <a:r>
              <a:rPr lang="fr-FR" sz="6000" b="1" dirty="0" smtClean="0">
                <a:latin typeface="Brush Script MT" panose="03060802040406070304" pitchFamily="66" charset="0"/>
              </a:rPr>
              <a:t> </a:t>
            </a:r>
            <a:endParaRPr lang="fr-FR" sz="60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68572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114</TotalTime>
  <Words>570</Words>
  <Application>Microsoft Office PowerPoint</Application>
  <PresentationFormat>Grand écran</PresentationFormat>
  <Paragraphs>126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17</cp:revision>
  <dcterms:created xsi:type="dcterms:W3CDTF">2019-02-01T14:09:57Z</dcterms:created>
  <dcterms:modified xsi:type="dcterms:W3CDTF">2019-02-07T14:51:08Z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