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7" r:id="rId2"/>
    <p:sldId id="256" r:id="rId3"/>
    <p:sldId id="258" r:id="rId4"/>
    <p:sldId id="266" r:id="rId5"/>
    <p:sldId id="259" r:id="rId6"/>
    <p:sldId id="267" r:id="rId7"/>
    <p:sldId id="260" r:id="rId8"/>
    <p:sldId id="268" r:id="rId9"/>
    <p:sldId id="261" r:id="rId10"/>
    <p:sldId id="269" r:id="rId11"/>
    <p:sldId id="262" r:id="rId12"/>
    <p:sldId id="271" r:id="rId13"/>
    <p:sldId id="263" r:id="rId14"/>
    <p:sldId id="272" r:id="rId15"/>
    <p:sldId id="264" r:id="rId16"/>
    <p:sldId id="273" r:id="rId17"/>
    <p:sldId id="265" r:id="rId18"/>
    <p:sldId id="275" r:id="rId19"/>
    <p:sldId id="276" r:id="rId20"/>
    <p:sldId id="277" r:id="rId21"/>
    <p:sldId id="278" r:id="rId22"/>
    <p:sldId id="279"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JhKXA5jdEZ+3fYcIyONTw==" hashData="PJKbWPhiP4VnSSfBGJvy9eH9eNbvZDnZLyj2eXPsydXg64ife/uqC4SCqzzAKYBQBJl+te5i5OphFtX37/YQt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30" autoAdjust="0"/>
    <p:restoredTop sz="94660"/>
  </p:normalViewPr>
  <p:slideViewPr>
    <p:cSldViewPr snapToGrid="0" showGuides="1">
      <p:cViewPr varScale="1">
        <p:scale>
          <a:sx n="80" d="100"/>
          <a:sy n="80" d="100"/>
        </p:scale>
        <p:origin x="27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19/02/2019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432552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5470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37710908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248224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20417351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13834366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22518251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22</a:t>
            </a:fld>
            <a:endParaRPr lang="fr-FR"/>
          </a:p>
        </p:txBody>
      </p:sp>
    </p:spTree>
    <p:extLst>
      <p:ext uri="{BB962C8B-B14F-4D97-AF65-F5344CB8AC3E}">
        <p14:creationId xmlns:p14="http://schemas.microsoft.com/office/powerpoint/2010/main" val="87213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19/02/2019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19/02/2019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19/02/2019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19/02/2019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698238" y="295122"/>
            <a:ext cx="10897414" cy="6185191"/>
          </a:xfrm>
          <a:prstGeom prst="rect">
            <a:avLst/>
          </a:prstGeom>
          <a:effectLst>
            <a:softEdge rad="127000"/>
          </a:effectLst>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0391" y="66467"/>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178864" y="161269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8" y="1997839"/>
            <a:ext cx="10139543" cy="286232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       </a:t>
            </a:r>
            <a:r>
              <a:rPr lang="fr-FR" sz="6000" b="1" dirty="0" smtClean="0">
                <a:ln>
                  <a:solidFill>
                    <a:srgbClr val="FF0000"/>
                  </a:solidFill>
                </a:ln>
                <a:latin typeface="Brush Script MT" panose="03060802040406070304" pitchFamily="66" charset="0"/>
              </a:rPr>
              <a:t>Art </a:t>
            </a:r>
            <a:r>
              <a:rPr lang="fr-FR" sz="6000" b="1" dirty="0">
                <a:ln>
                  <a:solidFill>
                    <a:srgbClr val="FF0000"/>
                  </a:solidFill>
                </a:ln>
                <a:latin typeface="Brush Script MT" panose="03060802040406070304" pitchFamily="66" charset="0"/>
              </a:rPr>
              <a:t>éphémère : </a:t>
            </a:r>
            <a:r>
              <a:rPr lang="fr-FR" sz="6000" b="1" dirty="0" smtClean="0">
                <a:ln>
                  <a:solidFill>
                    <a:srgbClr val="FF0000"/>
                  </a:solidFill>
                </a:ln>
                <a:latin typeface="Brush Script MT" panose="03060802040406070304" pitchFamily="66" charset="0"/>
              </a:rPr>
              <a:t>Malabo</a:t>
            </a:r>
          </a:p>
          <a:p>
            <a:r>
              <a:rPr lang="fr-FR" sz="6000" b="1" dirty="0" smtClean="0">
                <a:ln>
                  <a:solidFill>
                    <a:srgbClr val="FF0000"/>
                  </a:solidFill>
                </a:ln>
                <a:latin typeface="Brush Script MT" panose="03060802040406070304" pitchFamily="66" charset="0"/>
              </a:rPr>
              <a:t> </a:t>
            </a:r>
            <a:endParaRPr lang="fr-FR" sz="6000" b="1" dirty="0" smtClean="0">
              <a:ln>
                <a:solidFill>
                  <a:srgbClr val="FF0000"/>
                </a:solidFill>
              </a:ln>
              <a:latin typeface="Brush Script MT" panose="03060802040406070304" pitchFamily="66" charset="0"/>
            </a:endParaRPr>
          </a:p>
          <a:p>
            <a:r>
              <a:rPr lang="fr-FR" sz="6000" b="1" dirty="0">
                <a:ln>
                  <a:solidFill>
                    <a:srgbClr val="FF0000"/>
                  </a:solidFill>
                </a:ln>
                <a:latin typeface="Brush Script MT" panose="03060802040406070304" pitchFamily="66" charset="0"/>
              </a:rPr>
              <a:t> </a:t>
            </a:r>
            <a:r>
              <a:rPr lang="fr-FR" sz="6000" b="1" dirty="0" smtClean="0">
                <a:ln>
                  <a:solidFill>
                    <a:srgbClr val="FF0000"/>
                  </a:solidFill>
                </a:ln>
                <a:latin typeface="Brush Script MT" panose="03060802040406070304" pitchFamily="66" charset="0"/>
              </a:rPr>
              <a:t>            </a:t>
            </a:r>
            <a:r>
              <a:rPr lang="fr-FR" sz="6000" b="1" dirty="0" smtClean="0">
                <a:ln>
                  <a:solidFill>
                    <a:srgbClr val="FF0000"/>
                  </a:solidFill>
                </a:ln>
                <a:latin typeface="Brush Script MT" panose="03060802040406070304" pitchFamily="66" charset="0"/>
              </a:rPr>
              <a:t>   par </a:t>
            </a:r>
            <a:r>
              <a:rPr lang="fr-FR" sz="6000" b="1" dirty="0" smtClean="0">
                <a:ln>
                  <a:solidFill>
                    <a:srgbClr val="FF0000"/>
                  </a:solidFill>
                </a:ln>
                <a:latin typeface="Brush Script MT" panose="03060802040406070304" pitchFamily="66" charset="0"/>
              </a:rPr>
              <a:t>Lande  </a:t>
            </a:r>
            <a:r>
              <a:rPr lang="fr-FR" sz="6000" b="1" dirty="0" smtClean="0">
                <a:ln>
                  <a:solidFill>
                    <a:srgbClr val="FF0000"/>
                  </a:solidFill>
                </a:ln>
                <a:latin typeface="Brush Script MT" panose="03060802040406070304" pitchFamily="66" charset="0"/>
              </a:rPr>
              <a:t> </a:t>
            </a:r>
            <a:endParaRPr lang="fr-FR" sz="6000" b="1" dirty="0">
              <a:ln>
                <a:solidFill>
                  <a:srgbClr val="FF0000"/>
                </a:solidFill>
              </a:ln>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494915_world_production_001.wav"/>
          </p:stSnd>
        </p:sndAc>
      </p:transition>
    </mc:Choice>
    <mc:Fallback>
      <p:transition spd="slow" advTm="10000">
        <p:circle/>
        <p:sndAc>
          <p:stSnd loop="1">
            <p:snd r:embed="rId3" name="494915_world_productio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1106" y="609355"/>
            <a:ext cx="8449788" cy="5639289"/>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724315" y="2350019"/>
            <a:ext cx="8739893" cy="1938992"/>
          </a:xfrm>
          <a:prstGeom prst="rect">
            <a:avLst/>
          </a:prstGeom>
        </p:spPr>
        <p:txBody>
          <a:bodyPr wrap="none">
            <a:spAutoFit/>
          </a:bodyPr>
          <a:lstStyle/>
          <a:p>
            <a:r>
              <a:rPr lang="fr-FR" sz="6000" b="1" dirty="0" smtClean="0">
                <a:ln>
                  <a:solidFill>
                    <a:srgbClr val="FF0000"/>
                  </a:solidFill>
                </a:ln>
                <a:latin typeface="Brush Script MT" panose="03060802040406070304" pitchFamily="66" charset="0"/>
              </a:rPr>
              <a:t>           Art </a:t>
            </a:r>
            <a:r>
              <a:rPr lang="fr-FR" sz="6000" b="1" dirty="0">
                <a:ln>
                  <a:solidFill>
                    <a:srgbClr val="FF0000"/>
                  </a:solidFill>
                </a:ln>
                <a:latin typeface="Brush Script MT" panose="03060802040406070304" pitchFamily="66" charset="0"/>
              </a:rPr>
              <a:t>éphémère </a:t>
            </a:r>
            <a:r>
              <a:rPr lang="fr-FR" sz="6000" b="1" dirty="0" smtClean="0">
                <a:ln>
                  <a:solidFill>
                    <a:srgbClr val="FF0000"/>
                  </a:solidFill>
                </a:ln>
                <a:latin typeface="Brush Script MT" panose="03060802040406070304" pitchFamily="66" charset="0"/>
              </a:rPr>
              <a:t>:</a:t>
            </a:r>
          </a:p>
          <a:p>
            <a:r>
              <a:rPr lang="fr-FR" sz="6000" b="1" dirty="0" smtClean="0">
                <a:ln>
                  <a:solidFill>
                    <a:srgbClr val="FF0000"/>
                  </a:solidFill>
                </a:ln>
                <a:latin typeface="Brush Script MT" panose="03060802040406070304" pitchFamily="66" charset="0"/>
              </a:rPr>
              <a:t> </a:t>
            </a:r>
            <a:r>
              <a:rPr lang="fr-FR" sz="6000" b="1" dirty="0">
                <a:ln>
                  <a:solidFill>
                    <a:srgbClr val="FF0000"/>
                  </a:solidFill>
                </a:ln>
                <a:latin typeface="Brush Script MT" panose="03060802040406070304" pitchFamily="66" charset="0"/>
              </a:rPr>
              <a:t>Malabo parie sur le </a:t>
            </a:r>
            <a:r>
              <a:rPr lang="fr-FR" sz="6000" b="1" dirty="0" err="1">
                <a:ln>
                  <a:solidFill>
                    <a:srgbClr val="FF0000"/>
                  </a:solidFill>
                </a:ln>
                <a:latin typeface="Brush Script MT" panose="03060802040406070304" pitchFamily="66" charset="0"/>
              </a:rPr>
              <a:t>bodypainting</a:t>
            </a:r>
            <a:endParaRPr lang="fr-FR" sz="6000" b="1" dirty="0">
              <a:ln>
                <a:solidFill>
                  <a:srgbClr val="FF0000"/>
                </a:solidFill>
              </a:ln>
              <a:latin typeface="Brush Script MT" panose="03060802040406070304" pitchFamily="66" charset="0"/>
            </a:endParaRP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391" y="0"/>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3" name="Rectangle 2"/>
          <p:cNvSpPr/>
          <p:nvPr/>
        </p:nvSpPr>
        <p:spPr>
          <a:xfrm>
            <a:off x="1277647" y="1536174"/>
            <a:ext cx="9727095" cy="3785652"/>
          </a:xfrm>
          <a:prstGeom prst="rect">
            <a:avLst/>
          </a:prstGeom>
        </p:spPr>
        <p:txBody>
          <a:bodyPr wrap="square">
            <a:spAutoFit/>
          </a:bodyPr>
          <a:lstStyle/>
          <a:p>
            <a:r>
              <a:rPr lang="fr-FR" sz="6000" b="1" dirty="0">
                <a:latin typeface="Brush Script MT" panose="03060802040406070304" pitchFamily="66" charset="0"/>
              </a:rPr>
              <a:t>EN IMAGES. La capitale équato-guinéenne a accueilli les grands champions du </a:t>
            </a:r>
            <a:r>
              <a:rPr lang="fr-FR" sz="6000" b="1" dirty="0" err="1">
                <a:latin typeface="Brush Script MT" panose="03060802040406070304" pitchFamily="66" charset="0"/>
              </a:rPr>
              <a:t>bodypainting</a:t>
            </a:r>
            <a:r>
              <a:rPr lang="fr-FR" sz="6000" b="1" dirty="0">
                <a:latin typeface="Brush Script MT" panose="03060802040406070304" pitchFamily="66" charset="0"/>
              </a:rPr>
              <a:t> lors du premier festival dédié à cet art</a:t>
            </a:r>
            <a:r>
              <a:rPr lang="fr-FR" sz="6000" b="1" dirty="0" smtClean="0">
                <a:latin typeface="Brush Script MT" panose="03060802040406070304" pitchFamily="66" charset="0"/>
              </a:rPr>
              <a:t>.</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8558" y="634724"/>
            <a:ext cx="8415130" cy="5615077"/>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sp>
        <p:nvSpPr>
          <p:cNvPr id="3" name="Rectangle 2"/>
          <p:cNvSpPr/>
          <p:nvPr/>
        </p:nvSpPr>
        <p:spPr>
          <a:xfrm>
            <a:off x="1941443" y="864230"/>
            <a:ext cx="8309113" cy="5016758"/>
          </a:xfrm>
          <a:prstGeom prst="rect">
            <a:avLst/>
          </a:prstGeom>
        </p:spPr>
        <p:txBody>
          <a:bodyPr wrap="square">
            <a:spAutoFit/>
          </a:bodyPr>
          <a:lstStyle/>
          <a:p>
            <a:r>
              <a:rPr lang="fr-FR" sz="3200" b="1" dirty="0">
                <a:latin typeface="Brush Script MT" panose="03060802040406070304" pitchFamily="66" charset="0"/>
              </a:rPr>
              <a:t>Guinée </a:t>
            </a:r>
            <a:r>
              <a:rPr lang="fr-FR" sz="3200" b="1" dirty="0" smtClean="0">
                <a:latin typeface="Brush Script MT" panose="03060802040406070304" pitchFamily="66" charset="0"/>
              </a:rPr>
              <a:t>Equatoriale</a:t>
            </a:r>
          </a:p>
          <a:p>
            <a:endParaRPr lang="fr-FR" sz="3200" b="1" dirty="0">
              <a:latin typeface="Brush Script MT" panose="03060802040406070304" pitchFamily="66" charset="0"/>
            </a:endParaRPr>
          </a:p>
          <a:p>
            <a:r>
              <a:rPr lang="fr-FR" sz="3200" b="1" dirty="0">
                <a:latin typeface="Brush Script MT" panose="03060802040406070304" pitchFamily="66" charset="0"/>
              </a:rPr>
              <a:t>Ces dernières années, la Guinée équatoriale est régulièrement citée dans les médias pour l’affaire dite des « biens mal acquis » de la famille présidentielle </a:t>
            </a:r>
            <a:r>
              <a:rPr lang="fr-FR" sz="3200" b="1" dirty="0" err="1">
                <a:latin typeface="Brush Script MT" panose="03060802040406070304" pitchFamily="66" charset="0"/>
              </a:rPr>
              <a:t>Obiang</a:t>
            </a:r>
            <a:r>
              <a:rPr lang="fr-FR" sz="3200" b="1" dirty="0">
                <a:latin typeface="Brush Script MT" panose="03060802040406070304" pitchFamily="66" charset="0"/>
              </a:rPr>
              <a:t>. Alors que </a:t>
            </a:r>
            <a:r>
              <a:rPr lang="fr-FR" sz="3200" b="1" dirty="0" err="1">
                <a:latin typeface="Brush Script MT" panose="03060802040406070304" pitchFamily="66" charset="0"/>
              </a:rPr>
              <a:t>Teodoro</a:t>
            </a:r>
            <a:r>
              <a:rPr lang="fr-FR" sz="3200" b="1" dirty="0">
                <a:latin typeface="Brush Script MT" panose="03060802040406070304" pitchFamily="66" charset="0"/>
              </a:rPr>
              <a:t> </a:t>
            </a:r>
            <a:r>
              <a:rPr lang="fr-FR" sz="3200" b="1" dirty="0" err="1">
                <a:latin typeface="Brush Script MT" panose="03060802040406070304" pitchFamily="66" charset="0"/>
              </a:rPr>
              <a:t>Obiang</a:t>
            </a:r>
            <a:r>
              <a:rPr lang="fr-FR" sz="3200" b="1" dirty="0">
                <a:latin typeface="Brush Script MT" panose="03060802040406070304" pitchFamily="66" charset="0"/>
              </a:rPr>
              <a:t> dirige cet État pétrolier d'Afrique centrale d'une main de fer depuis 1979, ses fils </a:t>
            </a:r>
            <a:r>
              <a:rPr lang="fr-FR" sz="3200" b="1" dirty="0" err="1">
                <a:latin typeface="Brush Script MT" panose="03060802040406070304" pitchFamily="66" charset="0"/>
              </a:rPr>
              <a:t>Teodorin</a:t>
            </a:r>
            <a:r>
              <a:rPr lang="fr-FR" sz="3200" b="1" dirty="0">
                <a:latin typeface="Brush Script MT" panose="03060802040406070304" pitchFamily="66" charset="0"/>
              </a:rPr>
              <a:t> et </a:t>
            </a:r>
            <a:r>
              <a:rPr lang="fr-FR" sz="3200" b="1" dirty="0" err="1">
                <a:latin typeface="Brush Script MT" panose="03060802040406070304" pitchFamily="66" charset="0"/>
              </a:rPr>
              <a:t>Justo</a:t>
            </a:r>
            <a:r>
              <a:rPr lang="fr-FR" sz="3200" b="1" dirty="0">
                <a:latin typeface="Brush Script MT" panose="03060802040406070304" pitchFamily="66" charset="0"/>
              </a:rPr>
              <a:t> mènent un train de vie somptueux et font des dépenses faramineuses dans un pays où plus de la moitié des habitants vit encore sous le seuil de pauvreté.</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2028" y="635812"/>
            <a:ext cx="8421659" cy="5617247"/>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sp>
        <p:nvSpPr>
          <p:cNvPr id="3" name="Rectangle 2"/>
          <p:cNvSpPr/>
          <p:nvPr/>
        </p:nvSpPr>
        <p:spPr>
          <a:xfrm>
            <a:off x="1358347" y="1327229"/>
            <a:ext cx="9475305" cy="4524315"/>
          </a:xfrm>
          <a:prstGeom prst="rect">
            <a:avLst/>
          </a:prstGeom>
        </p:spPr>
        <p:txBody>
          <a:bodyPr wrap="square">
            <a:spAutoFit/>
          </a:bodyPr>
          <a:lstStyle/>
          <a:p>
            <a:r>
              <a:rPr lang="fr-FR" sz="3200" b="1" dirty="0">
                <a:latin typeface="Brush Script MT" panose="03060802040406070304" pitchFamily="66" charset="0"/>
              </a:rPr>
              <a:t>L'image de la Guinée équatoriale va peut-être changer dans le futur grâce à la tenue du festival de </a:t>
            </a:r>
            <a:r>
              <a:rPr lang="fr-FR" sz="3200" b="1" dirty="0" err="1">
                <a:latin typeface="Brush Script MT" panose="03060802040406070304" pitchFamily="66" charset="0"/>
              </a:rPr>
              <a:t>bodypainting</a:t>
            </a:r>
            <a:r>
              <a:rPr lang="fr-FR" sz="3200" b="1" dirty="0">
                <a:latin typeface="Brush Script MT" panose="03060802040406070304" pitchFamily="66" charset="0"/>
              </a:rPr>
              <a:t> dont la première édition s'est tenue dans le nouveau parc d’attractions de Malabo au début de cette année. Soutenue par la présidence, le ministère de la Culture, du Tourisme et de la Promotion de l'artisanat ainsi que par la Banque nationale de Guinée équatoriale, cette édition inaugurale a invité plus d'une trentaine de célèbres artistes de la discipline, dont une dizaine de champions du monde, originaires d'une vingtaine de pays, des États-Unis à l'Inde, en passant par l'Allemagne.</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2028" y="618134"/>
            <a:ext cx="8448163" cy="5634925"/>
          </a:xfrm>
          <a:prstGeom prst="rect">
            <a:avLst/>
          </a:prstGeom>
          <a:effectLst>
            <a:softEdge rad="127000"/>
          </a:effectLst>
        </p:spPr>
      </p:pic>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391"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3" name="Rectangle 2"/>
          <p:cNvSpPr/>
          <p:nvPr/>
        </p:nvSpPr>
        <p:spPr>
          <a:xfrm>
            <a:off x="1204907" y="864230"/>
            <a:ext cx="9782184" cy="5016758"/>
          </a:xfrm>
          <a:prstGeom prst="rect">
            <a:avLst/>
          </a:prstGeom>
        </p:spPr>
        <p:txBody>
          <a:bodyPr wrap="square">
            <a:spAutoFit/>
          </a:bodyPr>
          <a:lstStyle/>
          <a:p>
            <a:r>
              <a:rPr lang="fr-FR" sz="3200" b="1" dirty="0">
                <a:latin typeface="Brush Script MT" panose="03060802040406070304" pitchFamily="66" charset="0"/>
              </a:rPr>
              <a:t>Pour la petite histoire, les as du </a:t>
            </a:r>
            <a:r>
              <a:rPr lang="fr-FR" sz="3200" b="1" dirty="0" err="1">
                <a:latin typeface="Brush Script MT" panose="03060802040406070304" pitchFamily="66" charset="0"/>
              </a:rPr>
              <a:t>bodypainting</a:t>
            </a:r>
            <a:r>
              <a:rPr lang="fr-FR" sz="3200" b="1" dirty="0">
                <a:latin typeface="Brush Script MT" panose="03060802040406070304" pitchFamily="66" charset="0"/>
              </a:rPr>
              <a:t> se retrouvent régulièrement lors de compétitions aux quatre coins du monde, ce qui a favorisé la création de la manifestation équato-guinéenne, comme l'explique l'Autrichienne Julie Boehm : « J'ai été invitée par Ehud Cohen et Lora </a:t>
            </a:r>
            <a:r>
              <a:rPr lang="fr-FR" sz="3200" b="1" dirty="0" err="1">
                <a:latin typeface="Brush Script MT" panose="03060802040406070304" pitchFamily="66" charset="0"/>
              </a:rPr>
              <a:t>Tulchinski</a:t>
            </a:r>
            <a:r>
              <a:rPr lang="fr-FR" sz="3200" b="1" dirty="0">
                <a:latin typeface="Brush Script MT" panose="03060802040406070304" pitchFamily="66" charset="0"/>
              </a:rPr>
              <a:t>, les organisateurs du festival à Malabo. Je les avais rencontrés au Daegu International </a:t>
            </a:r>
            <a:r>
              <a:rPr lang="fr-FR" sz="3200" b="1" dirty="0" err="1">
                <a:latin typeface="Brush Script MT" panose="03060802040406070304" pitchFamily="66" charset="0"/>
              </a:rPr>
              <a:t>Bodypainting</a:t>
            </a:r>
            <a:r>
              <a:rPr lang="fr-FR" sz="3200" b="1" dirty="0">
                <a:latin typeface="Brush Script MT" panose="03060802040406070304" pitchFamily="66" charset="0"/>
              </a:rPr>
              <a:t> Festival 2018 en Corée du Sud où ils étaient juges. » Julie Boehm a eu un petit temps d'hésitation avant d'accepter finalement : « Mes amis m'ont mis en garde sur la situation du pays, mais je suis très heureuse de ce voyage dans un paradis tropical et je le recommanderai à tout le monde. »</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8557" y="635812"/>
            <a:ext cx="8415130" cy="5612892"/>
          </a:xfrm>
          <a:prstGeom prst="rect">
            <a:avLst/>
          </a:prstGeom>
          <a:effectLst>
            <a:softEdge rad="127000"/>
          </a:effectLst>
        </p:spPr>
      </p:pic>
    </p:spTree>
    <p:extLst>
      <p:ext uri="{BB962C8B-B14F-4D97-AF65-F5344CB8AC3E}">
        <p14:creationId xmlns:p14="http://schemas.microsoft.com/office/powerpoint/2010/main" val="283318409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sp>
        <p:nvSpPr>
          <p:cNvPr id="3" name="Rectangle 2"/>
          <p:cNvSpPr/>
          <p:nvPr/>
        </p:nvSpPr>
        <p:spPr>
          <a:xfrm>
            <a:off x="1232451" y="1166842"/>
            <a:ext cx="9727096" cy="4524315"/>
          </a:xfrm>
          <a:prstGeom prst="rect">
            <a:avLst/>
          </a:prstGeom>
        </p:spPr>
        <p:txBody>
          <a:bodyPr wrap="square">
            <a:spAutoFit/>
          </a:bodyPr>
          <a:lstStyle/>
          <a:p>
            <a:r>
              <a:rPr lang="fr-FR" sz="3200" b="1" dirty="0">
                <a:latin typeface="Brush Script MT" panose="03060802040406070304" pitchFamily="66" charset="0"/>
              </a:rPr>
              <a:t>Se différencier des autres événements de </a:t>
            </a:r>
            <a:r>
              <a:rPr lang="fr-FR" sz="3200" b="1" dirty="0" err="1">
                <a:latin typeface="Brush Script MT" panose="03060802040406070304" pitchFamily="66" charset="0"/>
              </a:rPr>
              <a:t>bodypainting</a:t>
            </a:r>
            <a:r>
              <a:rPr lang="fr-FR" sz="3200" b="1" dirty="0">
                <a:latin typeface="Brush Script MT" panose="03060802040406070304" pitchFamily="66" charset="0"/>
              </a:rPr>
              <a:t> </a:t>
            </a:r>
          </a:p>
          <a:p>
            <a:r>
              <a:rPr lang="fr-FR" sz="3200" b="1" dirty="0">
                <a:latin typeface="Brush Script MT" panose="03060802040406070304" pitchFamily="66" charset="0"/>
              </a:rPr>
              <a:t>Dès 2015, la Guinée équatoriale avait commencé à inviter quelques artistes de la discipline dans un hôtel de luxe à Malabo, comme Bella </a:t>
            </a:r>
            <a:r>
              <a:rPr lang="fr-FR" sz="3200" b="1" dirty="0" err="1">
                <a:latin typeface="Brush Script MT" panose="03060802040406070304" pitchFamily="66" charset="0"/>
              </a:rPr>
              <a:t>Volem</a:t>
            </a:r>
            <a:r>
              <a:rPr lang="fr-FR" sz="3200" b="1" dirty="0">
                <a:latin typeface="Brush Script MT" panose="03060802040406070304" pitchFamily="66" charset="0"/>
              </a:rPr>
              <a:t> et Lora </a:t>
            </a:r>
            <a:r>
              <a:rPr lang="fr-FR" sz="3200" b="1" dirty="0" err="1">
                <a:latin typeface="Brush Script MT" panose="03060802040406070304" pitchFamily="66" charset="0"/>
              </a:rPr>
              <a:t>Tulchinski</a:t>
            </a:r>
            <a:r>
              <a:rPr lang="fr-FR" sz="3200" b="1" dirty="0">
                <a:latin typeface="Brush Script MT" panose="03060802040406070304" pitchFamily="66" charset="0"/>
              </a:rPr>
              <a:t>. Sous le charme, cette dernière a imaginé ce festival avec Ehud Cohen et le directeur artistique Miguel Angel, malgré les difficultés : « Les règles du jeu sont différentes en Afrique. Votre carte de visite ne signifie rien ici. Votre réputation ne vous précède pas et aucun tapis rouge ne vous attend. Ce n’est qu’une fois que vous avez créé quelque chose que l’on vous tendra la main. »</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2028" y="618134"/>
            <a:ext cx="8448163" cy="5634925"/>
          </a:xfrm>
          <a:prstGeom prst="rect">
            <a:avLst/>
          </a:prstGeom>
          <a:effectLst>
            <a:softEdge rad="127000"/>
          </a:effectLst>
        </p:spPr>
      </p:pic>
    </p:spTree>
    <p:extLst>
      <p:ext uri="{BB962C8B-B14F-4D97-AF65-F5344CB8AC3E}">
        <p14:creationId xmlns:p14="http://schemas.microsoft.com/office/powerpoint/2010/main" val="1222141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3" name="Rectangle 2"/>
          <p:cNvSpPr/>
          <p:nvPr/>
        </p:nvSpPr>
        <p:spPr>
          <a:xfrm>
            <a:off x="1842052" y="1775235"/>
            <a:ext cx="8507895" cy="3539430"/>
          </a:xfrm>
          <a:prstGeom prst="rect">
            <a:avLst/>
          </a:prstGeom>
        </p:spPr>
        <p:txBody>
          <a:bodyPr wrap="square">
            <a:spAutoFit/>
          </a:bodyPr>
          <a:lstStyle/>
          <a:p>
            <a:r>
              <a:rPr lang="fr-FR" sz="3200" b="1" dirty="0">
                <a:latin typeface="Brush Script MT" panose="03060802040406070304" pitchFamily="66" charset="0"/>
              </a:rPr>
              <a:t>Cette première édition a affiché son originalité face aux autres manifestations. « Ce festival est très différent. Il a été lancé par des artistes pour inspirer les gens. Il n'y avait pas de concurrence, mais une coopération entre artistes », détaille Julie Boehm qui précise : « Normalement, les gens doivent payer pour les workshops, mais, ici, les habitants ont pu venir gratuitement. »</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2028" y="618134"/>
            <a:ext cx="8448163" cy="5634925"/>
          </a:xfrm>
          <a:prstGeom prst="rect">
            <a:avLst/>
          </a:prstGeom>
          <a:effectLst>
            <a:softEdge rad="127000"/>
          </a:effectLst>
        </p:spPr>
      </p:pic>
    </p:spTree>
    <p:extLst>
      <p:ext uri="{BB962C8B-B14F-4D97-AF65-F5344CB8AC3E}">
        <p14:creationId xmlns:p14="http://schemas.microsoft.com/office/powerpoint/2010/main" val="119228786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sp>
        <p:nvSpPr>
          <p:cNvPr id="3" name="Rectangle 2"/>
          <p:cNvSpPr/>
          <p:nvPr/>
        </p:nvSpPr>
        <p:spPr>
          <a:xfrm>
            <a:off x="1192695" y="1166842"/>
            <a:ext cx="9806609" cy="4524315"/>
          </a:xfrm>
          <a:prstGeom prst="rect">
            <a:avLst/>
          </a:prstGeom>
        </p:spPr>
        <p:txBody>
          <a:bodyPr wrap="square">
            <a:spAutoFit/>
          </a:bodyPr>
          <a:lstStyle/>
          <a:p>
            <a:r>
              <a:rPr lang="fr-FR" sz="3200" b="1" dirty="0">
                <a:latin typeface="Brush Script MT" panose="03060802040406070304" pitchFamily="66" charset="0"/>
              </a:rPr>
              <a:t>Inspirés par l'art tribal africain, par la faune et la flore du continent ou par des créatures fantastiques, les corps des modèles se sont transformés sous les coups de pinceaux et d'aérographes experts. Pour la plus grande joie des grands et surtout des petits : « La plupart des visiteurs ont fait cette expérience pour la première fois de leur vie ! C'était incroyable de voir leur transformation visuelle, mais aussi intérieure », se remémore Julie Boehm : « L’un des points forts a été notre visite dans des écoles au cours de la semaine où j'ai peint les visages de beaucoup d’enfants émerveillés. »</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2029" y="600455"/>
            <a:ext cx="8474668" cy="5652604"/>
          </a:xfrm>
          <a:prstGeom prst="rect">
            <a:avLst/>
          </a:prstGeom>
          <a:effectLst>
            <a:softEdge rad="127000"/>
          </a:effectLst>
        </p:spPr>
      </p:pic>
    </p:spTree>
    <p:extLst>
      <p:ext uri="{BB962C8B-B14F-4D97-AF65-F5344CB8AC3E}">
        <p14:creationId xmlns:p14="http://schemas.microsoft.com/office/powerpoint/2010/main" val="391107201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
        <p:nvSpPr>
          <p:cNvPr id="3" name="Rectangle 2"/>
          <p:cNvSpPr/>
          <p:nvPr/>
        </p:nvSpPr>
        <p:spPr>
          <a:xfrm>
            <a:off x="1683025" y="1413062"/>
            <a:ext cx="8627165" cy="4031873"/>
          </a:xfrm>
          <a:prstGeom prst="rect">
            <a:avLst/>
          </a:prstGeom>
        </p:spPr>
        <p:txBody>
          <a:bodyPr wrap="square">
            <a:spAutoFit/>
          </a:bodyPr>
          <a:lstStyle/>
          <a:p>
            <a:endParaRPr lang="fr-FR" sz="3200" b="1" dirty="0">
              <a:latin typeface="Brush Script MT" panose="03060802040406070304" pitchFamily="66" charset="0"/>
            </a:endParaRPr>
          </a:p>
          <a:p>
            <a:r>
              <a:rPr lang="fr-FR" sz="3200" b="1" dirty="0">
                <a:latin typeface="Brush Script MT" panose="03060802040406070304" pitchFamily="66" charset="0"/>
              </a:rPr>
              <a:t>Les améliorations pour la prochaine édition sont déjà à l'étude après le succès rencontré, comme des forfaits touristiques comprenant les visas, les vols, les hôtels et les visites. Si le chemin est encore long au regard de la référence, le World </a:t>
            </a:r>
            <a:r>
              <a:rPr lang="fr-FR" sz="3200" b="1" dirty="0" err="1">
                <a:latin typeface="Brush Script MT" panose="03060802040406070304" pitchFamily="66" charset="0"/>
              </a:rPr>
              <a:t>Bodypainting</a:t>
            </a:r>
            <a:r>
              <a:rPr lang="fr-FR" sz="3200" b="1" dirty="0">
                <a:latin typeface="Brush Script MT" panose="03060802040406070304" pitchFamily="66" charset="0"/>
              </a:rPr>
              <a:t> Festival de Klagenfurt en Autriche avec 300 artistes, Malabo est dorénavant inscrite sur la carte mondiale du </a:t>
            </a:r>
            <a:r>
              <a:rPr lang="fr-FR" sz="3200" b="1" dirty="0" err="1">
                <a:latin typeface="Brush Script MT" panose="03060802040406070304" pitchFamily="66" charset="0"/>
              </a:rPr>
              <a:t>bodypainting</a:t>
            </a:r>
            <a:r>
              <a:rPr lang="fr-FR" sz="3200" b="1" dirty="0">
                <a:latin typeface="Brush Script MT" panose="03060802040406070304" pitchFamily="66" charset="0"/>
              </a:rPr>
              <a:t> grâce à son approche innovante.</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08313" y="635812"/>
            <a:ext cx="8375374" cy="5586375"/>
          </a:xfrm>
          <a:prstGeom prst="rect">
            <a:avLst/>
          </a:prstGeom>
          <a:effectLst>
            <a:softEdge rad="127000"/>
          </a:effectLst>
        </p:spPr>
      </p:pic>
    </p:spTree>
    <p:extLst>
      <p:ext uri="{BB962C8B-B14F-4D97-AF65-F5344CB8AC3E}">
        <p14:creationId xmlns:p14="http://schemas.microsoft.com/office/powerpoint/2010/main" val="39380449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08313" y="644652"/>
            <a:ext cx="8362122" cy="5577535"/>
          </a:xfrm>
          <a:prstGeom prst="rect">
            <a:avLst/>
          </a:prstGeom>
          <a:effectLst>
            <a:softEdge rad="127000"/>
          </a:effectLst>
        </p:spPr>
      </p:pic>
    </p:spTree>
    <p:extLst>
      <p:ext uri="{BB962C8B-B14F-4D97-AF65-F5344CB8AC3E}">
        <p14:creationId xmlns:p14="http://schemas.microsoft.com/office/powerpoint/2010/main" val="4251548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8557" y="622852"/>
            <a:ext cx="8434561" cy="5625852"/>
          </a:xfrm>
          <a:prstGeom prst="rect">
            <a:avLst/>
          </a:prstGeom>
          <a:effectLst>
            <a:softEdge rad="127000"/>
          </a:effectLst>
        </p:spPr>
      </p:pic>
    </p:spTree>
    <p:extLst>
      <p:ext uri="{BB962C8B-B14F-4D97-AF65-F5344CB8AC3E}">
        <p14:creationId xmlns:p14="http://schemas.microsoft.com/office/powerpoint/2010/main" val="324858120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95061" y="635812"/>
            <a:ext cx="8388626" cy="5595214"/>
          </a:xfrm>
          <a:prstGeom prst="rect">
            <a:avLst/>
          </a:prstGeom>
          <a:effectLst>
            <a:softEdge rad="127000"/>
          </a:effectLst>
        </p:spPr>
      </p:pic>
    </p:spTree>
    <p:extLst>
      <p:ext uri="{BB962C8B-B14F-4D97-AF65-F5344CB8AC3E}">
        <p14:creationId xmlns:p14="http://schemas.microsoft.com/office/powerpoint/2010/main" val="615656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698238" y="295122"/>
            <a:ext cx="10897414" cy="6185191"/>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391" y="66467"/>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4" y="161269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22</a:t>
            </a:fld>
            <a:endParaRPr lang="fr-FR" sz="1400" b="1" dirty="0"/>
          </a:p>
        </p:txBody>
      </p:sp>
      <p:sp>
        <p:nvSpPr>
          <p:cNvPr id="9" name="Rectangle 8"/>
          <p:cNvSpPr/>
          <p:nvPr/>
        </p:nvSpPr>
        <p:spPr>
          <a:xfrm>
            <a:off x="1026228" y="1476172"/>
            <a:ext cx="10139543" cy="3785652"/>
          </a:xfrm>
          <a:prstGeom prst="rect">
            <a:avLst/>
          </a:prstGeom>
        </p:spPr>
        <p:txBody>
          <a:bodyPr wrap="square">
            <a:spAutoFit/>
          </a:bodyPr>
          <a:lstStyle/>
          <a:p>
            <a:r>
              <a:rPr lang="fr-FR" sz="6000" b="1" dirty="0" smtClean="0">
                <a:ln>
                  <a:solidFill>
                    <a:srgbClr val="FF0000"/>
                  </a:solidFill>
                </a:ln>
                <a:latin typeface="Brush Script MT" panose="03060802040406070304" pitchFamily="66" charset="0"/>
              </a:rPr>
              <a:t>   </a:t>
            </a:r>
            <a:r>
              <a:rPr lang="fr-FR" sz="6000" b="1" dirty="0" smtClean="0">
                <a:ln>
                  <a:solidFill>
                    <a:srgbClr val="FF0000"/>
                  </a:solidFill>
                </a:ln>
                <a:latin typeface="Brush Script MT" panose="03060802040406070304" pitchFamily="66" charset="0"/>
              </a:rPr>
              <a:t>               C’était</a:t>
            </a:r>
          </a:p>
          <a:p>
            <a:r>
              <a:rPr lang="fr-FR" sz="6000" b="1" dirty="0" smtClean="0">
                <a:ln>
                  <a:solidFill>
                    <a:srgbClr val="FF0000"/>
                  </a:solidFill>
                </a:ln>
                <a:latin typeface="Brush Script MT" panose="03060802040406070304" pitchFamily="66" charset="0"/>
              </a:rPr>
              <a:t>         Art </a:t>
            </a:r>
            <a:r>
              <a:rPr lang="fr-FR" sz="6000" b="1" dirty="0">
                <a:ln>
                  <a:solidFill>
                    <a:srgbClr val="FF0000"/>
                  </a:solidFill>
                </a:ln>
                <a:latin typeface="Brush Script MT" panose="03060802040406070304" pitchFamily="66" charset="0"/>
              </a:rPr>
              <a:t>éphémère : </a:t>
            </a:r>
            <a:r>
              <a:rPr lang="fr-FR" sz="6000" b="1" dirty="0" smtClean="0">
                <a:ln>
                  <a:solidFill>
                    <a:srgbClr val="FF0000"/>
                  </a:solidFill>
                </a:ln>
                <a:latin typeface="Brush Script MT" panose="03060802040406070304" pitchFamily="66" charset="0"/>
              </a:rPr>
              <a:t>Malabo</a:t>
            </a:r>
          </a:p>
          <a:p>
            <a:r>
              <a:rPr lang="fr-FR" sz="6000" b="1" dirty="0" smtClean="0">
                <a:ln>
                  <a:solidFill>
                    <a:srgbClr val="FF0000"/>
                  </a:solidFill>
                </a:ln>
                <a:latin typeface="Brush Script MT" panose="03060802040406070304" pitchFamily="66" charset="0"/>
              </a:rPr>
              <a:t> </a:t>
            </a:r>
            <a:endParaRPr lang="fr-FR" sz="6000" b="1" dirty="0" smtClean="0">
              <a:ln>
                <a:solidFill>
                  <a:srgbClr val="FF0000"/>
                </a:solidFill>
              </a:ln>
              <a:latin typeface="Brush Script MT" panose="03060802040406070304" pitchFamily="66" charset="0"/>
            </a:endParaRPr>
          </a:p>
          <a:p>
            <a:r>
              <a:rPr lang="fr-FR" sz="6000" b="1" dirty="0">
                <a:ln>
                  <a:solidFill>
                    <a:srgbClr val="FF0000"/>
                  </a:solidFill>
                </a:ln>
                <a:latin typeface="Brush Script MT" panose="03060802040406070304" pitchFamily="66" charset="0"/>
              </a:rPr>
              <a:t> </a:t>
            </a:r>
            <a:r>
              <a:rPr lang="fr-FR" sz="6000" b="1" dirty="0" smtClean="0">
                <a:ln>
                  <a:solidFill>
                    <a:srgbClr val="FF0000"/>
                  </a:solidFill>
                </a:ln>
                <a:latin typeface="Brush Script MT" panose="03060802040406070304" pitchFamily="66" charset="0"/>
              </a:rPr>
              <a:t>            </a:t>
            </a:r>
            <a:r>
              <a:rPr lang="fr-FR" sz="6000" b="1" dirty="0" smtClean="0">
                <a:ln>
                  <a:solidFill>
                    <a:srgbClr val="FF0000"/>
                  </a:solidFill>
                </a:ln>
                <a:latin typeface="Brush Script MT" panose="03060802040406070304" pitchFamily="66" charset="0"/>
              </a:rPr>
              <a:t>    par </a:t>
            </a:r>
            <a:r>
              <a:rPr lang="fr-FR" sz="6000" b="1" dirty="0" smtClean="0">
                <a:ln>
                  <a:solidFill>
                    <a:srgbClr val="FF0000"/>
                  </a:solidFill>
                </a:ln>
                <a:latin typeface="Brush Script MT" panose="03060802040406070304" pitchFamily="66" charset="0"/>
              </a:rPr>
              <a:t>Lande  </a:t>
            </a:r>
            <a:r>
              <a:rPr lang="fr-FR" sz="6000" b="1" dirty="0" smtClean="0">
                <a:ln>
                  <a:solidFill>
                    <a:srgbClr val="FF0000"/>
                  </a:solidFill>
                </a:ln>
                <a:latin typeface="Brush Script MT" panose="03060802040406070304" pitchFamily="66" charset="0"/>
              </a:rPr>
              <a:t> </a:t>
            </a:r>
            <a:endParaRPr lang="fr-FR" sz="6000" b="1" dirty="0">
              <a:ln>
                <a:solidFill>
                  <a:srgbClr val="FF0000"/>
                </a:solidFill>
              </a:ln>
              <a:latin typeface="Brush Script MT" panose="03060802040406070304" pitchFamily="66" charset="0"/>
            </a:endParaRPr>
          </a:p>
        </p:txBody>
      </p:sp>
    </p:spTree>
    <p:extLst>
      <p:ext uri="{BB962C8B-B14F-4D97-AF65-F5344CB8AC3E}">
        <p14:creationId xmlns:p14="http://schemas.microsoft.com/office/powerpoint/2010/main" val="125980156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9">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9">
                                            <p:txEl>
                                              <p:pRg st="3" end="3"/>
                                            </p:txEl>
                                          </p:spTgt>
                                        </p:tgtEl>
                                        <p:attrNameLst>
                                          <p:attrName>ppt_w</p:attrName>
                                        </p:attrNameLst>
                                      </p:cBhvr>
                                    </p:anim>
                                    <p:anim by="(#ppt_w*0.50)" calcmode="lin" valueType="num">
                                      <p:cBhvr>
                                        <p:cTn id="47" dur="500" decel="50000" autoRev="1" fill="hold">
                                          <p:stCondLst>
                                            <p:cond delay="0"/>
                                          </p:stCondLst>
                                        </p:cTn>
                                        <p:tgtEl>
                                          <p:spTgt spid="9">
                                            <p:txEl>
                                              <p:pRg st="3" end="3"/>
                                            </p:txEl>
                                          </p:spTgt>
                                        </p:tgtEl>
                                        <p:attrNameLst>
                                          <p:attrName>ppt_x</p:attrName>
                                        </p:attrNameLst>
                                      </p:cBhvr>
                                    </p:anim>
                                    <p:anim from="(-#ppt_h/2)" to="(#ppt_y)" calcmode="lin" valueType="num">
                                      <p:cBhvr>
                                        <p:cTn id="48" dur="1000" fill="hold">
                                          <p:stCondLst>
                                            <p:cond delay="0"/>
                                          </p:stCondLst>
                                        </p:cTn>
                                        <p:tgtEl>
                                          <p:spTgt spid="9">
                                            <p:txEl>
                                              <p:pRg st="3" end="3"/>
                                            </p:txEl>
                                          </p:spTgt>
                                        </p:tgtEl>
                                        <p:attrNameLst>
                                          <p:attrName>ppt_y</p:attrName>
                                        </p:attrNameLst>
                                      </p:cBhvr>
                                    </p:anim>
                                    <p:animRot by="21600000">
                                      <p:cBhvr>
                                        <p:cTn id="49"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127</TotalTime>
  <Words>1081</Words>
  <Application>Microsoft Office PowerPoint</Application>
  <PresentationFormat>Grand écran</PresentationFormat>
  <Paragraphs>131</Paragraphs>
  <Slides>22</Slides>
  <Notes>22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2019-02-01T14:09:57Z</dcterms:created>
  <dcterms:modified xsi:type="dcterms:W3CDTF">2019-02-19T16:57:56Z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