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6"/>
  </p:notesMasterIdLst>
  <p:sldIdLst>
    <p:sldId id="258" r:id="rId2"/>
    <p:sldId id="287" r:id="rId3"/>
    <p:sldId id="288" r:id="rId4"/>
    <p:sldId id="256" r:id="rId5"/>
    <p:sldId id="276" r:id="rId6"/>
    <p:sldId id="257" r:id="rId7"/>
    <p:sldId id="259" r:id="rId8"/>
    <p:sldId id="277"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8" r:id="rId26"/>
    <p:sldId id="279" r:id="rId27"/>
    <p:sldId id="280" r:id="rId28"/>
    <p:sldId id="281" r:id="rId29"/>
    <p:sldId id="282" r:id="rId30"/>
    <p:sldId id="283" r:id="rId31"/>
    <p:sldId id="284" r:id="rId32"/>
    <p:sldId id="285" r:id="rId33"/>
    <p:sldId id="289" r:id="rId34"/>
    <p:sldId id="286"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C0KYavdtBSTjJ2t9s2IYw==" hashData="vo9FUE+X8WLZZ1u8YZ9IqnD6vPUPecN/FO98qRosRdj04X6z4kvvB/NCuRqeAItjcDGfeb9RdgdHHTqBR6+mF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AC6D85-A62C-41BB-946E-1A50149F5F5D}" type="datetimeFigureOut">
              <a:rPr lang="fr-FR" smtClean="0"/>
              <a:t>22/10/2018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8EDFCB-EB6F-40BA-8AAA-C85035677EA2}" type="slidenum">
              <a:rPr lang="fr-FR" smtClean="0"/>
              <a:t>‹N°›</a:t>
            </a:fld>
            <a:endParaRPr lang="fr-FR"/>
          </a:p>
        </p:txBody>
      </p:sp>
    </p:spTree>
    <p:extLst>
      <p:ext uri="{BB962C8B-B14F-4D97-AF65-F5344CB8AC3E}">
        <p14:creationId xmlns:p14="http://schemas.microsoft.com/office/powerpoint/2010/main" val="1045639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tx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9672476C-4A46-43AB-9118-4A442476D179}" type="datetime1">
              <a:rPr lang="en-US" smtClean="0"/>
              <a:t>10/22/2018</a:t>
            </a:fld>
            <a:endParaRPr lang="en-US" dirty="0"/>
          </a:p>
        </p:txBody>
      </p:sp>
      <p:sp>
        <p:nvSpPr>
          <p:cNvPr id="5" name="Footer Placeholder 4"/>
          <p:cNvSpPr>
            <a:spLocks noGrp="1"/>
          </p:cNvSpPr>
          <p:nvPr>
            <p:ph type="ftr" sz="quarter" idx="11"/>
          </p:nvPr>
        </p:nvSpPr>
        <p:spPr/>
        <p:txBody>
          <a:bodyPr/>
          <a:lstStyle/>
          <a:p>
            <a:r>
              <a:rPr lang="en-US" smtClean="0"/>
              <a:t>PPS Lande Octobre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6B14BE-C3E5-4C15-BFCF-F4BBA63CEFA6}" type="datetime1">
              <a:rPr lang="en-US" smtClean="0"/>
              <a:t>10/22/2018</a:t>
            </a:fld>
            <a:endParaRPr lang="en-US" dirty="0"/>
          </a:p>
        </p:txBody>
      </p:sp>
      <p:sp>
        <p:nvSpPr>
          <p:cNvPr id="5" name="Footer Placeholder 4"/>
          <p:cNvSpPr>
            <a:spLocks noGrp="1"/>
          </p:cNvSpPr>
          <p:nvPr>
            <p:ph type="ftr" sz="quarter" idx="11"/>
          </p:nvPr>
        </p:nvSpPr>
        <p:spPr/>
        <p:txBody>
          <a:bodyPr/>
          <a:lstStyle/>
          <a:p>
            <a:r>
              <a:rPr lang="en-US" smtClean="0"/>
              <a:t>PPS Lande Octobre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tx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972F86A-2B57-42F9-89CA-48EDAEF9D92B}" type="datetime1">
              <a:rPr lang="en-US" smtClean="0"/>
              <a:t>10/22/2018</a:t>
            </a:fld>
            <a:endParaRPr lang="en-US" dirty="0"/>
          </a:p>
        </p:txBody>
      </p:sp>
      <p:sp>
        <p:nvSpPr>
          <p:cNvPr id="5" name="Footer Placeholder 4"/>
          <p:cNvSpPr>
            <a:spLocks noGrp="1"/>
          </p:cNvSpPr>
          <p:nvPr>
            <p:ph type="ftr" sz="quarter" idx="11"/>
          </p:nvPr>
        </p:nvSpPr>
        <p:spPr/>
        <p:txBody>
          <a:bodyPr/>
          <a:lstStyle/>
          <a:p>
            <a:r>
              <a:rPr lang="en-US" smtClean="0"/>
              <a:t>PPS Lande Octobre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D31C9A5-FEA4-4673-A832-1ED3A9EF9333}" type="datetime1">
              <a:rPr lang="en-US" smtClean="0"/>
              <a:t>10/22/2018</a:t>
            </a:fld>
            <a:endParaRPr lang="en-US" dirty="0"/>
          </a:p>
        </p:txBody>
      </p:sp>
      <p:sp>
        <p:nvSpPr>
          <p:cNvPr id="6" name="Footer Placeholder 5"/>
          <p:cNvSpPr>
            <a:spLocks noGrp="1"/>
          </p:cNvSpPr>
          <p:nvPr>
            <p:ph type="ftr" sz="quarter" idx="11"/>
          </p:nvPr>
        </p:nvSpPr>
        <p:spPr/>
        <p:txBody>
          <a:bodyPr/>
          <a:lstStyle/>
          <a:p>
            <a:r>
              <a:rPr lang="en-US" smtClean="0"/>
              <a:t>PPS Lande Octobre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8823BBE-06FB-47D6-AABF-DC27017FFBBC}" type="datetime1">
              <a:rPr lang="en-US" smtClean="0"/>
              <a:t>10/22/2018</a:t>
            </a:fld>
            <a:endParaRPr lang="en-US" dirty="0"/>
          </a:p>
        </p:txBody>
      </p:sp>
      <p:sp>
        <p:nvSpPr>
          <p:cNvPr id="8" name="Footer Placeholder 7"/>
          <p:cNvSpPr>
            <a:spLocks noGrp="1"/>
          </p:cNvSpPr>
          <p:nvPr>
            <p:ph type="ftr" sz="quarter" idx="11"/>
          </p:nvPr>
        </p:nvSpPr>
        <p:spPr/>
        <p:txBody>
          <a:bodyPr/>
          <a:lstStyle/>
          <a:p>
            <a:r>
              <a:rPr lang="en-US" smtClean="0"/>
              <a:t>PPS Lande Octobre 2018</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9DCDD8D0-6401-4E52-9393-AF72597FCBEC}" type="datetime1">
              <a:rPr lang="en-US" smtClean="0"/>
              <a:t>10/22/2018</a:t>
            </a:fld>
            <a:endParaRPr lang="en-US" dirty="0"/>
          </a:p>
        </p:txBody>
      </p:sp>
      <p:sp>
        <p:nvSpPr>
          <p:cNvPr id="4" name="Footer Placeholder 3"/>
          <p:cNvSpPr>
            <a:spLocks noGrp="1"/>
          </p:cNvSpPr>
          <p:nvPr>
            <p:ph type="ftr" sz="quarter" idx="11"/>
          </p:nvPr>
        </p:nvSpPr>
        <p:spPr/>
        <p:txBody>
          <a:bodyPr/>
          <a:lstStyle/>
          <a:p>
            <a:r>
              <a:rPr lang="en-US" smtClean="0"/>
              <a:t>PPS Lande Octobre 2018</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E9D1FBD8-EACC-4181-AE35-4B27A99BBBE5}" type="datetime1">
              <a:rPr lang="en-US" smtClean="0"/>
              <a:t>10/22/2018</a:t>
            </a:fld>
            <a:endParaRPr lang="en-US" dirty="0"/>
          </a:p>
        </p:txBody>
      </p:sp>
      <p:sp>
        <p:nvSpPr>
          <p:cNvPr id="3" name="Footer Placeholder 2"/>
          <p:cNvSpPr>
            <a:spLocks noGrp="1"/>
          </p:cNvSpPr>
          <p:nvPr>
            <p:ph type="ftr" sz="quarter" idx="11"/>
          </p:nvPr>
        </p:nvSpPr>
        <p:spPr/>
        <p:txBody>
          <a:bodyPr/>
          <a:lstStyle/>
          <a:p>
            <a:r>
              <a:rPr lang="en-US" smtClean="0"/>
              <a:t>PPS Lande Octobre 2018</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B9EDF61-9657-49A9-A567-88E7C2055182}" type="datetime1">
              <a:rPr lang="en-US" smtClean="0"/>
              <a:t>10/22/2018</a:t>
            </a:fld>
            <a:endParaRPr lang="en-US" dirty="0"/>
          </a:p>
        </p:txBody>
      </p:sp>
      <p:sp>
        <p:nvSpPr>
          <p:cNvPr id="6" name="Footer Placeholder 5"/>
          <p:cNvSpPr>
            <a:spLocks noGrp="1"/>
          </p:cNvSpPr>
          <p:nvPr>
            <p:ph type="ftr" sz="quarter" idx="11"/>
          </p:nvPr>
        </p:nvSpPr>
        <p:spPr/>
        <p:txBody>
          <a:bodyPr/>
          <a:lstStyle/>
          <a:p>
            <a:r>
              <a:rPr lang="en-US" smtClean="0"/>
              <a:t>PPS Lande Octobre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DCC9A5E4-D1DF-4899-9560-71D6AC7D4D80}" type="datetime1">
              <a:rPr lang="en-US" smtClean="0"/>
              <a:t>10/22/2018</a:t>
            </a:fld>
            <a:endParaRPr lang="en-US" dirty="0"/>
          </a:p>
        </p:txBody>
      </p:sp>
      <p:sp>
        <p:nvSpPr>
          <p:cNvPr id="6" name="Footer Placeholder 5"/>
          <p:cNvSpPr>
            <a:spLocks noGrp="1"/>
          </p:cNvSpPr>
          <p:nvPr>
            <p:ph type="ftr" sz="quarter" idx="11"/>
          </p:nvPr>
        </p:nvSpPr>
        <p:spPr/>
        <p:txBody>
          <a:bodyPr/>
          <a:lstStyle/>
          <a:p>
            <a:r>
              <a:rPr lang="en-US" smtClean="0"/>
              <a:t>PPS Lande Octobre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3F98909-9E1C-4B6E-8AEC-513434F280DF}" type="datetime1">
              <a:rPr lang="en-US" smtClean="0"/>
              <a:t>10/22/2018</a:t>
            </a:fld>
            <a:endParaRPr lang="en-US" dirty="0"/>
          </a:p>
        </p:txBody>
      </p:sp>
      <p:sp>
        <p:nvSpPr>
          <p:cNvPr id="6" name="Footer Placeholder 5"/>
          <p:cNvSpPr>
            <a:spLocks noGrp="1"/>
          </p:cNvSpPr>
          <p:nvPr>
            <p:ph type="ftr" sz="quarter" idx="11"/>
          </p:nvPr>
        </p:nvSpPr>
        <p:spPr/>
        <p:txBody>
          <a:bodyPr/>
          <a:lstStyle/>
          <a:p>
            <a:r>
              <a:rPr lang="en-US" smtClean="0"/>
              <a:t>PPS Lande Octobre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109EF0D8-8E2A-47E8-BB48-4B2CBD89B1B9}" type="datetime1">
              <a:rPr lang="en-US" smtClean="0"/>
              <a:t>10/22/2018</a:t>
            </a:fld>
            <a:endParaRPr lang="en-US" dirty="0"/>
          </a:p>
        </p:txBody>
      </p:sp>
      <p:sp>
        <p:nvSpPr>
          <p:cNvPr id="6" name="Footer Placeholder 5"/>
          <p:cNvSpPr>
            <a:spLocks noGrp="1"/>
          </p:cNvSpPr>
          <p:nvPr>
            <p:ph type="ftr" sz="quarter" idx="11"/>
          </p:nvPr>
        </p:nvSpPr>
        <p:spPr/>
        <p:txBody>
          <a:bodyPr/>
          <a:lstStyle/>
          <a:p>
            <a:r>
              <a:rPr lang="en-US" smtClean="0"/>
              <a:t>PPS Lande Octobre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D522854D-3958-4EAC-80EC-B31E15E2221F}" type="datetime1">
              <a:rPr lang="en-US" smtClean="0"/>
              <a:t>10/22/2018</a:t>
            </a:fld>
            <a:endParaRPr lang="en-US" dirty="0"/>
          </a:p>
        </p:txBody>
      </p:sp>
      <p:sp>
        <p:nvSpPr>
          <p:cNvPr id="6" name="Footer Placeholder 5"/>
          <p:cNvSpPr>
            <a:spLocks noGrp="1"/>
          </p:cNvSpPr>
          <p:nvPr>
            <p:ph type="ftr" sz="quarter" idx="11"/>
          </p:nvPr>
        </p:nvSpPr>
        <p:spPr/>
        <p:txBody>
          <a:bodyPr/>
          <a:lstStyle/>
          <a:p>
            <a:r>
              <a:rPr lang="en-US" smtClean="0"/>
              <a:t>PPS Lande Octobre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CB2FC215-4E4F-4B97-B318-D332A53A01A1}" type="datetime1">
              <a:rPr lang="en-US" smtClean="0"/>
              <a:t>10/22/2018</a:t>
            </a:fld>
            <a:endParaRPr lang="en-US" dirty="0"/>
          </a:p>
        </p:txBody>
      </p:sp>
      <p:sp>
        <p:nvSpPr>
          <p:cNvPr id="6" name="Footer Placeholder 5"/>
          <p:cNvSpPr>
            <a:spLocks noGrp="1"/>
          </p:cNvSpPr>
          <p:nvPr>
            <p:ph type="ftr" sz="quarter" idx="11"/>
          </p:nvPr>
        </p:nvSpPr>
        <p:spPr/>
        <p:txBody>
          <a:bodyPr/>
          <a:lstStyle/>
          <a:p>
            <a:r>
              <a:rPr lang="en-US" smtClean="0"/>
              <a:t>PPS Lande Octobre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59A92F80-0B7A-4B08-911C-D77E683284A7}" type="datetime1">
              <a:rPr lang="en-US" smtClean="0"/>
              <a:t>10/22/2018</a:t>
            </a:fld>
            <a:endParaRPr lang="en-US" dirty="0"/>
          </a:p>
        </p:txBody>
      </p:sp>
      <p:sp>
        <p:nvSpPr>
          <p:cNvPr id="4" name="Footer Placeholder 3"/>
          <p:cNvSpPr>
            <a:spLocks noGrp="1"/>
          </p:cNvSpPr>
          <p:nvPr>
            <p:ph type="ftr" sz="quarter" idx="11"/>
          </p:nvPr>
        </p:nvSpPr>
        <p:spPr/>
        <p:txBody>
          <a:bodyPr/>
          <a:lstStyle/>
          <a:p>
            <a:r>
              <a:rPr lang="en-US" smtClean="0"/>
              <a:t>PPS Lande Octobre 2018</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5A983D48-4945-4AE6-8311-C1164CABB76B}" type="datetime1">
              <a:rPr lang="en-US" smtClean="0"/>
              <a:t>10/22/2018</a:t>
            </a:fld>
            <a:endParaRPr lang="en-US" dirty="0"/>
          </a:p>
        </p:txBody>
      </p:sp>
      <p:sp>
        <p:nvSpPr>
          <p:cNvPr id="4" name="Footer Placeholder 3"/>
          <p:cNvSpPr>
            <a:spLocks noGrp="1"/>
          </p:cNvSpPr>
          <p:nvPr>
            <p:ph type="ftr" sz="quarter" idx="11"/>
          </p:nvPr>
        </p:nvSpPr>
        <p:spPr/>
        <p:txBody>
          <a:bodyPr/>
          <a:lstStyle/>
          <a:p>
            <a:r>
              <a:rPr lang="en-US" smtClean="0"/>
              <a:t>PPS Lande Octobre 2018</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2D5905F-7541-498F-AE75-D5339C36EBA3}" type="datetime1">
              <a:rPr lang="en-US" smtClean="0"/>
              <a:t>10/22/2018</a:t>
            </a:fld>
            <a:endParaRPr lang="en-US" dirty="0"/>
          </a:p>
        </p:txBody>
      </p:sp>
      <p:sp>
        <p:nvSpPr>
          <p:cNvPr id="5" name="Footer Placeholder 4"/>
          <p:cNvSpPr>
            <a:spLocks noGrp="1"/>
          </p:cNvSpPr>
          <p:nvPr>
            <p:ph type="ftr" sz="quarter" idx="11"/>
          </p:nvPr>
        </p:nvSpPr>
        <p:spPr/>
        <p:txBody>
          <a:bodyPr/>
          <a:lstStyle/>
          <a:p>
            <a:r>
              <a:rPr lang="en-US" smtClean="0"/>
              <a:t>PPS Lande Octobre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FD366B0-8396-46CC-AE17-8B1013696DC8}" type="datetime1">
              <a:rPr lang="en-US" smtClean="0"/>
              <a:t>10/22/2018</a:t>
            </a:fld>
            <a:endParaRPr lang="en-US" dirty="0"/>
          </a:p>
        </p:txBody>
      </p:sp>
      <p:sp>
        <p:nvSpPr>
          <p:cNvPr id="5" name="Footer Placeholder 4"/>
          <p:cNvSpPr>
            <a:spLocks noGrp="1"/>
          </p:cNvSpPr>
          <p:nvPr>
            <p:ph type="ftr" sz="quarter" idx="11"/>
          </p:nvPr>
        </p:nvSpPr>
        <p:spPr/>
        <p:txBody>
          <a:bodyPr/>
          <a:lstStyle/>
          <a:p>
            <a:r>
              <a:rPr lang="en-US" smtClean="0"/>
              <a:t>PPS Lande Octobre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cstate="email">
            <a:alphaModFix amt="40000"/>
            <a:extLst>
              <a:ext uri="{28A0092B-C50C-407E-A947-70E740481C1C}">
                <a14:useLocalDpi xmlns:a14="http://schemas.microsoft.com/office/drawing/2010/main"/>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77C004AE-59D1-495E-BC43-5D3666D8A4AB}" type="datetime1">
              <a:rPr lang="en-US" smtClean="0"/>
              <a:t>10/22/2018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smtClean="0"/>
              <a:t>PPS Lande Octobre 2018</a:t>
            </a:r>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hf hdr="0"/>
  <p:txStyles>
    <p:titleStyle>
      <a:lvl1pPr algn="ctr" defTabSz="914400" rtl="0" eaLnBrk="1" latinLnBrk="0" hangingPunct="1">
        <a:lnSpc>
          <a:spcPct val="90000"/>
        </a:lnSpc>
        <a:spcBef>
          <a:spcPct val="0"/>
        </a:spcBef>
        <a:buNone/>
        <a:defRPr sz="3600" kern="1200" cap="all" baseline="0">
          <a:solidFill>
            <a:schemeClr val="tx1"/>
          </a:solidFill>
          <a:effectLst>
            <a:outerShdw blurRad="38100" dist="38100" dir="2700000" algn="tl">
              <a:srgbClr val="000000">
                <a:alpha val="43137"/>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outerShdw blurRad="47625" dist="12700" dir="2700000" algn="tl" rotWithShape="0">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outerShdw blurRad="47625" dist="12700" dir="2700000" algn="tl" rotWithShape="0">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outerShdw blurRad="47625" dist="12700" dir="2700000" algn="tl" rotWithShape="0">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64908" y="3409554"/>
            <a:ext cx="4153480" cy="2838846"/>
          </a:xfrm>
          <a:prstGeom prst="rect">
            <a:avLst/>
          </a:prstGeom>
        </p:spPr>
      </p:pic>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002709" y="2278355"/>
            <a:ext cx="6426183" cy="2308324"/>
          </a:xfrm>
          <a:prstGeom prst="rect">
            <a:avLst/>
          </a:prstGeom>
        </p:spPr>
        <p:txBody>
          <a:bodyPr wrap="none">
            <a:spAutoFit/>
          </a:bodyPr>
          <a:lstStyle/>
          <a:p>
            <a:r>
              <a:rPr lang="fr-FR" sz="7200" b="1" dirty="0">
                <a:ln>
                  <a:solidFill>
                    <a:srgbClr val="FFFF00"/>
                  </a:solidFill>
                </a:ln>
                <a:latin typeface="Brush Script MT" panose="03060802040406070304" pitchFamily="66" charset="0"/>
              </a:rPr>
              <a:t>Pour rire un </a:t>
            </a:r>
            <a:r>
              <a:rPr lang="fr-FR" sz="7200" b="1" dirty="0" smtClean="0">
                <a:ln>
                  <a:solidFill>
                    <a:srgbClr val="FFFF00"/>
                  </a:solidFill>
                </a:ln>
                <a:latin typeface="Brush Script MT" panose="03060802040406070304" pitchFamily="66" charset="0"/>
              </a:rPr>
              <a:t>peu par</a:t>
            </a:r>
          </a:p>
          <a:p>
            <a:r>
              <a:rPr lang="fr-FR" sz="7200" b="1" dirty="0" smtClean="0">
                <a:ln>
                  <a:solidFill>
                    <a:srgbClr val="FFFF00"/>
                  </a:solidFill>
                </a:ln>
                <a:latin typeface="Brush Script MT" panose="03060802040406070304" pitchFamily="66" charset="0"/>
              </a:rPr>
              <a:t>    Lande</a:t>
            </a:r>
            <a:r>
              <a:rPr lang="fr-FR" sz="7200" dirty="0" smtClean="0">
                <a:ln>
                  <a:solidFill>
                    <a:srgbClr val="FFFF00"/>
                  </a:solidFill>
                </a:ln>
              </a:rPr>
              <a:t>. </a:t>
            </a:r>
            <a:r>
              <a:rPr lang="fr-FR" sz="7200" b="1" dirty="0" smtClean="0">
                <a:ln>
                  <a:solidFill>
                    <a:srgbClr val="FFFF00"/>
                  </a:solidFill>
                </a:ln>
                <a:latin typeface="Brush Script MT" panose="03060802040406070304" pitchFamily="66" charset="0"/>
              </a:rPr>
              <a:t>N° 4</a:t>
            </a:r>
            <a:endParaRPr lang="fr-FR" sz="7200" b="1" dirty="0">
              <a:ln>
                <a:solidFill>
                  <a:srgbClr val="FFFF00"/>
                </a:solidFill>
              </a:ln>
              <a:latin typeface="Brush Script MT" panose="03060802040406070304" pitchFamily="66" charset="0"/>
            </a:endParaRPr>
          </a:p>
        </p:txBody>
      </p:sp>
    </p:spTree>
    <p:extLst>
      <p:ext uri="{BB962C8B-B14F-4D97-AF65-F5344CB8AC3E}">
        <p14:creationId xmlns:p14="http://schemas.microsoft.com/office/powerpoint/2010/main" val="4191612449"/>
      </p:ext>
    </p:extLst>
  </p:cSld>
  <p:clrMapOvr>
    <a:masterClrMapping/>
  </p:clrMapOvr>
  <mc:AlternateContent xmlns:mc="http://schemas.openxmlformats.org/markup-compatibility/2006">
    <mc:Choice xmlns:p14="http://schemas.microsoft.com/office/powerpoint/2010/main" Requires="p14">
      <p:transition spd="slow" p14:dur="5750" advTm="6000">
        <p14:vortex dir="r"/>
        <p:sndAc>
          <p:stSnd loop="1">
            <p:snd r:embed="rId2" name="Et on se marre .wav"/>
          </p:stSnd>
        </p:sndAc>
      </p:transition>
    </mc:Choice>
    <mc:Fallback>
      <p:transition spd="slow" advTm="6000">
        <p:fade/>
        <p:sndAc>
          <p:stSnd loop="1">
            <p:snd r:embed="rId2" name="Et on se marre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2"/>
          <a:stretch>
            <a:fillRect/>
          </a:stretch>
        </p:blipFill>
        <p:spPr>
          <a:xfrm>
            <a:off x="2053273" y="1427328"/>
            <a:ext cx="8272010" cy="4136005"/>
          </a:xfrm>
          <a:prstGeom prst="rect">
            <a:avLst/>
          </a:prstGeom>
          <a:effectLst>
            <a:softEdge rad="127000"/>
          </a:effectLst>
        </p:spPr>
      </p:pic>
      <p:sp>
        <p:nvSpPr>
          <p:cNvPr id="9" name="Rectangle 8"/>
          <p:cNvSpPr/>
          <p:nvPr/>
        </p:nvSpPr>
        <p:spPr>
          <a:xfrm>
            <a:off x="2554820" y="2555354"/>
            <a:ext cx="7351806" cy="1754326"/>
          </a:xfrm>
          <a:prstGeom prst="rect">
            <a:avLst/>
          </a:prstGeom>
        </p:spPr>
        <p:txBody>
          <a:bodyPr wrap="square">
            <a:spAutoFit/>
          </a:bodyPr>
          <a:lstStyle/>
          <a:p>
            <a:r>
              <a:rPr lang="fr-FR" sz="5400" b="1" dirty="0" smtClean="0"/>
              <a:t>L'incroyable </a:t>
            </a:r>
            <a:r>
              <a:rPr lang="fr-FR" sz="5400" b="1" dirty="0"/>
              <a:t>gabegie des </a:t>
            </a:r>
            <a:r>
              <a:rPr lang="fr-FR" sz="5400" b="1" dirty="0" smtClean="0"/>
              <a:t>       allocations familiales</a:t>
            </a:r>
            <a:endParaRPr lang="fr-FR" sz="5400" b="1" dirty="0"/>
          </a:p>
        </p:txBody>
      </p:sp>
    </p:spTree>
    <p:extLst>
      <p:ext uri="{BB962C8B-B14F-4D97-AF65-F5344CB8AC3E}">
        <p14:creationId xmlns:p14="http://schemas.microsoft.com/office/powerpoint/2010/main" val="329376600"/>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0" end="0"/>
                                            </p:txEl>
                                          </p:spTgt>
                                        </p:tgtEl>
                                        <p:attrNameLst>
                                          <p:attrName>ppt_w</p:attrName>
                                        </p:attrNameLst>
                                      </p:cBhvr>
                                    </p:anim>
                                    <p:anim by="(#ppt_w*0.50)" calcmode="lin" valueType="num">
                                      <p:cBhvr>
                                        <p:cTn id="24" dur="500" decel="50000" autoRev="1" fill="hold">
                                          <p:stCondLst>
                                            <p:cond delay="0"/>
                                          </p:stCondLst>
                                        </p:cTn>
                                        <p:tgtEl>
                                          <p:spTgt spid="9">
                                            <p:txEl>
                                              <p:pRg st="0" end="0"/>
                                            </p:txEl>
                                          </p:spTgt>
                                        </p:tgtEl>
                                        <p:attrNameLst>
                                          <p:attrName>ppt_x</p:attrName>
                                        </p:attrNameLst>
                                      </p:cBhvr>
                                    </p:anim>
                                    <p:anim from="(-#ppt_h/2)" to="(#ppt_y)" calcmode="lin" valueType="num">
                                      <p:cBhvr>
                                        <p:cTn id="25" dur="1000" fill="hold">
                                          <p:stCondLst>
                                            <p:cond delay="0"/>
                                          </p:stCondLst>
                                        </p:cTn>
                                        <p:tgtEl>
                                          <p:spTgt spid="9">
                                            <p:txEl>
                                              <p:pRg st="0" end="0"/>
                                            </p:txEl>
                                          </p:spTgt>
                                        </p:tgtEl>
                                        <p:attrNameLst>
                                          <p:attrName>ppt_y</p:attrName>
                                        </p:attrNameLst>
                                      </p:cBhvr>
                                    </p:anim>
                                    <p:animRot by="21600000">
                                      <p:cBhvr>
                                        <p:cTn id="26"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3</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a:stretch>
            <a:fillRect/>
          </a:stretch>
        </p:blipFill>
        <p:spPr>
          <a:xfrm>
            <a:off x="2116933" y="1530094"/>
            <a:ext cx="7976887" cy="4068212"/>
          </a:xfrm>
          <a:prstGeom prst="rect">
            <a:avLst/>
          </a:prstGeom>
          <a:effectLst>
            <a:softEdge rad="127000"/>
          </a:effectLst>
        </p:spPr>
      </p:pic>
    </p:spTree>
    <p:extLst>
      <p:ext uri="{BB962C8B-B14F-4D97-AF65-F5344CB8AC3E}">
        <p14:creationId xmlns:p14="http://schemas.microsoft.com/office/powerpoint/2010/main" val="3326788478"/>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4</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705616" y="2463021"/>
            <a:ext cx="8619667" cy="1938992"/>
          </a:xfrm>
          <a:prstGeom prst="rect">
            <a:avLst/>
          </a:prstGeom>
        </p:spPr>
        <p:txBody>
          <a:bodyPr wrap="none">
            <a:spAutoFit/>
          </a:bodyPr>
          <a:lstStyle/>
          <a:p>
            <a:r>
              <a:rPr lang="fr-FR" sz="4000" b="1" dirty="0"/>
              <a:t>Elle pète les plombs à la CAF : </a:t>
            </a:r>
            <a:r>
              <a:rPr lang="fr-FR" sz="4000" b="1" dirty="0" smtClean="0"/>
              <a:t>génial ! !</a:t>
            </a:r>
          </a:p>
          <a:p>
            <a:r>
              <a:rPr lang="fr-FR" sz="4000" b="1" dirty="0" smtClean="0"/>
              <a:t> </a:t>
            </a:r>
          </a:p>
          <a:p>
            <a:r>
              <a:rPr lang="fr-FR" sz="4000" b="1" dirty="0" smtClean="0"/>
              <a:t>       Faut se méfier des Gauloises ? </a:t>
            </a:r>
            <a:endParaRPr lang="fr-FR" dirty="0"/>
          </a:p>
        </p:txBody>
      </p:sp>
    </p:spTree>
    <p:extLst>
      <p:ext uri="{BB962C8B-B14F-4D97-AF65-F5344CB8AC3E}">
        <p14:creationId xmlns:p14="http://schemas.microsoft.com/office/powerpoint/2010/main" val="3724845628"/>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5</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a:stretch>
            <a:fillRect/>
          </a:stretch>
        </p:blipFill>
        <p:spPr>
          <a:xfrm>
            <a:off x="3753135" y="1408310"/>
            <a:ext cx="4517408" cy="4305891"/>
          </a:xfrm>
          <a:prstGeom prst="rect">
            <a:avLst/>
          </a:prstGeom>
          <a:effectLst>
            <a:softEdge rad="127000"/>
          </a:effectLst>
        </p:spPr>
      </p:pic>
    </p:spTree>
    <p:extLst>
      <p:ext uri="{BB962C8B-B14F-4D97-AF65-F5344CB8AC3E}">
        <p14:creationId xmlns:p14="http://schemas.microsoft.com/office/powerpoint/2010/main" val="2959128104"/>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6</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676400" y="1626191"/>
            <a:ext cx="8648883" cy="3416320"/>
          </a:xfrm>
          <a:prstGeom prst="rect">
            <a:avLst/>
          </a:prstGeom>
        </p:spPr>
        <p:txBody>
          <a:bodyPr wrap="square">
            <a:spAutoFit/>
          </a:bodyPr>
          <a:lstStyle/>
          <a:p>
            <a:r>
              <a:rPr lang="fr-FR" sz="2400" b="1" dirty="0"/>
              <a:t>EXCELLENT!!!! Bravo madame. ..</a:t>
            </a:r>
          </a:p>
          <a:p>
            <a:endParaRPr lang="fr-FR" sz="2400" b="1" dirty="0"/>
          </a:p>
          <a:p>
            <a:r>
              <a:rPr lang="fr-FR" sz="2400" b="1" dirty="0"/>
              <a:t>Dommage que l'on soit toujours obligé de baisser la culotte et de cracher au bassinet en acceptant les </a:t>
            </a:r>
            <a:r>
              <a:rPr lang="fr-FR" sz="2400" b="1" dirty="0" err="1" smtClean="0"/>
              <a:t>excecivites</a:t>
            </a:r>
            <a:r>
              <a:rPr lang="fr-FR" sz="2400" b="1" dirty="0" smtClean="0"/>
              <a:t> </a:t>
            </a:r>
            <a:r>
              <a:rPr lang="fr-FR" sz="2400" b="1" dirty="0"/>
              <a:t>de ce peuple qui refuse notre culture tout en nous imposant la leur avec l'</a:t>
            </a:r>
            <a:r>
              <a:rPr lang="fr-FR" sz="2400" b="1" dirty="0" err="1"/>
              <a:t>acentiment</a:t>
            </a:r>
            <a:r>
              <a:rPr lang="fr-FR" sz="2400" b="1" dirty="0"/>
              <a:t> de notre propre gouvernement. Souvenons nous de Charles Martel qui nous a donné il y a déjà bien longtemps la marche à </a:t>
            </a:r>
            <a:r>
              <a:rPr lang="fr-FR" sz="2400" b="1" dirty="0" err="1"/>
              <a:t>suivre.Mon</a:t>
            </a:r>
            <a:r>
              <a:rPr lang="fr-FR" sz="2400" b="1" dirty="0"/>
              <a:t> souhait serait d'être encore vivant pour voir cela.</a:t>
            </a:r>
          </a:p>
        </p:txBody>
      </p:sp>
    </p:spTree>
    <p:extLst>
      <p:ext uri="{BB962C8B-B14F-4D97-AF65-F5344CB8AC3E}">
        <p14:creationId xmlns:p14="http://schemas.microsoft.com/office/powerpoint/2010/main" val="1442314500"/>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7</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2076646" y="2109078"/>
            <a:ext cx="8057462" cy="2646878"/>
          </a:xfrm>
          <a:prstGeom prst="rect">
            <a:avLst/>
          </a:prstGeom>
        </p:spPr>
        <p:txBody>
          <a:bodyPr wrap="none">
            <a:spAutoFit/>
          </a:bodyPr>
          <a:lstStyle/>
          <a:p>
            <a:r>
              <a:rPr lang="fr-FR" sz="16600" b="1" dirty="0"/>
              <a:t>Toulouse</a:t>
            </a:r>
          </a:p>
        </p:txBody>
      </p:sp>
    </p:spTree>
    <p:extLst>
      <p:ext uri="{BB962C8B-B14F-4D97-AF65-F5344CB8AC3E}">
        <p14:creationId xmlns:p14="http://schemas.microsoft.com/office/powerpoint/2010/main" val="4133263194"/>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8</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a:stretch>
            <a:fillRect/>
          </a:stretch>
        </p:blipFill>
        <p:spPr>
          <a:xfrm>
            <a:off x="3425588" y="1356467"/>
            <a:ext cx="5109437" cy="4415466"/>
          </a:xfrm>
          <a:prstGeom prst="rect">
            <a:avLst/>
          </a:prstGeom>
          <a:effectLst>
            <a:softEdge rad="127000"/>
          </a:effectLst>
        </p:spPr>
      </p:pic>
    </p:spTree>
    <p:extLst>
      <p:ext uri="{BB962C8B-B14F-4D97-AF65-F5344CB8AC3E}">
        <p14:creationId xmlns:p14="http://schemas.microsoft.com/office/powerpoint/2010/main" val="4044095154"/>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9</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534171" y="1407195"/>
            <a:ext cx="9142411" cy="4031873"/>
          </a:xfrm>
          <a:prstGeom prst="rect">
            <a:avLst/>
          </a:prstGeom>
        </p:spPr>
        <p:txBody>
          <a:bodyPr wrap="square">
            <a:spAutoFit/>
          </a:bodyPr>
          <a:lstStyle/>
          <a:p>
            <a:r>
              <a:rPr lang="fr-FR" sz="3200" b="1" dirty="0"/>
              <a:t> Consternant mais... à rire quand même !</a:t>
            </a:r>
          </a:p>
          <a:p>
            <a:endParaRPr lang="fr-FR" sz="3200" b="1" dirty="0"/>
          </a:p>
          <a:p>
            <a:r>
              <a:rPr lang="fr-FR" sz="3200" b="1" dirty="0"/>
              <a:t> Quand on pète les plombs à la CAF...</a:t>
            </a:r>
          </a:p>
          <a:p>
            <a:endParaRPr lang="fr-FR" sz="3200" b="1" dirty="0"/>
          </a:p>
          <a:p>
            <a:r>
              <a:rPr lang="fr-FR" sz="3200" b="1" dirty="0"/>
              <a:t> Une employée de la CAF sort sa mitraillette à </a:t>
            </a:r>
            <a:r>
              <a:rPr lang="fr-FR" sz="3200" b="1" dirty="0" err="1"/>
              <a:t>Knackis</a:t>
            </a:r>
            <a:r>
              <a:rPr lang="fr-FR" sz="3200" b="1" dirty="0"/>
              <a:t>(saucisses) </a:t>
            </a:r>
          </a:p>
          <a:p>
            <a:endParaRPr lang="fr-FR" sz="3200" b="1" dirty="0"/>
          </a:p>
          <a:p>
            <a:r>
              <a:rPr lang="fr-FR" sz="3200" b="1" dirty="0"/>
              <a:t>et tire sur la file d’attente !</a:t>
            </a:r>
          </a:p>
        </p:txBody>
      </p:sp>
    </p:spTree>
    <p:extLst>
      <p:ext uri="{BB962C8B-B14F-4D97-AF65-F5344CB8AC3E}">
        <p14:creationId xmlns:p14="http://schemas.microsoft.com/office/powerpoint/2010/main" val="3521310951"/>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6" end="6"/>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6" end="6"/>
                                            </p:txEl>
                                          </p:spTgt>
                                        </p:tgtEl>
                                        <p:attrNameLst>
                                          <p:attrName>ppt_w</p:attrName>
                                        </p:attrNameLst>
                                      </p:cBhvr>
                                    </p:anim>
                                    <p:anim by="(#ppt_w*0.50)" calcmode="lin" valueType="num">
                                      <p:cBhvr>
                                        <p:cTn id="48" dur="500" decel="50000" autoRev="1" fill="hold">
                                          <p:stCondLst>
                                            <p:cond delay="0"/>
                                          </p:stCondLst>
                                        </p:cTn>
                                        <p:tgtEl>
                                          <p:spTgt spid="2">
                                            <p:txEl>
                                              <p:pRg st="6" end="6"/>
                                            </p:txEl>
                                          </p:spTgt>
                                        </p:tgtEl>
                                        <p:attrNameLst>
                                          <p:attrName>ppt_x</p:attrName>
                                        </p:attrNameLst>
                                      </p:cBhvr>
                                    </p:anim>
                                    <p:anim from="(-#ppt_h/2)" to="(#ppt_y)" calcmode="lin" valueType="num">
                                      <p:cBhvr>
                                        <p:cTn id="49" dur="1000" fill="hold">
                                          <p:stCondLst>
                                            <p:cond delay="0"/>
                                          </p:stCondLst>
                                        </p:cTn>
                                        <p:tgtEl>
                                          <p:spTgt spid="2">
                                            <p:txEl>
                                              <p:pRg st="6" end="6"/>
                                            </p:txEl>
                                          </p:spTgt>
                                        </p:tgtEl>
                                        <p:attrNameLst>
                                          <p:attrName>ppt_y</p:attrName>
                                        </p:attrNameLst>
                                      </p:cBhvr>
                                    </p:anim>
                                    <p:animRot by="21600000">
                                      <p:cBhvr>
                                        <p:cTn id="50"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10</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057377" y="1929879"/>
            <a:ext cx="6096000" cy="3046988"/>
          </a:xfrm>
          <a:prstGeom prst="rect">
            <a:avLst/>
          </a:prstGeom>
        </p:spPr>
        <p:txBody>
          <a:bodyPr>
            <a:spAutoFit/>
          </a:bodyPr>
          <a:lstStyle/>
          <a:p>
            <a:r>
              <a:rPr lang="fr-FR" sz="3200" b="1" dirty="0"/>
              <a:t>52 ans de la CAF de Toulouse a été arrêtée, vendredi dernier, par la police de Toulouse alors qu’elle tirait des saucisses </a:t>
            </a:r>
            <a:r>
              <a:rPr lang="fr-FR" sz="3200" b="1" dirty="0" err="1"/>
              <a:t>knackis</a:t>
            </a:r>
            <a:r>
              <a:rPr lang="fr-FR" sz="3200" b="1" dirty="0"/>
              <a:t> sur des femmes voilées ainsi que sur leurs enfants dans des poussettes. </a:t>
            </a:r>
          </a:p>
        </p:txBody>
      </p:sp>
    </p:spTree>
    <p:extLst>
      <p:ext uri="{BB962C8B-B14F-4D97-AF65-F5344CB8AC3E}">
        <p14:creationId xmlns:p14="http://schemas.microsoft.com/office/powerpoint/2010/main" val="4035346398"/>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11</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885472" y="1469962"/>
            <a:ext cx="8950168" cy="4031873"/>
          </a:xfrm>
          <a:prstGeom prst="rect">
            <a:avLst/>
          </a:prstGeom>
        </p:spPr>
        <p:txBody>
          <a:bodyPr wrap="square">
            <a:spAutoFit/>
          </a:bodyPr>
          <a:lstStyle/>
          <a:p>
            <a:r>
              <a:rPr lang="fr-FR" sz="3200" b="1" dirty="0"/>
              <a:t>L’employée aurait fait un </a:t>
            </a:r>
            <a:r>
              <a:rPr lang="fr-FR" sz="3200" b="1" dirty="0" err="1"/>
              <a:t>burn-out</a:t>
            </a:r>
            <a:r>
              <a:rPr lang="fr-FR" sz="3200" b="1" dirty="0"/>
              <a:t> il y a plusieurs mois de cela et aurait demandé à changer de ville mais sans succès. Marie-Louise était une employée exemplaire de la Caisse d’allocations familiales de la Haute-Garonne durant ces 20 dernières années mais une altercation islamophobe a irrémédiablement mis fin à sa carrière professionnelle.</a:t>
            </a:r>
          </a:p>
        </p:txBody>
      </p:sp>
    </p:spTree>
    <p:extLst>
      <p:ext uri="{BB962C8B-B14F-4D97-AF65-F5344CB8AC3E}">
        <p14:creationId xmlns:p14="http://schemas.microsoft.com/office/powerpoint/2010/main" val="2744496127"/>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12</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885472" y="1211124"/>
            <a:ext cx="8439811" cy="4093428"/>
          </a:xfrm>
          <a:prstGeom prst="rect">
            <a:avLst/>
          </a:prstGeom>
        </p:spPr>
        <p:txBody>
          <a:bodyPr wrap="square">
            <a:spAutoFit/>
          </a:bodyPr>
          <a:lstStyle/>
          <a:p>
            <a:endParaRPr lang="fr-FR" dirty="0"/>
          </a:p>
          <a:p>
            <a:endParaRPr lang="fr-FR" dirty="0"/>
          </a:p>
          <a:p>
            <a:r>
              <a:rPr lang="fr-FR" sz="3200" b="1" dirty="0"/>
              <a:t> L’employée aurait mal pris une remarque désobligeante de la part d’une personne voilée, qui aurait dit,«</a:t>
            </a:r>
            <a:r>
              <a:rPr lang="fr-FR" sz="3200" b="1" dirty="0" err="1"/>
              <a:t>Vous,les</a:t>
            </a:r>
            <a:r>
              <a:rPr lang="fr-FR" sz="3200" b="1" dirty="0"/>
              <a:t> </a:t>
            </a:r>
            <a:r>
              <a:rPr lang="fr-FR" sz="3200" b="1" dirty="0" err="1"/>
              <a:t>blancs,vous</a:t>
            </a:r>
            <a:r>
              <a:rPr lang="fr-FR" sz="3200" b="1" dirty="0"/>
              <a:t> êtes derrière les bureaux à travailler et nous on récolte votre </a:t>
            </a:r>
            <a:r>
              <a:rPr lang="fr-FR" sz="3200" b="1" dirty="0" err="1"/>
              <a:t>pognonwallah</a:t>
            </a:r>
            <a:r>
              <a:rPr lang="fr-FR" sz="3200" b="1" dirty="0"/>
              <a:t> » (propos capté par les micros des caméras de surveillance installés dans le local).</a:t>
            </a:r>
          </a:p>
        </p:txBody>
      </p:sp>
    </p:spTree>
    <p:extLst>
      <p:ext uri="{BB962C8B-B14F-4D97-AF65-F5344CB8AC3E}">
        <p14:creationId xmlns:p14="http://schemas.microsoft.com/office/powerpoint/2010/main" val="1885503391"/>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13</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735215" y="1070878"/>
            <a:ext cx="8740323" cy="4308872"/>
          </a:xfrm>
          <a:prstGeom prst="rect">
            <a:avLst/>
          </a:prstGeom>
        </p:spPr>
        <p:txBody>
          <a:bodyPr wrap="square">
            <a:spAutoFit/>
          </a:bodyPr>
          <a:lstStyle/>
          <a:p>
            <a:endParaRPr lang="fr-FR" dirty="0"/>
          </a:p>
          <a:p>
            <a:endParaRPr lang="fr-FR" sz="3200" b="1" dirty="0"/>
          </a:p>
          <a:p>
            <a:r>
              <a:rPr lang="fr-FR" sz="3200" b="1" dirty="0"/>
              <a:t> Cette remarque n’a pas suscité d’indignation dans la file d’attente mais, plutôt, des railleries et des plaisanteries sur les« français de souche ». Ce à quoi l’employée aurait rétorqué, « Les mains en l’air Batman, t’as une belle portée dis donc (…) » avant de viser l’innocente jeune femme et de tirer en rafale plusieurs </a:t>
            </a:r>
            <a:r>
              <a:rPr lang="fr-FR" sz="3200" b="1" dirty="0" err="1"/>
              <a:t>knackis</a:t>
            </a:r>
            <a:r>
              <a:rPr lang="fr-FR" sz="3200" b="1" dirty="0"/>
              <a:t> dans sa direction.</a:t>
            </a:r>
          </a:p>
        </p:txBody>
      </p:sp>
    </p:spTree>
    <p:extLst>
      <p:ext uri="{BB962C8B-B14F-4D97-AF65-F5344CB8AC3E}">
        <p14:creationId xmlns:p14="http://schemas.microsoft.com/office/powerpoint/2010/main" val="643681222"/>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14</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2423160" y="980778"/>
            <a:ext cx="7421879" cy="4585871"/>
          </a:xfrm>
          <a:prstGeom prst="rect">
            <a:avLst/>
          </a:prstGeom>
        </p:spPr>
        <p:txBody>
          <a:bodyPr wrap="square">
            <a:spAutoFit/>
          </a:bodyPr>
          <a:lstStyle/>
          <a:p>
            <a:endParaRPr lang="fr-FR" dirty="0"/>
          </a:p>
          <a:p>
            <a:endParaRPr lang="fr-FR" dirty="0"/>
          </a:p>
          <a:p>
            <a:r>
              <a:rPr lang="fr-FR" sz="3200" b="1" dirty="0"/>
              <a:t> Une des </a:t>
            </a:r>
            <a:r>
              <a:rPr lang="fr-FR" sz="3200" b="1" dirty="0" err="1"/>
              <a:t>knackis</a:t>
            </a:r>
            <a:r>
              <a:rPr lang="fr-FR" sz="3200" b="1" dirty="0"/>
              <a:t> a touché l’œil d’Anissa, une jeune fille de 8 ans, qui s’est réfugiée en pleurs sous la burqa d’ </a:t>
            </a:r>
            <a:r>
              <a:rPr lang="fr-FR" sz="3200" b="1" dirty="0" err="1"/>
              <a:t>Hadjar</a:t>
            </a:r>
            <a:r>
              <a:rPr lang="fr-FR" sz="3200" b="1" dirty="0"/>
              <a:t>, sa mère. Quelques secondes se sont écoulées avant qu’un vent de panique ne gagne la file d’attente qui a préféré fuir les lieux pour ne pas être touchée par la substance impure.</a:t>
            </a:r>
          </a:p>
        </p:txBody>
      </p:sp>
    </p:spTree>
    <p:extLst>
      <p:ext uri="{BB962C8B-B14F-4D97-AF65-F5344CB8AC3E}">
        <p14:creationId xmlns:p14="http://schemas.microsoft.com/office/powerpoint/2010/main" val="1314024749"/>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15</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164057" y="2273561"/>
            <a:ext cx="6096000" cy="2554545"/>
          </a:xfrm>
          <a:prstGeom prst="rect">
            <a:avLst/>
          </a:prstGeom>
        </p:spPr>
        <p:txBody>
          <a:bodyPr>
            <a:spAutoFit/>
          </a:bodyPr>
          <a:lstStyle/>
          <a:p>
            <a:r>
              <a:rPr lang="fr-FR" sz="3200" b="1" dirty="0" smtClean="0"/>
              <a:t>Une </a:t>
            </a:r>
            <a:r>
              <a:rPr lang="fr-FR" sz="3200" b="1" dirty="0"/>
              <a:t>fois la CAF désertée, l’employée aurait déclaré :</a:t>
            </a:r>
          </a:p>
          <a:p>
            <a:r>
              <a:rPr lang="fr-FR" sz="3200" b="1" dirty="0" smtClean="0"/>
              <a:t>« </a:t>
            </a:r>
            <a:r>
              <a:rPr lang="fr-FR" sz="3200" b="1" dirty="0"/>
              <a:t>ça se fait exploser au milieu de la foule mais ça a peur d’une saucisse! »,</a:t>
            </a:r>
          </a:p>
        </p:txBody>
      </p:sp>
    </p:spTree>
    <p:extLst>
      <p:ext uri="{BB962C8B-B14F-4D97-AF65-F5344CB8AC3E}">
        <p14:creationId xmlns:p14="http://schemas.microsoft.com/office/powerpoint/2010/main" val="204251398"/>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16</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057377" y="1852225"/>
            <a:ext cx="6096000" cy="3231654"/>
          </a:xfrm>
          <a:prstGeom prst="rect">
            <a:avLst/>
          </a:prstGeom>
        </p:spPr>
        <p:txBody>
          <a:bodyPr>
            <a:spAutoFit/>
          </a:bodyPr>
          <a:lstStyle/>
          <a:p>
            <a:r>
              <a:rPr lang="fr-FR" sz="3200" b="1" dirty="0" smtClean="0"/>
              <a:t>     Avant </a:t>
            </a:r>
            <a:r>
              <a:rPr lang="fr-FR" sz="3200" b="1" dirty="0"/>
              <a:t>de brandir son arme à la manière des djihadistes, les bras tendus au dessus de sa tête et de </a:t>
            </a:r>
            <a:r>
              <a:rPr lang="fr-FR" sz="3200" b="1" dirty="0" smtClean="0"/>
              <a:t>crier</a:t>
            </a:r>
          </a:p>
          <a:p>
            <a:endParaRPr lang="fr-FR" sz="3200" b="1" dirty="0"/>
          </a:p>
          <a:p>
            <a:r>
              <a:rPr lang="fr-FR" sz="4400" b="1" dirty="0" smtClean="0"/>
              <a:t>   « </a:t>
            </a:r>
            <a:r>
              <a:rPr lang="fr-FR" sz="4400" b="1" dirty="0"/>
              <a:t>Allah Snackbar! ».</a:t>
            </a:r>
          </a:p>
        </p:txBody>
      </p:sp>
    </p:spTree>
    <p:extLst>
      <p:ext uri="{BB962C8B-B14F-4D97-AF65-F5344CB8AC3E}">
        <p14:creationId xmlns:p14="http://schemas.microsoft.com/office/powerpoint/2010/main" val="4158381446"/>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17</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719975" y="1909023"/>
            <a:ext cx="8770803" cy="3046988"/>
          </a:xfrm>
          <a:prstGeom prst="rect">
            <a:avLst/>
          </a:prstGeom>
        </p:spPr>
        <p:txBody>
          <a:bodyPr wrap="square">
            <a:spAutoFit/>
          </a:bodyPr>
          <a:lstStyle/>
          <a:p>
            <a:r>
              <a:rPr lang="fr-FR" sz="3200" b="1" dirty="0" smtClean="0"/>
              <a:t>     Tous </a:t>
            </a:r>
            <a:r>
              <a:rPr lang="fr-FR" sz="3200" b="1" dirty="0"/>
              <a:t>ces propos ont été enregistrés et la police se charge de l’enquête. Environ 9 </a:t>
            </a:r>
            <a:r>
              <a:rPr lang="fr-FR" sz="3200" b="1" dirty="0" err="1"/>
              <a:t>knackis</a:t>
            </a:r>
            <a:r>
              <a:rPr lang="fr-FR" sz="3200" b="1" dirty="0"/>
              <a:t> ont été retrouvées sur le lieu du délit, par les officiers de la brigade criminelle. La portée de l’air soft modifié  était de plusieurs dizaines de mètres et il pouvait accueillir une douzaine de saucisses.</a:t>
            </a:r>
          </a:p>
        </p:txBody>
      </p:sp>
    </p:spTree>
    <p:extLst>
      <p:ext uri="{BB962C8B-B14F-4D97-AF65-F5344CB8AC3E}">
        <p14:creationId xmlns:p14="http://schemas.microsoft.com/office/powerpoint/2010/main" val="3414177388"/>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18</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1021080" y="1342519"/>
            <a:ext cx="10257146" cy="4524315"/>
          </a:xfrm>
          <a:prstGeom prst="rect">
            <a:avLst/>
          </a:prstGeom>
        </p:spPr>
        <p:txBody>
          <a:bodyPr wrap="square">
            <a:spAutoFit/>
          </a:bodyPr>
          <a:lstStyle/>
          <a:p>
            <a:r>
              <a:rPr lang="fr-FR" sz="3200" b="1" dirty="0"/>
              <a:t>La vitesse des projectiles faisait d’eux des armes assommantes redoutables pour quiconque était pris au dépourvu. Le directeur de la CAF, après avoir visionné les images des caméras de surveillance, a déclaré que Marie-Louise a été licenciée sur le champ</a:t>
            </a:r>
            <a:r>
              <a:rPr lang="fr-FR" sz="3200" b="1" dirty="0" smtClean="0"/>
              <a:t>.</a:t>
            </a:r>
            <a:endParaRPr lang="fr-FR" sz="3200" b="1" dirty="0"/>
          </a:p>
          <a:p>
            <a:r>
              <a:rPr lang="fr-FR" sz="3200" b="1" dirty="0"/>
              <a:t> Marie-Louise à, quant à elle, été jointe ce lundi matin, et a déclaré n’avoir aucun remord et que plusieurs menaces de mort ont été proférées à son encontre, ce qui ne l’inquiète pas du tout </a:t>
            </a:r>
            <a:r>
              <a:rPr lang="fr-FR" dirty="0"/>
              <a:t>: </a:t>
            </a:r>
          </a:p>
        </p:txBody>
      </p:sp>
    </p:spTree>
    <p:extLst>
      <p:ext uri="{BB962C8B-B14F-4D97-AF65-F5344CB8AC3E}">
        <p14:creationId xmlns:p14="http://schemas.microsoft.com/office/powerpoint/2010/main" val="3423170750"/>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1" end="1"/>
                                            </p:txEl>
                                          </p:spTgt>
                                        </p:tgtEl>
                                        <p:attrNameLst>
                                          <p:attrName>ppt_w</p:attrName>
                                        </p:attrNameLst>
                                      </p:cBhvr>
                                    </p:anim>
                                    <p:anim by="(#ppt_w*0.50)" calcmode="lin" valueType="num">
                                      <p:cBhvr>
                                        <p:cTn id="32" dur="500" decel="50000" autoRev="1" fill="hold">
                                          <p:stCondLst>
                                            <p:cond delay="0"/>
                                          </p:stCondLst>
                                        </p:cTn>
                                        <p:tgtEl>
                                          <p:spTgt spid="3">
                                            <p:txEl>
                                              <p:pRg st="1" end="1"/>
                                            </p:txEl>
                                          </p:spTgt>
                                        </p:tgtEl>
                                        <p:attrNameLst>
                                          <p:attrName>ppt_x</p:attrName>
                                        </p:attrNameLst>
                                      </p:cBhvr>
                                    </p:anim>
                                    <p:anim from="(-#ppt_h/2)" to="(#ppt_y)" calcmode="lin" valueType="num">
                                      <p:cBhvr>
                                        <p:cTn id="33" dur="1000" fill="hold">
                                          <p:stCondLst>
                                            <p:cond delay="0"/>
                                          </p:stCondLst>
                                        </p:cTn>
                                        <p:tgtEl>
                                          <p:spTgt spid="3">
                                            <p:txEl>
                                              <p:pRg st="1" end="1"/>
                                            </p:txEl>
                                          </p:spTgt>
                                        </p:tgtEl>
                                        <p:attrNameLst>
                                          <p:attrName>ppt_y</p:attrName>
                                        </p:attrNameLst>
                                      </p:cBhvr>
                                    </p:anim>
                                    <p:animRot by="21600000">
                                      <p:cBhvr>
                                        <p:cTn id="34"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19</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3057377" y="1416580"/>
            <a:ext cx="6096000" cy="4031873"/>
          </a:xfrm>
          <a:prstGeom prst="rect">
            <a:avLst/>
          </a:prstGeom>
        </p:spPr>
        <p:txBody>
          <a:bodyPr>
            <a:spAutoFit/>
          </a:bodyPr>
          <a:lstStyle/>
          <a:p>
            <a:r>
              <a:rPr lang="fr-FR" sz="3200" b="1" dirty="0"/>
              <a:t>« j’ai des centaines de </a:t>
            </a:r>
            <a:r>
              <a:rPr lang="fr-FR" sz="3200" b="1" dirty="0" err="1"/>
              <a:t>knackis</a:t>
            </a:r>
            <a:r>
              <a:rPr lang="fr-FR" sz="3200" b="1" dirty="0"/>
              <a:t> chez moi, partout dans la maison. Je suis parée à faire le djihad contre ceux qui viennent nous pourrir la vie tous les matins, qui font de fausses déclarations et qui arnaquent les Français qui travaillent dur et d’arrache-pied. »</a:t>
            </a:r>
          </a:p>
        </p:txBody>
      </p:sp>
    </p:spTree>
    <p:extLst>
      <p:ext uri="{BB962C8B-B14F-4D97-AF65-F5344CB8AC3E}">
        <p14:creationId xmlns:p14="http://schemas.microsoft.com/office/powerpoint/2010/main" val="1027970635"/>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20</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137137" y="977462"/>
            <a:ext cx="9936479" cy="4585871"/>
          </a:xfrm>
          <a:prstGeom prst="rect">
            <a:avLst/>
          </a:prstGeom>
        </p:spPr>
        <p:txBody>
          <a:bodyPr wrap="square">
            <a:spAutoFit/>
          </a:bodyPr>
          <a:lstStyle/>
          <a:p>
            <a:endParaRPr lang="fr-FR" dirty="0"/>
          </a:p>
          <a:p>
            <a:endParaRPr lang="fr-FR" dirty="0"/>
          </a:p>
          <a:p>
            <a:r>
              <a:rPr lang="fr-FR" sz="3200" b="1" dirty="0"/>
              <a:t> La jeune femme, qui n’a pas d’avocat et qui est l’auteur d’une agression basée sur une discrimination raciste, risque d’être condamnée à un an d’emprisonnement ou de devoir payer 45 000 euros d’amende.</a:t>
            </a:r>
          </a:p>
          <a:p>
            <a:endParaRPr lang="fr-FR" sz="3200" b="1" dirty="0"/>
          </a:p>
          <a:p>
            <a:r>
              <a:rPr lang="fr-FR" sz="3200" b="1" dirty="0"/>
              <a:t> Dans son quartier de </a:t>
            </a:r>
            <a:r>
              <a:rPr lang="fr-FR" sz="3200" b="1" dirty="0" err="1"/>
              <a:t>Toulouse-EST,elle</a:t>
            </a:r>
            <a:r>
              <a:rPr lang="fr-FR" sz="3200" b="1" dirty="0"/>
              <a:t> est devenue une héroïne, un véritable symbole contre le communautarisme. </a:t>
            </a:r>
          </a:p>
        </p:txBody>
      </p:sp>
    </p:spTree>
    <p:extLst>
      <p:ext uri="{BB962C8B-B14F-4D97-AF65-F5344CB8AC3E}">
        <p14:creationId xmlns:p14="http://schemas.microsoft.com/office/powerpoint/2010/main" val="1298476636"/>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21</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979055" y="1714169"/>
            <a:ext cx="8252643" cy="3539430"/>
          </a:xfrm>
          <a:prstGeom prst="rect">
            <a:avLst/>
          </a:prstGeom>
        </p:spPr>
        <p:txBody>
          <a:bodyPr wrap="square">
            <a:spAutoFit/>
          </a:bodyPr>
          <a:lstStyle/>
          <a:p>
            <a:r>
              <a:rPr lang="fr-FR" sz="3200" b="1" dirty="0"/>
              <a:t>« Ce qu’a fait Marie-Louise, personne ne l’aurait fait ! De nos jours si vous défendez les valeurs de votre pays vous passez pour un raciste. Nous ne sommes pas racistes, nous aimons le porc! Vive les </a:t>
            </a:r>
            <a:r>
              <a:rPr lang="fr-FR" sz="3200" b="1" dirty="0" err="1"/>
              <a:t>Knackis</a:t>
            </a:r>
            <a:r>
              <a:rPr lang="fr-FR" sz="3200" b="1" dirty="0"/>
              <a:t>! » A déclaré Jacqueline, une fervente admiratrice de sa voisine.</a:t>
            </a:r>
          </a:p>
        </p:txBody>
      </p:sp>
    </p:spTree>
    <p:extLst>
      <p:ext uri="{BB962C8B-B14F-4D97-AF65-F5344CB8AC3E}">
        <p14:creationId xmlns:p14="http://schemas.microsoft.com/office/powerpoint/2010/main" val="604774794"/>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22</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493038" y="1525672"/>
            <a:ext cx="9403080" cy="4031873"/>
          </a:xfrm>
          <a:prstGeom prst="rect">
            <a:avLst/>
          </a:prstGeom>
        </p:spPr>
        <p:txBody>
          <a:bodyPr wrap="square">
            <a:spAutoFit/>
          </a:bodyPr>
          <a:lstStyle/>
          <a:p>
            <a:r>
              <a:rPr lang="fr-FR" sz="3200" b="1" dirty="0"/>
              <a:t>« Les musulmans ne veulent pas s’adapter chez nous, moi je ne vois aucun inconvénient à ce qu’on m’envoie du couscous en pleine figure dans une CAF du Maghreb, mais malheureusement il n’y a pas de CAF au Maghreb et ils ne donnent pas d'argent aux étrangers non </a:t>
            </a:r>
            <a:r>
              <a:rPr lang="fr-FR" sz="3200" b="1" dirty="0" err="1"/>
              <a:t>plus!Il</a:t>
            </a:r>
            <a:r>
              <a:rPr lang="fr-FR" sz="3200" b="1" dirty="0"/>
              <a:t> n’y a que des cons comme nous pour le faire </a:t>
            </a:r>
            <a:r>
              <a:rPr lang="fr-FR" sz="3200" b="1" dirty="0" smtClean="0"/>
              <a:t>»</a:t>
            </a:r>
            <a:endParaRPr lang="fr-FR" sz="3200" b="1" dirty="0"/>
          </a:p>
          <a:p>
            <a:r>
              <a:rPr lang="fr-FR" sz="3200" b="1" dirty="0"/>
              <a:t>  A déclaré Roger, un voisin.</a:t>
            </a:r>
          </a:p>
        </p:txBody>
      </p:sp>
    </p:spTree>
    <p:extLst>
      <p:ext uri="{BB962C8B-B14F-4D97-AF65-F5344CB8AC3E}">
        <p14:creationId xmlns:p14="http://schemas.microsoft.com/office/powerpoint/2010/main" val="1666682712"/>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23</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203478" y="1486277"/>
            <a:ext cx="9692640" cy="4031873"/>
          </a:xfrm>
          <a:prstGeom prst="rect">
            <a:avLst/>
          </a:prstGeom>
        </p:spPr>
        <p:txBody>
          <a:bodyPr wrap="square">
            <a:spAutoFit/>
          </a:bodyPr>
          <a:lstStyle/>
          <a:p>
            <a:r>
              <a:rPr lang="fr-FR" sz="3200" b="1" dirty="0"/>
              <a:t> Aucune plainte n’a été déposée à l’encontre de Marie-Louise mais il est possible, selon une amie qui a préféré garder l’anonymat, que la victime soit en situation irrégulière et qu’elle n’ose pas se présenter au commissariat. De plus la jeune femme voilée de 22 ans, ainsi que ses 5 enfants, peinaient à comprendre le Français, ce qui a été la goutte d’eau de trop pour Marie-Louise...</a:t>
            </a:r>
          </a:p>
        </p:txBody>
      </p:sp>
    </p:spTree>
    <p:extLst>
      <p:ext uri="{BB962C8B-B14F-4D97-AF65-F5344CB8AC3E}">
        <p14:creationId xmlns:p14="http://schemas.microsoft.com/office/powerpoint/2010/main" val="1671203036"/>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94310" y="5518149"/>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24</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057377" y="1981770"/>
            <a:ext cx="6096000" cy="3046988"/>
          </a:xfrm>
          <a:prstGeom prst="rect">
            <a:avLst/>
          </a:prstGeom>
        </p:spPr>
        <p:txBody>
          <a:bodyPr>
            <a:spAutoFit/>
          </a:bodyPr>
          <a:lstStyle/>
          <a:p>
            <a:r>
              <a:rPr lang="fr-FR" sz="4800" b="1" dirty="0"/>
              <a:t>Mais tout cela, on ne l'entend pas dans les médias, et pourtant ... c'est arrivé !</a:t>
            </a:r>
          </a:p>
        </p:txBody>
      </p:sp>
    </p:spTree>
    <p:extLst>
      <p:ext uri="{BB962C8B-B14F-4D97-AF65-F5344CB8AC3E}">
        <p14:creationId xmlns:p14="http://schemas.microsoft.com/office/powerpoint/2010/main" val="2264237362"/>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25</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1564" y="1565067"/>
            <a:ext cx="6264322" cy="3915201"/>
          </a:xfrm>
          <a:prstGeom prst="rect">
            <a:avLst/>
          </a:prstGeom>
          <a:effectLst>
            <a:softEdge rad="127000"/>
          </a:effectLst>
        </p:spPr>
      </p:pic>
      <p:sp>
        <p:nvSpPr>
          <p:cNvPr id="3" name="Rectangle 2"/>
          <p:cNvSpPr/>
          <p:nvPr/>
        </p:nvSpPr>
        <p:spPr>
          <a:xfrm>
            <a:off x="2443403" y="2967335"/>
            <a:ext cx="7305205"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rPr>
              <a:t>Mais , c’est pas la même chose ? </a:t>
            </a:r>
            <a:endParaRPr lang="fr-FR" sz="40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57871063"/>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26</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4726" y="1565067"/>
            <a:ext cx="7581900" cy="3790950"/>
          </a:xfrm>
          <a:prstGeom prst="rect">
            <a:avLst/>
          </a:prstGeom>
          <a:effectLst>
            <a:softEdge rad="127000"/>
          </a:effectLst>
        </p:spPr>
      </p:pic>
      <p:sp>
        <p:nvSpPr>
          <p:cNvPr id="3" name="Rectangle 2"/>
          <p:cNvSpPr/>
          <p:nvPr/>
        </p:nvSpPr>
        <p:spPr>
          <a:xfrm>
            <a:off x="1471423" y="2109078"/>
            <a:ext cx="9288505" cy="1323439"/>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rPr>
              <a:t>Il ne faudrait pas se tromper nous sommes</a:t>
            </a:r>
          </a:p>
          <a:p>
            <a:pPr algn="ctr"/>
            <a:r>
              <a:rPr lang="fr-FR" sz="4000" b="1" dirty="0" smtClean="0">
                <a:ln w="0"/>
                <a:effectLst>
                  <a:outerShdw blurRad="38100" dist="19050" dir="2700000" algn="tl" rotWithShape="0">
                    <a:schemeClr val="dk1">
                      <a:alpha val="40000"/>
                    </a:schemeClr>
                  </a:outerShdw>
                </a:effectLst>
              </a:rPr>
              <a:t> en France et pas au Maroc ? </a:t>
            </a:r>
            <a:endParaRPr lang="fr-FR" sz="40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18936346"/>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1" end="1"/>
                                            </p:txEl>
                                          </p:spTgt>
                                        </p:tgtEl>
                                        <p:attrNameLst>
                                          <p:attrName>ppt_w</p:attrName>
                                        </p:attrNameLst>
                                      </p:cBhvr>
                                    </p:anim>
                                    <p:anim by="(#ppt_w*0.50)" calcmode="lin" valueType="num">
                                      <p:cBhvr>
                                        <p:cTn id="32" dur="500" decel="50000" autoRev="1" fill="hold">
                                          <p:stCondLst>
                                            <p:cond delay="0"/>
                                          </p:stCondLst>
                                        </p:cTn>
                                        <p:tgtEl>
                                          <p:spTgt spid="3">
                                            <p:txEl>
                                              <p:pRg st="1" end="1"/>
                                            </p:txEl>
                                          </p:spTgt>
                                        </p:tgtEl>
                                        <p:attrNameLst>
                                          <p:attrName>ppt_x</p:attrName>
                                        </p:attrNameLst>
                                      </p:cBhvr>
                                    </p:anim>
                                    <p:anim from="(-#ppt_h/2)" to="(#ppt_y)" calcmode="lin" valueType="num">
                                      <p:cBhvr>
                                        <p:cTn id="33" dur="1000" fill="hold">
                                          <p:stCondLst>
                                            <p:cond delay="0"/>
                                          </p:stCondLst>
                                        </p:cTn>
                                        <p:tgtEl>
                                          <p:spTgt spid="3">
                                            <p:txEl>
                                              <p:pRg st="1" end="1"/>
                                            </p:txEl>
                                          </p:spTgt>
                                        </p:tgtEl>
                                        <p:attrNameLst>
                                          <p:attrName>ppt_y</p:attrName>
                                        </p:attrNameLst>
                                      </p:cBhvr>
                                    </p:anim>
                                    <p:animRot by="21600000">
                                      <p:cBhvr>
                                        <p:cTn id="34"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27</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9626" y="1498162"/>
            <a:ext cx="6027552" cy="4019988"/>
          </a:xfrm>
          <a:prstGeom prst="rect">
            <a:avLst/>
          </a:prstGeom>
          <a:effectLst>
            <a:softEdge rad="127000"/>
          </a:effectLst>
        </p:spPr>
      </p:pic>
      <p:sp>
        <p:nvSpPr>
          <p:cNvPr id="3" name="Rectangle 2"/>
          <p:cNvSpPr/>
          <p:nvPr/>
        </p:nvSpPr>
        <p:spPr>
          <a:xfrm>
            <a:off x="1885472" y="2072467"/>
            <a:ext cx="8543494" cy="1446550"/>
          </a:xfrm>
          <a:prstGeom prst="rect">
            <a:avLst/>
          </a:prstGeom>
          <a:noFill/>
        </p:spPr>
        <p:txBody>
          <a:bodyPr wrap="none" lIns="91440" tIns="45720" rIns="91440" bIns="45720">
            <a:spAutoFit/>
          </a:bodyPr>
          <a:lstStyle/>
          <a:p>
            <a:pPr algn="ctr"/>
            <a:r>
              <a:rPr lang="fr-FR" sz="4400" b="1" dirty="0" smtClean="0">
                <a:ln w="0"/>
                <a:effectLst>
                  <a:outerShdw blurRad="38100" dist="19050" dir="2700000" algn="tl" rotWithShape="0">
                    <a:schemeClr val="dk1">
                      <a:alpha val="40000"/>
                    </a:schemeClr>
                  </a:outerShdw>
                </a:effectLst>
              </a:rPr>
              <a:t>En France une grande différence</a:t>
            </a:r>
          </a:p>
          <a:p>
            <a:pPr algn="ctr"/>
            <a:r>
              <a:rPr lang="fr-FR" sz="4400" b="1" dirty="0" smtClean="0">
                <a:ln w="0"/>
                <a:effectLst>
                  <a:outerShdw blurRad="38100" dist="19050" dir="2700000" algn="tl" rotWithShape="0">
                    <a:schemeClr val="dk1">
                      <a:alpha val="40000"/>
                    </a:schemeClr>
                  </a:outerShdw>
                </a:effectLst>
              </a:rPr>
              <a:t> d’accueil ? Pas comme au Maroc ? </a:t>
            </a:r>
            <a:endParaRPr lang="fr-FR" sz="44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167941778"/>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1" end="1"/>
                                            </p:txEl>
                                          </p:spTgt>
                                        </p:tgtEl>
                                        <p:attrNameLst>
                                          <p:attrName>ppt_w</p:attrName>
                                        </p:attrNameLst>
                                      </p:cBhvr>
                                    </p:anim>
                                    <p:anim by="(#ppt_w*0.50)" calcmode="lin" valueType="num">
                                      <p:cBhvr>
                                        <p:cTn id="32" dur="500" decel="50000" autoRev="1" fill="hold">
                                          <p:stCondLst>
                                            <p:cond delay="0"/>
                                          </p:stCondLst>
                                        </p:cTn>
                                        <p:tgtEl>
                                          <p:spTgt spid="3">
                                            <p:txEl>
                                              <p:pRg st="1" end="1"/>
                                            </p:txEl>
                                          </p:spTgt>
                                        </p:tgtEl>
                                        <p:attrNameLst>
                                          <p:attrName>ppt_x</p:attrName>
                                        </p:attrNameLst>
                                      </p:cBhvr>
                                    </p:anim>
                                    <p:anim from="(-#ppt_h/2)" to="(#ppt_y)" calcmode="lin" valueType="num">
                                      <p:cBhvr>
                                        <p:cTn id="33" dur="1000" fill="hold">
                                          <p:stCondLst>
                                            <p:cond delay="0"/>
                                          </p:stCondLst>
                                        </p:cTn>
                                        <p:tgtEl>
                                          <p:spTgt spid="3">
                                            <p:txEl>
                                              <p:pRg st="1" end="1"/>
                                            </p:txEl>
                                          </p:spTgt>
                                        </p:tgtEl>
                                        <p:attrNameLst>
                                          <p:attrName>ppt_y</p:attrName>
                                        </p:attrNameLst>
                                      </p:cBhvr>
                                    </p:anim>
                                    <p:animRot by="21600000">
                                      <p:cBhvr>
                                        <p:cTn id="34"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28</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65932" y="1593501"/>
            <a:ext cx="5915025" cy="3941398"/>
          </a:xfrm>
          <a:prstGeom prst="rect">
            <a:avLst/>
          </a:prstGeom>
          <a:effectLst>
            <a:softEdge rad="127000"/>
          </a:effectLst>
        </p:spPr>
      </p:pic>
      <p:sp>
        <p:nvSpPr>
          <p:cNvPr id="3" name="Rectangle 2"/>
          <p:cNvSpPr/>
          <p:nvPr/>
        </p:nvSpPr>
        <p:spPr>
          <a:xfrm>
            <a:off x="1442184" y="2967335"/>
            <a:ext cx="9307676" cy="1938992"/>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rPr>
              <a:t>Même les chèvres restent dans les arbres ?</a:t>
            </a:r>
          </a:p>
          <a:p>
            <a:pPr algn="ctr"/>
            <a:r>
              <a:rPr lang="fr-FR" sz="4000" b="1" dirty="0" smtClean="0">
                <a:ln w="0"/>
                <a:effectLst>
                  <a:outerShdw blurRad="38100" dist="19050" dir="2700000" algn="tl" rotWithShape="0">
                    <a:schemeClr val="dk1">
                      <a:alpha val="40000"/>
                    </a:schemeClr>
                  </a:outerShdw>
                </a:effectLst>
              </a:rPr>
              <a:t> En France chez nous se sont les oiseaux </a:t>
            </a:r>
          </a:p>
          <a:p>
            <a:pPr algn="ctr"/>
            <a:r>
              <a:rPr lang="fr-FR" sz="4000" b="1" dirty="0" smtClean="0">
                <a:ln w="0"/>
                <a:effectLst>
                  <a:outerShdw blurRad="38100" dist="19050" dir="2700000" algn="tl" rotWithShape="0">
                    <a:schemeClr val="dk1">
                      <a:alpha val="40000"/>
                    </a:schemeClr>
                  </a:outerShdw>
                </a:effectLst>
              </a:rPr>
              <a:t>qui s’y perchent ? </a:t>
            </a:r>
            <a:endParaRPr lang="fr-FR" sz="40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657886114"/>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1" end="1"/>
                                            </p:txEl>
                                          </p:spTgt>
                                        </p:tgtEl>
                                        <p:attrNameLst>
                                          <p:attrName>ppt_w</p:attrName>
                                        </p:attrNameLst>
                                      </p:cBhvr>
                                    </p:anim>
                                    <p:anim by="(#ppt_w*0.50)" calcmode="lin" valueType="num">
                                      <p:cBhvr>
                                        <p:cTn id="32" dur="500" decel="50000" autoRev="1" fill="hold">
                                          <p:stCondLst>
                                            <p:cond delay="0"/>
                                          </p:stCondLst>
                                        </p:cTn>
                                        <p:tgtEl>
                                          <p:spTgt spid="3">
                                            <p:txEl>
                                              <p:pRg st="1" end="1"/>
                                            </p:txEl>
                                          </p:spTgt>
                                        </p:tgtEl>
                                        <p:attrNameLst>
                                          <p:attrName>ppt_x</p:attrName>
                                        </p:attrNameLst>
                                      </p:cBhvr>
                                    </p:anim>
                                    <p:anim from="(-#ppt_h/2)" to="(#ppt_y)" calcmode="lin" valueType="num">
                                      <p:cBhvr>
                                        <p:cTn id="33" dur="1000" fill="hold">
                                          <p:stCondLst>
                                            <p:cond delay="0"/>
                                          </p:stCondLst>
                                        </p:cTn>
                                        <p:tgtEl>
                                          <p:spTgt spid="3">
                                            <p:txEl>
                                              <p:pRg st="1" end="1"/>
                                            </p:txEl>
                                          </p:spTgt>
                                        </p:tgtEl>
                                        <p:attrNameLst>
                                          <p:attrName>ppt_y</p:attrName>
                                        </p:attrNameLst>
                                      </p:cBhvr>
                                    </p:anim>
                                    <p:animRot by="21600000">
                                      <p:cBhvr>
                                        <p:cTn id="34" dur="1000" fill="hold">
                                          <p:stCondLst>
                                            <p:cond delay="0"/>
                                          </p:stCondLst>
                                        </p:cTn>
                                        <p:tgtEl>
                                          <p:spTgt spid="3">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2" end="2"/>
                                            </p:txEl>
                                          </p:spTgt>
                                        </p:tgtEl>
                                        <p:attrNameLst>
                                          <p:attrName>ppt_w</p:attrName>
                                        </p:attrNameLst>
                                      </p:cBhvr>
                                    </p:anim>
                                    <p:anim by="(#ppt_w*0.50)" calcmode="lin" valueType="num">
                                      <p:cBhvr>
                                        <p:cTn id="40" dur="500" decel="50000" autoRev="1" fill="hold">
                                          <p:stCondLst>
                                            <p:cond delay="0"/>
                                          </p:stCondLst>
                                        </p:cTn>
                                        <p:tgtEl>
                                          <p:spTgt spid="3">
                                            <p:txEl>
                                              <p:pRg st="2" end="2"/>
                                            </p:txEl>
                                          </p:spTgt>
                                        </p:tgtEl>
                                        <p:attrNameLst>
                                          <p:attrName>ppt_x</p:attrName>
                                        </p:attrNameLst>
                                      </p:cBhvr>
                                    </p:anim>
                                    <p:anim from="(-#ppt_h/2)" to="(#ppt_y)" calcmode="lin" valueType="num">
                                      <p:cBhvr>
                                        <p:cTn id="41" dur="1000" fill="hold">
                                          <p:stCondLst>
                                            <p:cond delay="0"/>
                                          </p:stCondLst>
                                        </p:cTn>
                                        <p:tgtEl>
                                          <p:spTgt spid="3">
                                            <p:txEl>
                                              <p:pRg st="2" end="2"/>
                                            </p:txEl>
                                          </p:spTgt>
                                        </p:tgtEl>
                                        <p:attrNameLst>
                                          <p:attrName>ppt_y</p:attrName>
                                        </p:attrNameLst>
                                      </p:cBhvr>
                                    </p:anim>
                                    <p:animRot by="21600000">
                                      <p:cBhvr>
                                        <p:cTn id="42"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29</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5544" y="1536146"/>
            <a:ext cx="7219665" cy="4010925"/>
          </a:xfrm>
          <a:prstGeom prst="rect">
            <a:avLst/>
          </a:prstGeom>
          <a:effectLst>
            <a:softEdge rad="127000"/>
          </a:effectLst>
        </p:spPr>
      </p:pic>
      <p:sp>
        <p:nvSpPr>
          <p:cNvPr id="3" name="Rectangle 2"/>
          <p:cNvSpPr/>
          <p:nvPr/>
        </p:nvSpPr>
        <p:spPr>
          <a:xfrm>
            <a:off x="2864805" y="2967335"/>
            <a:ext cx="6462410" cy="1323439"/>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rPr>
              <a:t>Et nos femmes Françaises ne </a:t>
            </a:r>
          </a:p>
          <a:p>
            <a:pPr algn="ctr"/>
            <a:r>
              <a:rPr lang="fr-FR" sz="4000" b="1" dirty="0" smtClean="0">
                <a:ln w="0"/>
                <a:effectLst>
                  <a:outerShdw blurRad="38100" dist="19050" dir="2700000" algn="tl" rotWithShape="0">
                    <a:schemeClr val="dk1">
                      <a:alpha val="40000"/>
                    </a:schemeClr>
                  </a:outerShdw>
                </a:effectLst>
              </a:rPr>
              <a:t>sont pas des chameaux ? </a:t>
            </a:r>
            <a:endParaRPr lang="fr-FR" sz="40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581804739"/>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1" end="1"/>
                                            </p:txEl>
                                          </p:spTgt>
                                        </p:tgtEl>
                                        <p:attrNameLst>
                                          <p:attrName>ppt_w</p:attrName>
                                        </p:attrNameLst>
                                      </p:cBhvr>
                                    </p:anim>
                                    <p:anim by="(#ppt_w*0.50)" calcmode="lin" valueType="num">
                                      <p:cBhvr>
                                        <p:cTn id="32" dur="500" decel="50000" autoRev="1" fill="hold">
                                          <p:stCondLst>
                                            <p:cond delay="0"/>
                                          </p:stCondLst>
                                        </p:cTn>
                                        <p:tgtEl>
                                          <p:spTgt spid="3">
                                            <p:txEl>
                                              <p:pRg st="1" end="1"/>
                                            </p:txEl>
                                          </p:spTgt>
                                        </p:tgtEl>
                                        <p:attrNameLst>
                                          <p:attrName>ppt_x</p:attrName>
                                        </p:attrNameLst>
                                      </p:cBhvr>
                                    </p:anim>
                                    <p:anim from="(-#ppt_h/2)" to="(#ppt_y)" calcmode="lin" valueType="num">
                                      <p:cBhvr>
                                        <p:cTn id="33" dur="1000" fill="hold">
                                          <p:stCondLst>
                                            <p:cond delay="0"/>
                                          </p:stCondLst>
                                        </p:cTn>
                                        <p:tgtEl>
                                          <p:spTgt spid="3">
                                            <p:txEl>
                                              <p:pRg st="1" end="1"/>
                                            </p:txEl>
                                          </p:spTgt>
                                        </p:tgtEl>
                                        <p:attrNameLst>
                                          <p:attrName>ppt_y</p:attrName>
                                        </p:attrNameLst>
                                      </p:cBhvr>
                                    </p:anim>
                                    <p:animRot by="21600000">
                                      <p:cBhvr>
                                        <p:cTn id="34"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30</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a:stretch>
            <a:fillRect/>
          </a:stretch>
        </p:blipFill>
        <p:spPr>
          <a:xfrm>
            <a:off x="2420821" y="1592612"/>
            <a:ext cx="7369112" cy="4153283"/>
          </a:xfrm>
          <a:prstGeom prst="rect">
            <a:avLst/>
          </a:prstGeom>
          <a:effectLst>
            <a:softEdge rad="127000"/>
          </a:effectLst>
        </p:spPr>
      </p:pic>
      <p:sp>
        <p:nvSpPr>
          <p:cNvPr id="3" name="Rectangle 2"/>
          <p:cNvSpPr/>
          <p:nvPr/>
        </p:nvSpPr>
        <p:spPr>
          <a:xfrm>
            <a:off x="1885472" y="1592612"/>
            <a:ext cx="8944453" cy="1569660"/>
          </a:xfrm>
          <a:prstGeom prst="rect">
            <a:avLst/>
          </a:prstGeom>
        </p:spPr>
        <p:txBody>
          <a:bodyPr wrap="square">
            <a:spAutoFit/>
          </a:bodyPr>
          <a:lstStyle/>
          <a:p>
            <a:r>
              <a:rPr lang="fr-FR" sz="2400" b="1" dirty="0" smtClean="0"/>
              <a:t>"</a:t>
            </a:r>
            <a:r>
              <a:rPr lang="fr-FR" sz="2400" b="1" dirty="0"/>
              <a:t>Familles Marocaine à la CAF"</a:t>
            </a:r>
          </a:p>
          <a:p>
            <a:r>
              <a:rPr lang="fr-FR" sz="2400" b="1" dirty="0" smtClean="0"/>
              <a:t>Six </a:t>
            </a:r>
            <a:r>
              <a:rPr lang="fr-FR" sz="2400" b="1" dirty="0"/>
              <a:t>mois de sursis pour fraudes à la CAF requis contre l'imâm ...</a:t>
            </a:r>
          </a:p>
          <a:p>
            <a:r>
              <a:rPr lang="fr-FR" sz="2400" b="1" dirty="0"/>
              <a:t>Observatoire de l'islamisation</a:t>
            </a:r>
          </a:p>
          <a:p>
            <a:r>
              <a:rPr lang="fr-FR" sz="2400" b="1" dirty="0"/>
              <a:t>Six mois de sursis pour fraudes à la CAF requis contre l'imâm </a:t>
            </a:r>
          </a:p>
        </p:txBody>
      </p:sp>
    </p:spTree>
    <p:extLst>
      <p:ext uri="{BB962C8B-B14F-4D97-AF65-F5344CB8AC3E}">
        <p14:creationId xmlns:p14="http://schemas.microsoft.com/office/powerpoint/2010/main" val="62277757"/>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1" end="1"/>
                                            </p:txEl>
                                          </p:spTgt>
                                        </p:tgtEl>
                                        <p:attrNameLst>
                                          <p:attrName>ppt_w</p:attrName>
                                        </p:attrNameLst>
                                      </p:cBhvr>
                                    </p:anim>
                                    <p:anim by="(#ppt_w*0.50)" calcmode="lin" valueType="num">
                                      <p:cBhvr>
                                        <p:cTn id="32" dur="500" decel="50000" autoRev="1" fill="hold">
                                          <p:stCondLst>
                                            <p:cond delay="0"/>
                                          </p:stCondLst>
                                        </p:cTn>
                                        <p:tgtEl>
                                          <p:spTgt spid="3">
                                            <p:txEl>
                                              <p:pRg st="1" end="1"/>
                                            </p:txEl>
                                          </p:spTgt>
                                        </p:tgtEl>
                                        <p:attrNameLst>
                                          <p:attrName>ppt_x</p:attrName>
                                        </p:attrNameLst>
                                      </p:cBhvr>
                                    </p:anim>
                                    <p:anim from="(-#ppt_h/2)" to="(#ppt_y)" calcmode="lin" valueType="num">
                                      <p:cBhvr>
                                        <p:cTn id="33" dur="1000" fill="hold">
                                          <p:stCondLst>
                                            <p:cond delay="0"/>
                                          </p:stCondLst>
                                        </p:cTn>
                                        <p:tgtEl>
                                          <p:spTgt spid="3">
                                            <p:txEl>
                                              <p:pRg st="1" end="1"/>
                                            </p:txEl>
                                          </p:spTgt>
                                        </p:tgtEl>
                                        <p:attrNameLst>
                                          <p:attrName>ppt_y</p:attrName>
                                        </p:attrNameLst>
                                      </p:cBhvr>
                                    </p:anim>
                                    <p:animRot by="21600000">
                                      <p:cBhvr>
                                        <p:cTn id="34" dur="1000" fill="hold">
                                          <p:stCondLst>
                                            <p:cond delay="0"/>
                                          </p:stCondLst>
                                        </p:cTn>
                                        <p:tgtEl>
                                          <p:spTgt spid="3">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2" end="2"/>
                                            </p:txEl>
                                          </p:spTgt>
                                        </p:tgtEl>
                                        <p:attrNameLst>
                                          <p:attrName>ppt_w</p:attrName>
                                        </p:attrNameLst>
                                      </p:cBhvr>
                                    </p:anim>
                                    <p:anim by="(#ppt_w*0.50)" calcmode="lin" valueType="num">
                                      <p:cBhvr>
                                        <p:cTn id="40" dur="500" decel="50000" autoRev="1" fill="hold">
                                          <p:stCondLst>
                                            <p:cond delay="0"/>
                                          </p:stCondLst>
                                        </p:cTn>
                                        <p:tgtEl>
                                          <p:spTgt spid="3">
                                            <p:txEl>
                                              <p:pRg st="2" end="2"/>
                                            </p:txEl>
                                          </p:spTgt>
                                        </p:tgtEl>
                                        <p:attrNameLst>
                                          <p:attrName>ppt_x</p:attrName>
                                        </p:attrNameLst>
                                      </p:cBhvr>
                                    </p:anim>
                                    <p:anim from="(-#ppt_h/2)" to="(#ppt_y)" calcmode="lin" valueType="num">
                                      <p:cBhvr>
                                        <p:cTn id="41" dur="1000" fill="hold">
                                          <p:stCondLst>
                                            <p:cond delay="0"/>
                                          </p:stCondLst>
                                        </p:cTn>
                                        <p:tgtEl>
                                          <p:spTgt spid="3">
                                            <p:txEl>
                                              <p:pRg st="2" end="2"/>
                                            </p:txEl>
                                          </p:spTgt>
                                        </p:tgtEl>
                                        <p:attrNameLst>
                                          <p:attrName>ppt_y</p:attrName>
                                        </p:attrNameLst>
                                      </p:cBhvr>
                                    </p:anim>
                                    <p:animRot by="21600000">
                                      <p:cBhvr>
                                        <p:cTn id="42" dur="1000" fill="hold">
                                          <p:stCondLst>
                                            <p:cond delay="0"/>
                                          </p:stCondLst>
                                        </p:cTn>
                                        <p:tgtEl>
                                          <p:spTgt spid="3">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3" end="3"/>
                                            </p:txEl>
                                          </p:spTgt>
                                        </p:tgtEl>
                                        <p:attrNameLst>
                                          <p:attrName>ppt_w</p:attrName>
                                        </p:attrNameLst>
                                      </p:cBhvr>
                                    </p:anim>
                                    <p:anim by="(#ppt_w*0.50)" calcmode="lin" valueType="num">
                                      <p:cBhvr>
                                        <p:cTn id="48" dur="500" decel="50000" autoRev="1" fill="hold">
                                          <p:stCondLst>
                                            <p:cond delay="0"/>
                                          </p:stCondLst>
                                        </p:cTn>
                                        <p:tgtEl>
                                          <p:spTgt spid="3">
                                            <p:txEl>
                                              <p:pRg st="3" end="3"/>
                                            </p:txEl>
                                          </p:spTgt>
                                        </p:tgtEl>
                                        <p:attrNameLst>
                                          <p:attrName>ppt_x</p:attrName>
                                        </p:attrNameLst>
                                      </p:cBhvr>
                                    </p:anim>
                                    <p:anim from="(-#ppt_h/2)" to="(#ppt_y)" calcmode="lin" valueType="num">
                                      <p:cBhvr>
                                        <p:cTn id="49" dur="1000" fill="hold">
                                          <p:stCondLst>
                                            <p:cond delay="0"/>
                                          </p:stCondLst>
                                        </p:cTn>
                                        <p:tgtEl>
                                          <p:spTgt spid="3">
                                            <p:txEl>
                                              <p:pRg st="3" end="3"/>
                                            </p:txEl>
                                          </p:spTgt>
                                        </p:tgtEl>
                                        <p:attrNameLst>
                                          <p:attrName>ppt_y</p:attrName>
                                        </p:attrNameLst>
                                      </p:cBhvr>
                                    </p:anim>
                                    <p:animRot by="21600000">
                                      <p:cBhvr>
                                        <p:cTn id="50"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31</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a:stretch>
            <a:fillRect/>
          </a:stretch>
        </p:blipFill>
        <p:spPr>
          <a:xfrm>
            <a:off x="1685326" y="1512723"/>
            <a:ext cx="8840102" cy="4005427"/>
          </a:xfrm>
          <a:prstGeom prst="rect">
            <a:avLst/>
          </a:prstGeom>
          <a:effectLst>
            <a:softEdge rad="127000"/>
          </a:effectLst>
        </p:spPr>
      </p:pic>
      <p:sp>
        <p:nvSpPr>
          <p:cNvPr id="3" name="Rectangle 2"/>
          <p:cNvSpPr/>
          <p:nvPr/>
        </p:nvSpPr>
        <p:spPr>
          <a:xfrm>
            <a:off x="2420137" y="4618396"/>
            <a:ext cx="7370479" cy="584775"/>
          </a:xfrm>
          <a:prstGeom prst="rect">
            <a:avLst/>
          </a:prstGeom>
        </p:spPr>
        <p:txBody>
          <a:bodyPr wrap="none">
            <a:spAutoFit/>
          </a:bodyPr>
          <a:lstStyle/>
          <a:p>
            <a:r>
              <a:rPr lang="fr-FR" sz="3200" b="1" dirty="0"/>
              <a:t>Abdul </a:t>
            </a:r>
            <a:r>
              <a:rPr lang="fr-FR" sz="3200" b="1" dirty="0" err="1"/>
              <a:t>Adhim</a:t>
            </a:r>
            <a:r>
              <a:rPr lang="fr-FR" sz="3200" b="1" dirty="0"/>
              <a:t> </a:t>
            </a:r>
            <a:r>
              <a:rPr lang="fr-FR" sz="3200" b="1" dirty="0" err="1"/>
              <a:t>Kamouss</a:t>
            </a:r>
            <a:r>
              <a:rPr lang="fr-FR" sz="3200" b="1" dirty="0"/>
              <a:t>, l'imam marocain </a:t>
            </a:r>
          </a:p>
        </p:txBody>
      </p:sp>
    </p:spTree>
    <p:extLst>
      <p:ext uri="{BB962C8B-B14F-4D97-AF65-F5344CB8AC3E}">
        <p14:creationId xmlns:p14="http://schemas.microsoft.com/office/powerpoint/2010/main" val="3381996546"/>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32</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2"/>
          <a:stretch>
            <a:fillRect/>
          </a:stretch>
        </p:blipFill>
        <p:spPr>
          <a:xfrm>
            <a:off x="1448835" y="1425555"/>
            <a:ext cx="9570113" cy="4186924"/>
          </a:xfrm>
          <a:prstGeom prst="rect">
            <a:avLst/>
          </a:prstGeom>
          <a:effectLst>
            <a:softEdge rad="127000"/>
          </a:effectLst>
        </p:spPr>
      </p:pic>
    </p:spTree>
    <p:extLst>
      <p:ext uri="{BB962C8B-B14F-4D97-AF65-F5344CB8AC3E}">
        <p14:creationId xmlns:p14="http://schemas.microsoft.com/office/powerpoint/2010/main" val="2949929605"/>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33</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2"/>
          <a:stretch>
            <a:fillRect/>
          </a:stretch>
        </p:blipFill>
        <p:spPr>
          <a:xfrm>
            <a:off x="2067865" y="1456898"/>
            <a:ext cx="7963240" cy="4061252"/>
          </a:xfrm>
          <a:prstGeom prst="rect">
            <a:avLst/>
          </a:prstGeom>
          <a:effectLst>
            <a:softEdge rad="127000"/>
          </a:effectLst>
        </p:spPr>
      </p:pic>
      <p:sp>
        <p:nvSpPr>
          <p:cNvPr id="9" name="Rectangle 8"/>
          <p:cNvSpPr/>
          <p:nvPr/>
        </p:nvSpPr>
        <p:spPr>
          <a:xfrm>
            <a:off x="2048101" y="2967335"/>
            <a:ext cx="8095806" cy="923330"/>
          </a:xfrm>
          <a:prstGeom prst="rect">
            <a:avLst/>
          </a:prstGeom>
          <a:noFill/>
        </p:spPr>
        <p:txBody>
          <a:bodyPr wrap="none" lIns="91440" tIns="45720" rIns="91440" bIns="45720">
            <a:spAutoFit/>
          </a:bodyPr>
          <a:lstStyle/>
          <a:p>
            <a:pPr algn="ctr"/>
            <a:r>
              <a:rPr lang="fr-FR" sz="5400" b="1" dirty="0" smtClean="0">
                <a:ln w="0"/>
                <a:effectLst>
                  <a:outerShdw blurRad="38100" dist="19050" dir="2700000" algn="tl" rotWithShape="0">
                    <a:schemeClr val="dk1">
                      <a:alpha val="40000"/>
                    </a:schemeClr>
                  </a:outerShdw>
                </a:effectLst>
              </a:rPr>
              <a:t>Et oui c’est cela la France ? </a:t>
            </a:r>
            <a:endParaRPr lang="fr-FR" sz="54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003882425"/>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0" end="0"/>
                                            </p:txEl>
                                          </p:spTgt>
                                        </p:tgtEl>
                                        <p:attrNameLst>
                                          <p:attrName>ppt_w</p:attrName>
                                        </p:attrNameLst>
                                      </p:cBhvr>
                                    </p:anim>
                                    <p:anim by="(#ppt_w*0.50)" calcmode="lin" valueType="num">
                                      <p:cBhvr>
                                        <p:cTn id="24" dur="500" decel="50000" autoRev="1" fill="hold">
                                          <p:stCondLst>
                                            <p:cond delay="0"/>
                                          </p:stCondLst>
                                        </p:cTn>
                                        <p:tgtEl>
                                          <p:spTgt spid="9">
                                            <p:txEl>
                                              <p:pRg st="0" end="0"/>
                                            </p:txEl>
                                          </p:spTgt>
                                        </p:tgtEl>
                                        <p:attrNameLst>
                                          <p:attrName>ppt_x</p:attrName>
                                        </p:attrNameLst>
                                      </p:cBhvr>
                                    </p:anim>
                                    <p:anim from="(-#ppt_h/2)" to="(#ppt_y)" calcmode="lin" valueType="num">
                                      <p:cBhvr>
                                        <p:cTn id="25" dur="1000" fill="hold">
                                          <p:stCondLst>
                                            <p:cond delay="0"/>
                                          </p:stCondLst>
                                        </p:cTn>
                                        <p:tgtEl>
                                          <p:spTgt spid="9">
                                            <p:txEl>
                                              <p:pRg st="0" end="0"/>
                                            </p:txEl>
                                          </p:spTgt>
                                        </p:tgtEl>
                                        <p:attrNameLst>
                                          <p:attrName>ppt_y</p:attrName>
                                        </p:attrNameLst>
                                      </p:cBhvr>
                                    </p:anim>
                                    <p:animRot by="21600000">
                                      <p:cBhvr>
                                        <p:cTn id="26"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64908" y="3409554"/>
            <a:ext cx="4153480" cy="2838846"/>
          </a:xfrm>
          <a:prstGeom prst="rect">
            <a:avLst/>
          </a:prstGeom>
        </p:spPr>
      </p:pic>
      <p:sp>
        <p:nvSpPr>
          <p:cNvPr id="4" name="Rectangle 3"/>
          <p:cNvSpPr/>
          <p:nvPr/>
        </p:nvSpPr>
        <p:spPr>
          <a:xfrm>
            <a:off x="492369" y="492369"/>
            <a:ext cx="11226019" cy="5880296"/>
          </a:xfrm>
          <a:prstGeom prst="rect">
            <a:avLst/>
          </a:prstGeom>
          <a:noFill/>
          <a:ln w="952500" cmpd="thickThin">
            <a:gradFill flip="none" rotWithShape="1">
              <a:gsLst>
                <a:gs pos="80000">
                  <a:srgbClr val="FFC000"/>
                </a:gs>
                <a:gs pos="90000">
                  <a:schemeClr val="accent6">
                    <a:lumMod val="0"/>
                    <a:lumOff val="100000"/>
                  </a:schemeClr>
                </a:gs>
                <a:gs pos="100000">
                  <a:schemeClr val="accent6">
                    <a:lumMod val="0"/>
                    <a:lumOff val="100000"/>
                  </a:schemeClr>
                </a:gs>
                <a:gs pos="97000">
                  <a:schemeClr val="accent6">
                    <a:lumMod val="100000"/>
                  </a:schemeClr>
                </a:gs>
              </a:gsLst>
              <a:path path="rect">
                <a:fillToRect l="50000" t="50000" r="50000" b="50000"/>
              </a:path>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0">
                <a:gradFill flip="none" rotWithShape="1">
                  <a:gsLst>
                    <a:gs pos="0">
                      <a:schemeClr val="accent6">
                        <a:lumMod val="89000"/>
                      </a:schemeClr>
                    </a:gs>
                    <a:gs pos="23000">
                      <a:schemeClr val="tx1"/>
                    </a:gs>
                    <a:gs pos="69000">
                      <a:schemeClr val="accent6">
                        <a:lumMod val="75000"/>
                      </a:schemeClr>
                    </a:gs>
                    <a:gs pos="97000">
                      <a:schemeClr val="accent6">
                        <a:lumMod val="70000"/>
                      </a:schemeClr>
                    </a:gs>
                  </a:gsLst>
                  <a:path path="shape">
                    <a:fillToRect l="50000" t="50000" r="50000" b="50000"/>
                  </a:path>
                  <a:tileRect/>
                </a:gradFill>
                <a:miter lim="800000"/>
              </a:ln>
            </a:endParaRPr>
          </a:p>
        </p:txBody>
      </p:sp>
      <p:sp>
        <p:nvSpPr>
          <p:cNvPr id="5" name="Espace réservé de la date 4"/>
          <p:cNvSpPr>
            <a:spLocks noGrp="1"/>
          </p:cNvSpPr>
          <p:nvPr>
            <p:ph type="dt" sz="half" idx="10"/>
          </p:nvPr>
        </p:nvSpPr>
        <p:spPr>
          <a:xfrm>
            <a:off x="8535026" y="5518150"/>
            <a:ext cx="2743200" cy="365125"/>
          </a:xfrm>
        </p:spPr>
        <p:txBody>
          <a:bodyPr/>
          <a:lstStyle/>
          <a:p>
            <a:fld id="{62F91759-325F-4F7F-92A3-7799C2AD0EE7}" type="datetime1">
              <a:rPr lang="en-US" sz="1800" b="1" smtClean="0">
                <a:latin typeface="Brush Script MT" panose="03060802040406070304" pitchFamily="66" charset="0"/>
              </a:rPr>
              <a:t>10/22/2018</a:t>
            </a:fld>
            <a:endParaRPr lang="en-US" sz="1800" b="1" dirty="0">
              <a:latin typeface="Brush Script MT" panose="03060802040406070304" pitchFamily="66" charset="0"/>
            </a:endParaRPr>
          </a:p>
        </p:txBody>
      </p:sp>
      <p:sp>
        <p:nvSpPr>
          <p:cNvPr id="6" name="Espace réservé du pied de page 5"/>
          <p:cNvSpPr>
            <a:spLocks noGrp="1"/>
          </p:cNvSpPr>
          <p:nvPr>
            <p:ph type="ftr" sz="quarter" idx="11"/>
          </p:nvPr>
        </p:nvSpPr>
        <p:spPr>
          <a:xfrm>
            <a:off x="913776" y="5563333"/>
            <a:ext cx="6672887" cy="365125"/>
          </a:xfrm>
        </p:spPr>
        <p:txBody>
          <a:bodyPr/>
          <a:lstStyle/>
          <a:p>
            <a:r>
              <a:rPr lang="en-US" sz="2000" b="1" dirty="0" smtClean="0">
                <a:latin typeface="Brush Script MT" panose="03060802040406070304" pitchFamily="66" charset="0"/>
              </a:rPr>
              <a:t>PPS </a:t>
            </a:r>
            <a:r>
              <a:rPr lang="en-US" sz="2000" b="1" dirty="0" err="1" smtClean="0">
                <a:latin typeface="Brush Script MT" panose="03060802040406070304" pitchFamily="66" charset="0"/>
              </a:rPr>
              <a:t>Lande</a:t>
            </a:r>
            <a:r>
              <a:rPr lang="en-US" sz="2000" b="1" dirty="0" smtClean="0">
                <a:latin typeface="Brush Script MT" panose="03060802040406070304" pitchFamily="66" charset="0"/>
              </a:rPr>
              <a:t> </a:t>
            </a:r>
            <a:r>
              <a:rPr lang="en-US" sz="2000" b="1" dirty="0" err="1" smtClean="0">
                <a:latin typeface="Brush Script MT" panose="03060802040406070304" pitchFamily="66" charset="0"/>
              </a:rPr>
              <a:t>Octobre</a:t>
            </a:r>
            <a:r>
              <a:rPr lang="en-US" sz="2000" b="1" dirty="0" smtClean="0">
                <a:latin typeface="Brush Script MT" panose="03060802040406070304" pitchFamily="66" charset="0"/>
              </a:rPr>
              <a:t> 2018</a:t>
            </a:r>
            <a:endParaRPr lang="en-US" sz="2000" b="1" dirty="0">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34</a:t>
            </a:fld>
            <a:endParaRPr lang="en-US" dirty="0"/>
          </a:p>
        </p:txBody>
      </p:sp>
      <p:sp>
        <p:nvSpPr>
          <p:cNvPr id="8" name="Rectangle 7"/>
          <p:cNvSpPr/>
          <p:nvPr/>
        </p:nvSpPr>
        <p:spPr>
          <a:xfrm>
            <a:off x="1885472" y="85718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2892285" y="1577129"/>
            <a:ext cx="6426183" cy="3416320"/>
          </a:xfrm>
          <a:prstGeom prst="rect">
            <a:avLst/>
          </a:prstGeom>
        </p:spPr>
        <p:txBody>
          <a:bodyPr wrap="none">
            <a:spAutoFit/>
          </a:bodyPr>
          <a:lstStyle/>
          <a:p>
            <a:r>
              <a:rPr lang="fr-FR" sz="7200" b="1" dirty="0" smtClean="0">
                <a:ln>
                  <a:solidFill>
                    <a:srgbClr val="FFFF00"/>
                  </a:solidFill>
                </a:ln>
                <a:latin typeface="Brush Script MT" panose="03060802040406070304" pitchFamily="66" charset="0"/>
              </a:rPr>
              <a:t>       C’était :</a:t>
            </a:r>
          </a:p>
          <a:p>
            <a:r>
              <a:rPr lang="fr-FR" sz="7200" b="1" dirty="0" smtClean="0">
                <a:ln>
                  <a:solidFill>
                    <a:srgbClr val="FFFF00"/>
                  </a:solidFill>
                </a:ln>
                <a:latin typeface="Brush Script MT" panose="03060802040406070304" pitchFamily="66" charset="0"/>
              </a:rPr>
              <a:t>Pour </a:t>
            </a:r>
            <a:r>
              <a:rPr lang="fr-FR" sz="7200" b="1" dirty="0">
                <a:ln>
                  <a:solidFill>
                    <a:srgbClr val="FFFF00"/>
                  </a:solidFill>
                </a:ln>
                <a:latin typeface="Brush Script MT" panose="03060802040406070304" pitchFamily="66" charset="0"/>
              </a:rPr>
              <a:t>rire un </a:t>
            </a:r>
            <a:r>
              <a:rPr lang="fr-FR" sz="7200" b="1" dirty="0" smtClean="0">
                <a:ln>
                  <a:solidFill>
                    <a:srgbClr val="FFFF00"/>
                  </a:solidFill>
                </a:ln>
                <a:latin typeface="Brush Script MT" panose="03060802040406070304" pitchFamily="66" charset="0"/>
              </a:rPr>
              <a:t>peu par</a:t>
            </a:r>
          </a:p>
          <a:p>
            <a:r>
              <a:rPr lang="fr-FR" sz="7200" b="1" dirty="0" smtClean="0">
                <a:ln>
                  <a:solidFill>
                    <a:srgbClr val="FFFF00"/>
                  </a:solidFill>
                </a:ln>
                <a:latin typeface="Brush Script MT" panose="03060802040406070304" pitchFamily="66" charset="0"/>
              </a:rPr>
              <a:t>        Lande</a:t>
            </a:r>
            <a:r>
              <a:rPr lang="fr-FR" sz="7200" dirty="0" smtClean="0">
                <a:ln>
                  <a:solidFill>
                    <a:srgbClr val="FFFF00"/>
                  </a:solidFill>
                </a:ln>
              </a:rPr>
              <a:t>. </a:t>
            </a:r>
            <a:endParaRPr lang="fr-FR" sz="7200" b="1" dirty="0">
              <a:ln>
                <a:solidFill>
                  <a:srgbClr val="FFFF00"/>
                </a:solidFill>
              </a:ln>
              <a:latin typeface="Brush Script MT" panose="03060802040406070304" pitchFamily="66" charset="0"/>
            </a:endParaRPr>
          </a:p>
        </p:txBody>
      </p:sp>
      <p:sp>
        <p:nvSpPr>
          <p:cNvPr id="9" name="Rectangle 8"/>
          <p:cNvSpPr/>
          <p:nvPr/>
        </p:nvSpPr>
        <p:spPr>
          <a:xfrm>
            <a:off x="1098535" y="4933375"/>
            <a:ext cx="4672305"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rPr>
              <a:t>Un fait de société actuel ? </a:t>
            </a:r>
            <a:endParaRPr lang="fr-FR" sz="32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263287462"/>
      </p:ext>
    </p:extLst>
  </p:cSld>
  <p:clrMapOvr>
    <a:masterClrMapping/>
  </p:clrMapOvr>
  <mc:AlternateContent xmlns:mc="http://schemas.openxmlformats.org/markup-compatibility/2006">
    <mc:Choice xmlns:p14="http://schemas.microsoft.com/office/powerpoint/2010/main" Requires="p14">
      <p:transition spd="slow" p14:dur="575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9">
                                            <p:txEl>
                                              <p:pRg st="0" end="0"/>
                                            </p:txEl>
                                          </p:spTgt>
                                        </p:tgtEl>
                                        <p:attrNameLst>
                                          <p:attrName>style.visibility</p:attrName>
                                        </p:attrNameLst>
                                      </p:cBhvr>
                                      <p:to>
                                        <p:strVal val="visible"/>
                                      </p:to>
                                    </p:set>
                                    <p:anim by="(-#ppt_w*2)" calcmode="lin" valueType="num">
                                      <p:cBhvr rctx="PPT">
                                        <p:cTn id="47" dur="500" autoRev="1" fill="hold">
                                          <p:stCondLst>
                                            <p:cond delay="0"/>
                                          </p:stCondLst>
                                        </p:cTn>
                                        <p:tgtEl>
                                          <p:spTgt spid="9">
                                            <p:txEl>
                                              <p:pRg st="0" end="0"/>
                                            </p:txEl>
                                          </p:spTgt>
                                        </p:tgtEl>
                                        <p:attrNameLst>
                                          <p:attrName>ppt_w</p:attrName>
                                        </p:attrNameLst>
                                      </p:cBhvr>
                                    </p:anim>
                                    <p:anim by="(#ppt_w*0.50)" calcmode="lin" valueType="num">
                                      <p:cBhvr>
                                        <p:cTn id="48" dur="500" decel="50000" autoRev="1" fill="hold">
                                          <p:stCondLst>
                                            <p:cond delay="0"/>
                                          </p:stCondLst>
                                        </p:cTn>
                                        <p:tgtEl>
                                          <p:spTgt spid="9">
                                            <p:txEl>
                                              <p:pRg st="0" end="0"/>
                                            </p:txEl>
                                          </p:spTgt>
                                        </p:tgtEl>
                                        <p:attrNameLst>
                                          <p:attrName>ppt_x</p:attrName>
                                        </p:attrNameLst>
                                      </p:cBhvr>
                                    </p:anim>
                                    <p:anim from="(-#ppt_h/2)" to="(#ppt_y)" calcmode="lin" valueType="num">
                                      <p:cBhvr>
                                        <p:cTn id="49" dur="1000" fill="hold">
                                          <p:stCondLst>
                                            <p:cond delay="0"/>
                                          </p:stCondLst>
                                        </p:cTn>
                                        <p:tgtEl>
                                          <p:spTgt spid="9">
                                            <p:txEl>
                                              <p:pRg st="0" end="0"/>
                                            </p:txEl>
                                          </p:spTgt>
                                        </p:tgtEl>
                                        <p:attrNameLst>
                                          <p:attrName>ppt_y</p:attrName>
                                        </p:attrNameLst>
                                      </p:cBhvr>
                                    </p:anim>
                                    <p:animRot by="21600000">
                                      <p:cBhvr>
                                        <p:cTn id="5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4B4B4B"/>
      </a:dk2>
      <a:lt2>
        <a:srgbClr val="B5B5B5"/>
      </a:lt2>
      <a:accent1>
        <a:srgbClr val="9AC43E"/>
      </a:accent1>
      <a:accent2>
        <a:srgbClr val="44BA98"/>
      </a:accent2>
      <a:accent3>
        <a:srgbClr val="43A9D9"/>
      </a:accent3>
      <a:accent4>
        <a:srgbClr val="6274D8"/>
      </a:accent4>
      <a:accent5>
        <a:srgbClr val="AB54D7"/>
      </a:accent5>
      <a:accent6>
        <a:srgbClr val="D15B37"/>
      </a:accent6>
      <a:hlink>
        <a:srgbClr val="BFE962"/>
      </a:hlink>
      <a:folHlink>
        <a:srgbClr val="C0D591"/>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892FADA9-420D-4323-A7A4-C1060166525B}"/>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TM04033925[[fn=Ronds dans l’eau]]</Template>
  <TotalTime>140</TotalTime>
  <Words>1613</Words>
  <Application>Microsoft Office PowerPoint</Application>
  <PresentationFormat>Grand écran</PresentationFormat>
  <Paragraphs>203</Paragraphs>
  <Slides>34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34</vt:i4>
      </vt:variant>
    </vt:vector>
  </HeadingPairs>
  <TitlesOfParts>
    <vt:vector size="39" baseType="lpstr">
      <vt:lpstr>Arial</vt:lpstr>
      <vt:lpstr>Brush Script MT</vt:lpstr>
      <vt:lpstr>Calibri</vt:lpstr>
      <vt:lpstr>Tw Cen MT</vt:lpstr>
      <vt:lpstr>Ronds dans l’eau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lastModifiedBy>alain saliou</cp:lastModifiedBy>
  <cp:revision>16</cp:revision>
  <dcterms:created xsi:type="dcterms:W3CDTF">2018-10-12T15:53:45Z</dcterms:created>
  <dcterms:modified xsi:type="dcterms:W3CDTF">2018-10-22T16:19:59Z</dcterms:modified>
</cp:coreProperties>
</file>