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6" r:id="rId3"/>
    <p:sldId id="258" r:id="rId4"/>
    <p:sldId id="259" r:id="rId5"/>
    <p:sldId id="260" r:id="rId6"/>
    <p:sldId id="261" r:id="rId7"/>
    <p:sldId id="262" r:id="rId8"/>
    <p:sldId id="266" r:id="rId9"/>
    <p:sldId id="263" r:id="rId10"/>
    <p:sldId id="264" r:id="rId11"/>
    <p:sldId id="265" r:id="rId12"/>
    <p:sldId id="267" r:id="rId13"/>
    <p:sldId id="268" r:id="rId14"/>
    <p:sldId id="269"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cXeMBg8m/l/VUDMMk4YfA==" hashData="o7XOdxKo5DwOtzdtmXpBunmiN3GrF1aRh45W49agnA8q5/8KlA5aTiLqziY0Yq9zyA+mL0Ok3eU9b31uDTc1H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05/01/2019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956665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226508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955431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2276560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784790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6479412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7878578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753487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3421098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9245868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214521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1306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05/01/2019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05/01/2019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05/01/2019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05/01/2019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1914939" y="968879"/>
            <a:ext cx="8362120" cy="4524315"/>
          </a:xfrm>
          <a:prstGeom prst="rect">
            <a:avLst/>
          </a:prstGeom>
        </p:spPr>
        <p:txBody>
          <a:bodyPr wrap="square">
            <a:spAutoFit/>
          </a:bodyPr>
          <a:lstStyle/>
          <a:p>
            <a:r>
              <a:rPr lang="fr-FR" sz="7200" b="1" dirty="0"/>
              <a:t>Combien de temps faut-il vraiment pour éliminer un verre d’alcool </a:t>
            </a:r>
            <a:r>
              <a:rPr lang="fr-FR" sz="7200" b="1" dirty="0" smtClean="0"/>
              <a:t>?  Par Lande</a:t>
            </a:r>
            <a:endParaRPr lang="fr-FR" sz="72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115-ADMIRE CE JOUR_001.wav"/>
          </p:stSnd>
        </p:sndAc>
      </p:transition>
    </mc:Choice>
    <mc:Fallback xmlns="">
      <p:transition spd="slow" advTm="8000">
        <p:fade/>
        <p:sndAc>
          <p:stSnd loop="1">
            <p:snd r:embed="rId5" name="115-ADMIRE CE JOUR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pic>
        <p:nvPicPr>
          <p:cNvPr id="2" name="Image 1"/>
          <p:cNvPicPr>
            <a:picLocks noChangeAspect="1"/>
          </p:cNvPicPr>
          <p:nvPr/>
        </p:nvPicPr>
        <p:blipFill>
          <a:blip r:embed="rId3"/>
          <a:stretch>
            <a:fillRect/>
          </a:stretch>
        </p:blipFill>
        <p:spPr>
          <a:xfrm>
            <a:off x="1635631" y="453694"/>
            <a:ext cx="8920738" cy="6008379"/>
          </a:xfrm>
          <a:prstGeom prst="rect">
            <a:avLst/>
          </a:prstGeom>
          <a:effectLst>
            <a:softEdge rad="127000"/>
          </a:effectLst>
        </p:spPr>
      </p:pic>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1808920" y="1428440"/>
            <a:ext cx="8574156" cy="3970318"/>
          </a:xfrm>
          <a:prstGeom prst="rect">
            <a:avLst/>
          </a:prstGeom>
        </p:spPr>
        <p:txBody>
          <a:bodyPr wrap="square">
            <a:spAutoFit/>
          </a:bodyPr>
          <a:lstStyle/>
          <a:p>
            <a:r>
              <a:rPr lang="fr-FR" sz="3600" b="1" dirty="0"/>
              <a:t>Le réveillon du Nouvel An est réputé pour ses excès d’alcool. Or, plus d’un Français sur deux ignore combien de temps il faut réellement pour éliminer un verre d’alcool, révèle une enquête de la Prévention Routière. Pour limiter les dégâts, on fait le point.</a:t>
            </a:r>
          </a:p>
        </p:txBody>
      </p:sp>
    </p:spTree>
    <p:extLst>
      <p:ext uri="{BB962C8B-B14F-4D97-AF65-F5344CB8AC3E}">
        <p14:creationId xmlns:p14="http://schemas.microsoft.com/office/powerpoint/2010/main" val="4046877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2" name="Rectangle 1"/>
          <p:cNvSpPr/>
          <p:nvPr/>
        </p:nvSpPr>
        <p:spPr>
          <a:xfrm>
            <a:off x="1795669" y="1678869"/>
            <a:ext cx="8600661" cy="3539430"/>
          </a:xfrm>
          <a:prstGeom prst="rect">
            <a:avLst/>
          </a:prstGeom>
        </p:spPr>
        <p:txBody>
          <a:bodyPr wrap="square">
            <a:spAutoFit/>
          </a:bodyPr>
          <a:lstStyle/>
          <a:p>
            <a:r>
              <a:rPr lang="fr-FR" sz="2800" b="1" dirty="0"/>
              <a:t>« Boire ou conduire, il faut choisir », martèle depuis des années la Sécurité routière. Pourtant l’enquête que vient de rendre publique la Prévention Routière révèle qu’un Français sur deux ne s’est pas organisé pour ne pas prendre le volant alcoolisé à </a:t>
            </a:r>
            <a:r>
              <a:rPr lang="fr-FR" sz="2800" b="1" dirty="0" err="1"/>
              <a:t>à</a:t>
            </a:r>
            <a:r>
              <a:rPr lang="fr-FR" sz="2800" b="1" dirty="0"/>
              <a:t> l’occasion du réveillon de la Saint-Sylvestre. Malheureusement, les risques liés à l’alcool, impliqué dans 30 % des accidents mortels en France en 2017, sont d’autant plus élevés ce soir-là.</a:t>
            </a:r>
          </a:p>
        </p:txBody>
      </p:sp>
    </p:spTree>
    <p:extLst>
      <p:ext uri="{BB962C8B-B14F-4D97-AF65-F5344CB8AC3E}">
        <p14:creationId xmlns:p14="http://schemas.microsoft.com/office/powerpoint/2010/main" val="3250756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1696277" y="438452"/>
            <a:ext cx="8878957" cy="5928009"/>
          </a:xfrm>
          <a:prstGeom prst="rect">
            <a:avLst/>
          </a:prstGeom>
          <a:effectLst>
            <a:softEdge rad="127000"/>
          </a:effectLst>
        </p:spPr>
      </p:pic>
      <p:sp>
        <p:nvSpPr>
          <p:cNvPr id="3" name="Rectangle 2"/>
          <p:cNvSpPr/>
          <p:nvPr/>
        </p:nvSpPr>
        <p:spPr>
          <a:xfrm>
            <a:off x="2913638" y="473437"/>
            <a:ext cx="6433941" cy="769441"/>
          </a:xfrm>
          <a:prstGeom prst="rect">
            <a:avLst/>
          </a:prstGeom>
        </p:spPr>
        <p:txBody>
          <a:bodyPr wrap="none">
            <a:spAutoFit/>
          </a:bodyPr>
          <a:lstStyle/>
          <a:p>
            <a:r>
              <a:rPr lang="fr-FR" sz="4400" b="1" dirty="0"/>
              <a:t>Quatre verres en moyenne</a:t>
            </a:r>
          </a:p>
        </p:txBody>
      </p:sp>
    </p:spTree>
    <p:extLst>
      <p:ext uri="{BB962C8B-B14F-4D97-AF65-F5344CB8AC3E}">
        <p14:creationId xmlns:p14="http://schemas.microsoft.com/office/powerpoint/2010/main" val="18421959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1040293" y="768207"/>
            <a:ext cx="10111409" cy="5693866"/>
          </a:xfrm>
          <a:prstGeom prst="rect">
            <a:avLst/>
          </a:prstGeom>
        </p:spPr>
        <p:txBody>
          <a:bodyPr wrap="square">
            <a:spAutoFit/>
          </a:bodyPr>
          <a:lstStyle/>
          <a:p>
            <a:r>
              <a:rPr lang="fr-FR" sz="2800" b="1" dirty="0"/>
              <a:t>Selon une enquête de la Prévention Routière, 87 % des Français ont prévu de boire plus de quatre </a:t>
            </a:r>
            <a:r>
              <a:rPr lang="fr-FR" sz="2800" b="1" dirty="0" err="1" smtClean="0"/>
              <a:t>verres.L’enquête</a:t>
            </a:r>
            <a:r>
              <a:rPr lang="fr-FR" sz="2800" b="1" dirty="0" smtClean="0"/>
              <a:t> </a:t>
            </a:r>
            <a:r>
              <a:rPr lang="fr-FR" sz="2800" b="1" dirty="0"/>
              <a:t>révèle également que 87 % des Français et Françaises ont prévu de boire, avec une consommation moyenne de quatre verres, soit… deux fois la limite autorisée. Or, dans cette même étude, un Français sur deux reconnaît ignorer combien de temps il faut réellement pour éliminer un verre d’alcool.</a:t>
            </a:r>
          </a:p>
          <a:p>
            <a:endParaRPr lang="fr-FR" sz="2800" b="1" dirty="0"/>
          </a:p>
          <a:p>
            <a:r>
              <a:rPr lang="fr-FR" sz="2800" b="1" dirty="0"/>
              <a:t>Pour éviter de vous mettre en danger, souvenez-vous qu’une fois absorbé, l’alcool passe dans le sang avant d’être éliminé progressivement par le foie. L’alcoolémie diminue ensuite de 0,1 g à 0,15 g par heure. Et la capacité d’élimination est très variable d’un individu à l’autre.</a:t>
            </a:r>
          </a:p>
        </p:txBody>
      </p:sp>
    </p:spTree>
    <p:extLst>
      <p:ext uri="{BB962C8B-B14F-4D97-AF65-F5344CB8AC3E}">
        <p14:creationId xmlns:p14="http://schemas.microsoft.com/office/powerpoint/2010/main" val="32372052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086678" y="1169312"/>
            <a:ext cx="10018644" cy="4832092"/>
          </a:xfrm>
          <a:prstGeom prst="rect">
            <a:avLst/>
          </a:prstGeom>
        </p:spPr>
        <p:txBody>
          <a:bodyPr wrap="square">
            <a:spAutoFit/>
          </a:bodyPr>
          <a:lstStyle/>
          <a:p>
            <a:r>
              <a:rPr lang="fr-FR" sz="2800" b="1" dirty="0"/>
              <a:t>Calcul du temps d’élimination de l’alcool</a:t>
            </a:r>
          </a:p>
          <a:p>
            <a:endParaRPr lang="fr-FR" sz="2800" b="1" dirty="0"/>
          </a:p>
          <a:p>
            <a:r>
              <a:rPr lang="fr-FR" sz="2800" b="1" dirty="0"/>
              <a:t>Pour faire vos calculs et savoir quand vous pourrez reprendre le volant, vous devez tenir compte du moment où le taux d’alcoolémie maximal est atteint : soit 30 minutes après l’absorption si vous êtes à jeun, une heure si vous avez bu au cours d’un repas (et non pas le moment le dernier verre a été bu). La durée varie selon chacun d’entre nous, mais il faut compter entre une à deux heures pour éliminer un seul verre d’alcool. Vous avez consommé plus de quatre verres ? Il vous faudra donc entre quatre et huit heures pour ramener à zéro votre alcoolémie.</a:t>
            </a:r>
          </a:p>
        </p:txBody>
      </p:sp>
    </p:spTree>
    <p:extLst>
      <p:ext uri="{BB962C8B-B14F-4D97-AF65-F5344CB8AC3E}">
        <p14:creationId xmlns:p14="http://schemas.microsoft.com/office/powerpoint/2010/main" val="4502067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1206939" y="400111"/>
            <a:ext cx="9778122" cy="6096947"/>
          </a:xfrm>
          <a:prstGeom prst="rect">
            <a:avLst/>
          </a:prstGeom>
          <a:effectLst>
            <a:softEdge rad="127000"/>
          </a:effectLst>
        </p:spPr>
      </p:pic>
      <p:sp>
        <p:nvSpPr>
          <p:cNvPr id="3" name="Rectangle 2"/>
          <p:cNvSpPr/>
          <p:nvPr/>
        </p:nvSpPr>
        <p:spPr>
          <a:xfrm>
            <a:off x="3248200" y="475233"/>
            <a:ext cx="5793381" cy="830997"/>
          </a:xfrm>
          <a:prstGeom prst="rect">
            <a:avLst/>
          </a:prstGeom>
        </p:spPr>
        <p:txBody>
          <a:bodyPr wrap="none">
            <a:spAutoFit/>
          </a:bodyPr>
          <a:lstStyle/>
          <a:p>
            <a:r>
              <a:rPr lang="fr-FR" sz="4800" b="1" dirty="0"/>
              <a:t>Pas de recette miracle</a:t>
            </a:r>
          </a:p>
        </p:txBody>
      </p:sp>
    </p:spTree>
    <p:extLst>
      <p:ext uri="{BB962C8B-B14F-4D97-AF65-F5344CB8AC3E}">
        <p14:creationId xmlns:p14="http://schemas.microsoft.com/office/powerpoint/2010/main" val="12687113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8" name="Rectangle 7"/>
          <p:cNvSpPr/>
          <p:nvPr/>
        </p:nvSpPr>
        <p:spPr>
          <a:xfrm>
            <a:off x="773500" y="1040290"/>
            <a:ext cx="10644996" cy="5262979"/>
          </a:xfrm>
          <a:prstGeom prst="rect">
            <a:avLst/>
          </a:prstGeom>
        </p:spPr>
        <p:txBody>
          <a:bodyPr wrap="square">
            <a:spAutoFit/>
          </a:bodyPr>
          <a:lstStyle/>
          <a:p>
            <a:r>
              <a:rPr lang="fr-FR" sz="2800" b="1" dirty="0"/>
              <a:t>Boire un ou plusieurs cafés n’accélère pas l’élimination de l’alcool. </a:t>
            </a:r>
          </a:p>
          <a:p>
            <a:r>
              <a:rPr lang="fr-FR" sz="2800" b="1" dirty="0"/>
              <a:t>Mais au contrairement aux idées reçues, aucune recette miracle ne permet d’accélérer l’élimination de l’alcool. Inutile d’avaler un café fort (même salé), de prendre un comprimé d’aspirine ni de boire d’un seul trait une bouteille d’eau. Certains vous conseilleront peut-être de marcher, de courir ou de pratiquer un exercice physique pour récupérer. Mais cela vous permettra surtout de perdre de l’eau, pas de faire chuter votre alcoolémie. Seule une infime partie de l’alcool ingérée s’évapore par la transpiration. Enfin, l’exposition au froid est également sans effet, sauf à provoquer une déperdition de chaleur. L’unique remède, c’est le temps, rappelle la Fédération des acteurs de l’alcoologie et de l’addictologie sur le site de la Sécurité Routière.</a:t>
            </a:r>
          </a:p>
        </p:txBody>
      </p:sp>
    </p:spTree>
    <p:extLst>
      <p:ext uri="{BB962C8B-B14F-4D97-AF65-F5344CB8AC3E}">
        <p14:creationId xmlns:p14="http://schemas.microsoft.com/office/powerpoint/2010/main" val="9836569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1282821" y="2536436"/>
            <a:ext cx="9626353" cy="1754326"/>
          </a:xfrm>
          <a:prstGeom prst="rect">
            <a:avLst/>
          </a:prstGeom>
        </p:spPr>
        <p:txBody>
          <a:bodyPr wrap="none">
            <a:spAutoFit/>
          </a:bodyPr>
          <a:lstStyle/>
          <a:p>
            <a:r>
              <a:rPr lang="fr-FR" sz="5400" b="1" dirty="0"/>
              <a:t>Faut-il boire un verre d’eau </a:t>
            </a:r>
            <a:r>
              <a:rPr lang="fr-FR" sz="5400" b="1" dirty="0" smtClean="0"/>
              <a:t>entre</a:t>
            </a:r>
          </a:p>
          <a:p>
            <a:r>
              <a:rPr lang="fr-FR" sz="5400" b="1" dirty="0"/>
              <a:t> </a:t>
            </a:r>
            <a:r>
              <a:rPr lang="fr-FR" sz="5400" b="1" dirty="0" smtClean="0"/>
              <a:t>       </a:t>
            </a:r>
            <a:r>
              <a:rPr lang="fr-FR" sz="5400" b="1" dirty="0"/>
              <a:t>chaque verre d’alcool ?</a:t>
            </a:r>
          </a:p>
        </p:txBody>
      </p:sp>
    </p:spTree>
    <p:extLst>
      <p:ext uri="{BB962C8B-B14F-4D97-AF65-F5344CB8AC3E}">
        <p14:creationId xmlns:p14="http://schemas.microsoft.com/office/powerpoint/2010/main" val="20565318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766569" y="427692"/>
            <a:ext cx="10603046" cy="6034381"/>
          </a:xfrm>
          <a:prstGeom prst="rect">
            <a:avLst/>
          </a:prstGeom>
          <a:effectLst>
            <a:softEdge rad="127000"/>
          </a:effectLst>
        </p:spPr>
      </p:pic>
    </p:spTree>
    <p:extLst>
      <p:ext uri="{BB962C8B-B14F-4D97-AF65-F5344CB8AC3E}">
        <p14:creationId xmlns:p14="http://schemas.microsoft.com/office/powerpoint/2010/main" val="33838865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2" name="Rectangle 1"/>
          <p:cNvSpPr/>
          <p:nvPr/>
        </p:nvSpPr>
        <p:spPr>
          <a:xfrm>
            <a:off x="385313" y="593913"/>
            <a:ext cx="11421374" cy="5693866"/>
          </a:xfrm>
          <a:prstGeom prst="rect">
            <a:avLst/>
          </a:prstGeom>
        </p:spPr>
        <p:txBody>
          <a:bodyPr wrap="square">
            <a:spAutoFit/>
          </a:bodyPr>
          <a:lstStyle/>
          <a:p>
            <a:r>
              <a:rPr lang="fr-FR" sz="2800" b="1" dirty="0"/>
              <a:t>Boire un verre d’eau entre chaque verre d’alcool peut limiter les effets de la gueule de bois. </a:t>
            </a:r>
          </a:p>
          <a:p>
            <a:r>
              <a:rPr lang="fr-FR" sz="2800" b="1" dirty="0"/>
              <a:t>On le répète : cela n’a aucun effet pour faire baisser le taux d’alcoolémie. En revanche, cela peut vous éviter les effets de la gueule de bois du lendemain, confirme la diététicienne nutritionniste </a:t>
            </a:r>
            <a:r>
              <a:rPr lang="fr-FR" sz="2800" b="1" dirty="0" err="1"/>
              <a:t>Ysabelle</a:t>
            </a:r>
            <a:r>
              <a:rPr lang="fr-FR" sz="2800" b="1" dirty="0"/>
              <a:t> Levasseur. « Cela n’immunisera pas contre les maux de tête au réveil mais cela peut les limiter », dit-elle. Ces verres intermédiaires permettent de lutter contre l’effet « déshydratant » de l’alcool qui est l’une des causes de la gueule de bois. Étant diurétique, l’alcool provoque une élimination excessive d’eau via les urines : l’équivalent d’un litre d’eau pour quatre verres d’alcool, en moyenne. En se forçant à boire de l’eau entre chaque consommation d’alcool, on limite les dégâts. D’autre part, « avaler de l’eau remplit l’estomac et peut donc aider à boire moins », explique la diététicienne.</a:t>
            </a:r>
          </a:p>
        </p:txBody>
      </p:sp>
    </p:spTree>
    <p:extLst>
      <p:ext uri="{BB962C8B-B14F-4D97-AF65-F5344CB8AC3E}">
        <p14:creationId xmlns:p14="http://schemas.microsoft.com/office/powerpoint/2010/main" val="13564204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1454989" y="997553"/>
            <a:ext cx="9282022" cy="4832092"/>
          </a:xfrm>
          <a:prstGeom prst="rect">
            <a:avLst/>
          </a:prstGeom>
        </p:spPr>
        <p:txBody>
          <a:bodyPr wrap="square">
            <a:spAutoFit/>
          </a:bodyPr>
          <a:lstStyle/>
          <a:p>
            <a:r>
              <a:rPr lang="fr-FR" sz="4400" b="1" dirty="0"/>
              <a:t>Pour rappel, le taux limite d’alcool dans le sang autorisé est de 0,5 gramme par litre, soit l’équivalent de deux verres. Et si vous avez bu plus que cela, restez sur place ou faites-vous conduire par quelqu’un qui n’a pas bu. On n’est jamais trop prudent</a:t>
            </a:r>
            <a:r>
              <a:rPr lang="fr-FR" sz="2400" dirty="0"/>
              <a:t>…</a:t>
            </a:r>
          </a:p>
        </p:txBody>
      </p:sp>
    </p:spTree>
    <p:extLst>
      <p:ext uri="{BB962C8B-B14F-4D97-AF65-F5344CB8AC3E}">
        <p14:creationId xmlns:p14="http://schemas.microsoft.com/office/powerpoint/2010/main" val="12626535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1914939" y="542263"/>
            <a:ext cx="8362120" cy="5632311"/>
          </a:xfrm>
          <a:prstGeom prst="rect">
            <a:avLst/>
          </a:prstGeom>
        </p:spPr>
        <p:txBody>
          <a:bodyPr wrap="square">
            <a:spAutoFit/>
          </a:bodyPr>
          <a:lstStyle/>
          <a:p>
            <a:r>
              <a:rPr lang="fr-FR" sz="7200" b="1" dirty="0" smtClean="0"/>
              <a:t>             C’était </a:t>
            </a:r>
          </a:p>
          <a:p>
            <a:r>
              <a:rPr lang="fr-FR" sz="7200" b="1" dirty="0" smtClean="0"/>
              <a:t>Combien </a:t>
            </a:r>
            <a:r>
              <a:rPr lang="fr-FR" sz="7200" b="1" dirty="0"/>
              <a:t>de temps faut-il vraiment pour éliminer un verre d’alcool </a:t>
            </a:r>
            <a:r>
              <a:rPr lang="fr-FR" sz="7200" b="1" dirty="0" smtClean="0"/>
              <a:t>?  Par Lande</a:t>
            </a:r>
            <a:endParaRPr lang="fr-FR" sz="7200" b="1" dirty="0"/>
          </a:p>
        </p:txBody>
      </p:sp>
    </p:spTree>
    <p:extLst>
      <p:ext uri="{BB962C8B-B14F-4D97-AF65-F5344CB8AC3E}">
        <p14:creationId xmlns:p14="http://schemas.microsoft.com/office/powerpoint/2010/main" val="243559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64</TotalTime>
  <Words>1011</Words>
  <Application>Microsoft Office PowerPoint</Application>
  <PresentationFormat>Grand écran</PresentationFormat>
  <Paragraphs>90</Paragraphs>
  <Slides>14</Slides>
  <Notes>14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2019-01-01T15:07:43Z</dcterms:created>
  <dcterms:modified xsi:type="dcterms:W3CDTF">2019-01-05T19:01:57Z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