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257" r:id="rId2"/>
    <p:sldId id="256" r:id="rId3"/>
    <p:sldId id="258" r:id="rId4"/>
    <p:sldId id="259" r:id="rId5"/>
    <p:sldId id="260" r:id="rId6"/>
    <p:sldId id="261" r:id="rId7"/>
    <p:sldId id="262" r:id="rId8"/>
    <p:sldId id="263" r:id="rId9"/>
    <p:sldId id="267" r:id="rId10"/>
    <p:sldId id="264" r:id="rId11"/>
    <p:sldId id="265" r:id="rId12"/>
    <p:sldId id="268" r:id="rId13"/>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7GGWmnc5BnSw3cPQOsW6Pw==" hashData="WXa8LNN2AeGJDVGngQ4lHUTGU5uKrp6n+RiCJvM1NH0Nn4HmOi6xv++NaNOnyIeiKUr2o7690qtfDFnL+prEn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80" d="100"/>
          <a:sy n="80" d="100"/>
        </p:scale>
        <p:origin x="300" y="10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A950B8E-A0AC-48C6-A22B-D937B1BE70CC}" type="datetimeFigureOut">
              <a:rPr lang="fr-FR" smtClean="0"/>
              <a:t>18/02/2019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CFB13C6-9801-4808-A836-1F10B3F08090}" type="slidenum">
              <a:rPr lang="fr-FR" smtClean="0"/>
              <a:t>‹N°›</a:t>
            </a:fld>
            <a:endParaRPr lang="fr-FR"/>
          </a:p>
        </p:txBody>
      </p:sp>
    </p:spTree>
    <p:extLst>
      <p:ext uri="{BB962C8B-B14F-4D97-AF65-F5344CB8AC3E}">
        <p14:creationId xmlns:p14="http://schemas.microsoft.com/office/powerpoint/2010/main" val="5877948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a:t>
            </a:fld>
            <a:endParaRPr lang="fr-FR"/>
          </a:p>
        </p:txBody>
      </p:sp>
    </p:spTree>
    <p:extLst>
      <p:ext uri="{BB962C8B-B14F-4D97-AF65-F5344CB8AC3E}">
        <p14:creationId xmlns:p14="http://schemas.microsoft.com/office/powerpoint/2010/main" val="40574479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2</a:t>
            </a:fld>
            <a:endParaRPr lang="fr-FR"/>
          </a:p>
        </p:txBody>
      </p:sp>
    </p:spTree>
    <p:extLst>
      <p:ext uri="{BB962C8B-B14F-4D97-AF65-F5344CB8AC3E}">
        <p14:creationId xmlns:p14="http://schemas.microsoft.com/office/powerpoint/2010/main" val="32340844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3</a:t>
            </a:fld>
            <a:endParaRPr lang="fr-FR"/>
          </a:p>
        </p:txBody>
      </p:sp>
    </p:spTree>
    <p:extLst>
      <p:ext uri="{BB962C8B-B14F-4D97-AF65-F5344CB8AC3E}">
        <p14:creationId xmlns:p14="http://schemas.microsoft.com/office/powerpoint/2010/main" val="37675446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4</a:t>
            </a:fld>
            <a:endParaRPr lang="fr-FR"/>
          </a:p>
        </p:txBody>
      </p:sp>
    </p:spTree>
    <p:extLst>
      <p:ext uri="{BB962C8B-B14F-4D97-AF65-F5344CB8AC3E}">
        <p14:creationId xmlns:p14="http://schemas.microsoft.com/office/powerpoint/2010/main" val="22167507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5</a:t>
            </a:fld>
            <a:endParaRPr lang="fr-FR"/>
          </a:p>
        </p:txBody>
      </p:sp>
    </p:spTree>
    <p:extLst>
      <p:ext uri="{BB962C8B-B14F-4D97-AF65-F5344CB8AC3E}">
        <p14:creationId xmlns:p14="http://schemas.microsoft.com/office/powerpoint/2010/main" val="117448918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6</a:t>
            </a:fld>
            <a:endParaRPr lang="fr-FR"/>
          </a:p>
        </p:txBody>
      </p:sp>
    </p:spTree>
    <p:extLst>
      <p:ext uri="{BB962C8B-B14F-4D97-AF65-F5344CB8AC3E}">
        <p14:creationId xmlns:p14="http://schemas.microsoft.com/office/powerpoint/2010/main" val="162489291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7</a:t>
            </a:fld>
            <a:endParaRPr lang="fr-FR"/>
          </a:p>
        </p:txBody>
      </p:sp>
    </p:spTree>
    <p:extLst>
      <p:ext uri="{BB962C8B-B14F-4D97-AF65-F5344CB8AC3E}">
        <p14:creationId xmlns:p14="http://schemas.microsoft.com/office/powerpoint/2010/main" val="19802102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8</a:t>
            </a:fld>
            <a:endParaRPr lang="fr-FR"/>
          </a:p>
        </p:txBody>
      </p:sp>
    </p:spTree>
    <p:extLst>
      <p:ext uri="{BB962C8B-B14F-4D97-AF65-F5344CB8AC3E}">
        <p14:creationId xmlns:p14="http://schemas.microsoft.com/office/powerpoint/2010/main" val="163848489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9</a:t>
            </a:fld>
            <a:endParaRPr lang="fr-FR"/>
          </a:p>
        </p:txBody>
      </p:sp>
    </p:spTree>
    <p:extLst>
      <p:ext uri="{BB962C8B-B14F-4D97-AF65-F5344CB8AC3E}">
        <p14:creationId xmlns:p14="http://schemas.microsoft.com/office/powerpoint/2010/main" val="399318763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10</a:t>
            </a:fld>
            <a:endParaRPr lang="fr-FR"/>
          </a:p>
        </p:txBody>
      </p:sp>
    </p:spTree>
    <p:extLst>
      <p:ext uri="{BB962C8B-B14F-4D97-AF65-F5344CB8AC3E}">
        <p14:creationId xmlns:p14="http://schemas.microsoft.com/office/powerpoint/2010/main" val="35873358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11</a:t>
            </a:fld>
            <a:endParaRPr lang="fr-FR"/>
          </a:p>
        </p:txBody>
      </p:sp>
    </p:spTree>
    <p:extLst>
      <p:ext uri="{BB962C8B-B14F-4D97-AF65-F5344CB8AC3E}">
        <p14:creationId xmlns:p14="http://schemas.microsoft.com/office/powerpoint/2010/main" val="93678881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12</a:t>
            </a:fld>
            <a:endParaRPr lang="fr-FR"/>
          </a:p>
        </p:txBody>
      </p:sp>
    </p:spTree>
    <p:extLst>
      <p:ext uri="{BB962C8B-B14F-4D97-AF65-F5344CB8AC3E}">
        <p14:creationId xmlns:p14="http://schemas.microsoft.com/office/powerpoint/2010/main" val="189028593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55565FA9-0E32-4FBA-A963-63102E3AE203}" type="datetime1">
              <a:rPr lang="fr-FR" smtClean="0"/>
              <a:t>18/02/2019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93866517"/>
      </p:ext>
    </p:extLst>
  </p:cSld>
  <p:clrMapOvr>
    <a:masterClrMapping/>
  </p:clrMapOvr>
  <mc:AlternateContent xmlns:mc="http://schemas.openxmlformats.org/markup-compatibility/2006">
    <mc:Choice xmlns:p14="http://schemas.microsoft.com/office/powerpoint/2010/main" Requires="p14">
      <p:transition spd="slow" p14:dur="7000" advTm="9000">
        <p:circle/>
      </p:transition>
    </mc:Choice>
    <mc:Fallback>
      <p:transition spd="slow" advTm="9000">
        <p:circl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DA01FC8B-DF6C-4413-8C6E-2E6AF1D4DB31}" type="datetime1">
              <a:rPr lang="fr-FR" smtClean="0"/>
              <a:t>18/02/2019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261888309"/>
      </p:ext>
    </p:extLst>
  </p:cSld>
  <p:clrMapOvr>
    <a:masterClrMapping/>
  </p:clrMapOvr>
  <mc:AlternateContent xmlns:mc="http://schemas.openxmlformats.org/markup-compatibility/2006">
    <mc:Choice xmlns:p14="http://schemas.microsoft.com/office/powerpoint/2010/main" Requires="p14">
      <p:transition spd="slow" p14:dur="7000" advTm="9000">
        <p:circle/>
      </p:transition>
    </mc:Choice>
    <mc:Fallback>
      <p:transition spd="slow" advTm="9000">
        <p:circl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9E38C6B6-F3C6-44BF-981B-A1F504BA2385}" type="datetime1">
              <a:rPr lang="fr-FR" smtClean="0"/>
              <a:t>18/02/2019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885935386"/>
      </p:ext>
    </p:extLst>
  </p:cSld>
  <p:clrMapOvr>
    <a:masterClrMapping/>
  </p:clrMapOvr>
  <mc:AlternateContent xmlns:mc="http://schemas.openxmlformats.org/markup-compatibility/2006">
    <mc:Choice xmlns:p14="http://schemas.microsoft.com/office/powerpoint/2010/main" Requires="p14">
      <p:transition spd="slow" p14:dur="7000" advTm="9000">
        <p:circle/>
      </p:transition>
    </mc:Choice>
    <mc:Fallback>
      <p:transition spd="slow" advTm="9000">
        <p:circl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92459730-BE7A-4959-9B8A-EA3AE8920D2E}" type="datetime1">
              <a:rPr lang="fr-FR" smtClean="0"/>
              <a:t>18/02/2019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119630955"/>
      </p:ext>
    </p:extLst>
  </p:cSld>
  <p:clrMapOvr>
    <a:masterClrMapping/>
  </p:clrMapOvr>
  <mc:AlternateContent xmlns:mc="http://schemas.openxmlformats.org/markup-compatibility/2006">
    <mc:Choice xmlns:p14="http://schemas.microsoft.com/office/powerpoint/2010/main" Requires="p14">
      <p:transition spd="slow" p14:dur="7000" advTm="9000">
        <p:circle/>
      </p:transition>
    </mc:Choice>
    <mc:Fallback>
      <p:transition spd="slow" advTm="9000">
        <p:circl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B450A6E5-B441-470E-9088-F7DE4A349339}" type="datetime1">
              <a:rPr lang="fr-FR" smtClean="0"/>
              <a:t>18/02/2019</a:t>
            </a:fld>
            <a:endParaRPr lang="fr-FR"/>
          </a:p>
        </p:txBody>
      </p:sp>
      <p:sp>
        <p:nvSpPr>
          <p:cNvPr id="8" name="Footer Placeholder 7"/>
          <p:cNvSpPr>
            <a:spLocks noGrp="1"/>
          </p:cNvSpPr>
          <p:nvPr>
            <p:ph type="ftr" sz="quarter" idx="11"/>
          </p:nvPr>
        </p:nvSpPr>
        <p:spPr/>
        <p:txBody>
          <a:bodyPr/>
          <a:lstStyle/>
          <a:p>
            <a:r>
              <a:rPr lang="fr-FR" smtClean="0"/>
              <a:t>PPS Lande 2019</a:t>
            </a:r>
            <a:endParaRPr lang="fr-FR"/>
          </a:p>
        </p:txBody>
      </p:sp>
      <p:sp>
        <p:nvSpPr>
          <p:cNvPr id="9" name="Slide Number Placeholder 8"/>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3591771714"/>
      </p:ext>
    </p:extLst>
  </p:cSld>
  <p:clrMapOvr>
    <a:masterClrMapping/>
  </p:clrMapOvr>
  <mc:AlternateContent xmlns:mc="http://schemas.openxmlformats.org/markup-compatibility/2006">
    <mc:Choice xmlns:p14="http://schemas.microsoft.com/office/powerpoint/2010/main" Requires="p14">
      <p:transition spd="slow" p14:dur="7000" advTm="9000">
        <p:circle/>
      </p:transition>
    </mc:Choice>
    <mc:Fallback>
      <p:transition spd="slow" advTm="9000">
        <p:circl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BF41DDE5-8A05-4A5B-B460-C23C69A06801}" type="datetime1">
              <a:rPr lang="fr-FR" smtClean="0"/>
              <a:t>18/02/2019</a:t>
            </a:fld>
            <a:endParaRPr lang="fr-FR"/>
          </a:p>
        </p:txBody>
      </p:sp>
      <p:sp>
        <p:nvSpPr>
          <p:cNvPr id="4" name="Footer Placeholder 3"/>
          <p:cNvSpPr>
            <a:spLocks noGrp="1"/>
          </p:cNvSpPr>
          <p:nvPr>
            <p:ph type="ftr" sz="quarter" idx="11"/>
          </p:nvPr>
        </p:nvSpPr>
        <p:spPr/>
        <p:txBody>
          <a:bodyPr/>
          <a:lstStyle/>
          <a:p>
            <a:r>
              <a:rPr lang="fr-FR" smtClean="0"/>
              <a:t>PPS Lande 2019</a:t>
            </a:r>
            <a:endParaRPr lang="fr-FR"/>
          </a:p>
        </p:txBody>
      </p:sp>
      <p:sp>
        <p:nvSpPr>
          <p:cNvPr id="5" name="Slide Number Placeholder 4"/>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3183118687"/>
      </p:ext>
    </p:extLst>
  </p:cSld>
  <p:clrMapOvr>
    <a:masterClrMapping/>
  </p:clrMapOvr>
  <mc:AlternateContent xmlns:mc="http://schemas.openxmlformats.org/markup-compatibility/2006">
    <mc:Choice xmlns:p14="http://schemas.microsoft.com/office/powerpoint/2010/main" Requires="p14">
      <p:transition spd="slow" p14:dur="7000" advTm="9000">
        <p:circle/>
      </p:transition>
    </mc:Choice>
    <mc:Fallback>
      <p:transition spd="slow" advTm="9000">
        <p:circl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54E5558-6794-4815-BB15-FD1C501B0613}" type="datetime1">
              <a:rPr lang="fr-FR" smtClean="0"/>
              <a:t>18/02/2019</a:t>
            </a:fld>
            <a:endParaRPr lang="fr-FR"/>
          </a:p>
        </p:txBody>
      </p:sp>
      <p:sp>
        <p:nvSpPr>
          <p:cNvPr id="3" name="Footer Placeholder 2"/>
          <p:cNvSpPr>
            <a:spLocks noGrp="1"/>
          </p:cNvSpPr>
          <p:nvPr>
            <p:ph type="ftr" sz="quarter" idx="11"/>
          </p:nvPr>
        </p:nvSpPr>
        <p:spPr/>
        <p:txBody>
          <a:bodyPr/>
          <a:lstStyle/>
          <a:p>
            <a:r>
              <a:rPr lang="fr-FR" smtClean="0"/>
              <a:t>PPS Lande 2019</a:t>
            </a:r>
            <a:endParaRPr lang="fr-FR"/>
          </a:p>
        </p:txBody>
      </p:sp>
      <p:sp>
        <p:nvSpPr>
          <p:cNvPr id="4" name="Slide Number Placeholder 3"/>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500751674"/>
      </p:ext>
    </p:extLst>
  </p:cSld>
  <p:clrMapOvr>
    <a:masterClrMapping/>
  </p:clrMapOvr>
  <mc:AlternateContent xmlns:mc="http://schemas.openxmlformats.org/markup-compatibility/2006">
    <mc:Choice xmlns:p14="http://schemas.microsoft.com/office/powerpoint/2010/main" Requires="p14">
      <p:transition spd="slow" p14:dur="7000" advTm="9000">
        <p:circle/>
      </p:transition>
    </mc:Choice>
    <mc:Fallback>
      <p:transition spd="slow" advTm="9000">
        <p:circl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B10E77CC-79D3-4C89-94C5-4BF28D52469C}" type="datetime1">
              <a:rPr lang="fr-FR" smtClean="0"/>
              <a:t>18/02/2019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3901714316"/>
      </p:ext>
    </p:extLst>
  </p:cSld>
  <p:clrMapOvr>
    <a:masterClrMapping/>
  </p:clrMapOvr>
  <mc:AlternateContent xmlns:mc="http://schemas.openxmlformats.org/markup-compatibility/2006">
    <mc:Choice xmlns:p14="http://schemas.microsoft.com/office/powerpoint/2010/main" Requires="p14">
      <p:transition spd="slow" p14:dur="7000" advTm="9000">
        <p:circle/>
      </p:transition>
    </mc:Choice>
    <mc:Fallback>
      <p:transition spd="slow" advTm="9000">
        <p:circl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9A4D949D-C06D-4563-9AED-786A63513D99}" type="datetime1">
              <a:rPr lang="fr-FR" smtClean="0"/>
              <a:t>18/02/2019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65070786"/>
      </p:ext>
    </p:extLst>
  </p:cSld>
  <p:clrMapOvr>
    <a:masterClrMapping/>
  </p:clrMapOvr>
  <mc:AlternateContent xmlns:mc="http://schemas.openxmlformats.org/markup-compatibility/2006">
    <mc:Choice xmlns:p14="http://schemas.microsoft.com/office/powerpoint/2010/main" Requires="p14">
      <p:transition spd="slow" p14:dur="7000" advTm="9000">
        <p:circle/>
      </p:transition>
    </mc:Choice>
    <mc:Fallback>
      <p:transition spd="slow" advTm="9000">
        <p:circl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75FF93DA-06AC-41D2-AB45-5672A1B62B9E}" type="datetime1">
              <a:rPr lang="fr-FR" smtClean="0"/>
              <a:t>18/02/2019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1591048606"/>
      </p:ext>
    </p:extLst>
  </p:cSld>
  <p:clrMapOvr>
    <a:masterClrMapping/>
  </p:clrMapOvr>
  <mc:AlternateContent xmlns:mc="http://schemas.openxmlformats.org/markup-compatibility/2006">
    <mc:Choice xmlns:p14="http://schemas.microsoft.com/office/powerpoint/2010/main" Requires="p14">
      <p:transition spd="slow" p14:dur="7000" advTm="9000">
        <p:circle/>
      </p:transition>
    </mc:Choice>
    <mc:Fallback>
      <p:transition spd="slow" advTm="9000">
        <p:circl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299EFBE0-F3DF-4363-8A6A-7287C4D4F30B}" type="datetime1">
              <a:rPr lang="fr-FR" smtClean="0"/>
              <a:t>18/02/2019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1282167284"/>
      </p:ext>
    </p:extLst>
  </p:cSld>
  <p:clrMapOvr>
    <a:masterClrMapping/>
  </p:clrMapOvr>
  <mc:AlternateContent xmlns:mc="http://schemas.openxmlformats.org/markup-compatibility/2006">
    <mc:Choice xmlns:p14="http://schemas.microsoft.com/office/powerpoint/2010/main" Requires="p14">
      <p:transition spd="slow" p14:dur="7000" advTm="9000">
        <p:circle/>
      </p:transition>
    </mc:Choice>
    <mc:Fallback>
      <p:transition spd="slow" advTm="9000">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8004A13-AE70-48FC-9554-3B06A57F301B}" type="datetime1">
              <a:rPr lang="fr-FR" smtClean="0"/>
              <a:t>18/02/2019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B633EFE-FB4A-48C0-AE8F-6F8DFB514F67}" type="slidenum">
              <a:rPr lang="fr-FR" smtClean="0"/>
              <a:t>‹N°›</a:t>
            </a:fld>
            <a:endParaRPr lang="fr-FR"/>
          </a:p>
        </p:txBody>
      </p:sp>
    </p:spTree>
    <p:extLst>
      <p:ext uri="{BB962C8B-B14F-4D97-AF65-F5344CB8AC3E}">
        <p14:creationId xmlns:p14="http://schemas.microsoft.com/office/powerpoint/2010/main" val="661242126"/>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7000" advTm="9000">
        <p:circle/>
      </p:transition>
    </mc:Choice>
    <mc:Fallback>
      <p:transition spd="slow" advTm="9000">
        <p:circl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18/02/2019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pic>
        <p:nvPicPr>
          <p:cNvPr id="2" name="Imag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178865" y="1591363"/>
            <a:ext cx="5834270" cy="4661696"/>
          </a:xfrm>
          <a:prstGeom prst="rect">
            <a:avLst/>
          </a:prstGeom>
        </p:spPr>
      </p:pic>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a:t>
            </a:fld>
            <a:endParaRPr lang="fr-FR" sz="1400" b="1" dirty="0"/>
          </a:p>
        </p:txBody>
      </p:sp>
      <p:sp>
        <p:nvSpPr>
          <p:cNvPr id="9" name="Rectangle 8"/>
          <p:cNvSpPr/>
          <p:nvPr/>
        </p:nvSpPr>
        <p:spPr>
          <a:xfrm>
            <a:off x="1044841" y="2225296"/>
            <a:ext cx="10139543" cy="1938992"/>
          </a:xfrm>
          <a:prstGeom prst="rect">
            <a:avLst/>
          </a:prstGeom>
        </p:spPr>
        <p:txBody>
          <a:bodyPr wrap="square">
            <a:spAutoFit/>
          </a:bodyPr>
          <a:lstStyle/>
          <a:p>
            <a:r>
              <a:rPr lang="fr-FR" sz="6000" b="1" dirty="0" smtClean="0">
                <a:latin typeface="Brush Script MT" panose="03060802040406070304" pitchFamily="66" charset="0"/>
              </a:rPr>
              <a:t> </a:t>
            </a:r>
            <a:r>
              <a:rPr lang="fr-FR" sz="6000" b="1" dirty="0" smtClean="0">
                <a:latin typeface="Brush Script MT" panose="03060802040406070304" pitchFamily="66" charset="0"/>
              </a:rPr>
              <a:t>Ces </a:t>
            </a:r>
            <a:r>
              <a:rPr lang="fr-FR" sz="6000" b="1" dirty="0" smtClean="0">
                <a:latin typeface="Brush Script MT" panose="03060802040406070304" pitchFamily="66" charset="0"/>
              </a:rPr>
              <a:t>Bretons qui fabriquent et innovent</a:t>
            </a:r>
          </a:p>
          <a:p>
            <a:r>
              <a:rPr lang="fr-FR" sz="6000" b="1" dirty="0">
                <a:latin typeface="Brush Script MT" panose="03060802040406070304" pitchFamily="66" charset="0"/>
              </a:rPr>
              <a:t> </a:t>
            </a:r>
            <a:r>
              <a:rPr lang="fr-FR" sz="6000" b="1" dirty="0" smtClean="0">
                <a:latin typeface="Brush Script MT" panose="03060802040406070304" pitchFamily="66" charset="0"/>
              </a:rPr>
              <a:t>               par Lande   </a:t>
            </a:r>
            <a:endParaRPr lang="fr-FR" sz="6000" b="1" dirty="0">
              <a:latin typeface="Brush Script MT" panose="03060802040406070304" pitchFamily="66" charset="0"/>
            </a:endParaRPr>
          </a:p>
        </p:txBody>
      </p:sp>
    </p:spTree>
    <p:extLst>
      <p:ext uri="{BB962C8B-B14F-4D97-AF65-F5344CB8AC3E}">
        <p14:creationId xmlns:p14="http://schemas.microsoft.com/office/powerpoint/2010/main" val="448033010"/>
      </p:ext>
    </p:extLst>
  </p:cSld>
  <p:clrMapOvr>
    <a:masterClrMapping/>
  </p:clrMapOvr>
  <mc:AlternateContent xmlns:mc="http://schemas.openxmlformats.org/markup-compatibility/2006">
    <mc:Choice xmlns:p14="http://schemas.microsoft.com/office/powerpoint/2010/main" Requires="p14">
      <p:transition spd="slow" p14:dur="7000" advTm="9000">
        <p:circle/>
        <p:sndAc>
          <p:stSnd loop="1">
            <p:snd r:embed="rId3" name="478642_Rick_001.wav"/>
          </p:stSnd>
        </p:sndAc>
      </p:transition>
    </mc:Choice>
    <mc:Fallback>
      <p:transition spd="slow" advTm="9000">
        <p:circle/>
        <p:sndAc>
          <p:stSnd loop="1">
            <p:snd r:embed="rId3" name="478642_Rick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anim calcmode="lin" valueType="num">
                                      <p:cBhvr>
                                        <p:cTn id="16" dur="2000" fill="hold"/>
                                        <p:tgtEl>
                                          <p:spTgt spid="2"/>
                                        </p:tgtEl>
                                        <p:attrNameLst>
                                          <p:attrName>ppt_w</p:attrName>
                                        </p:attrNameLst>
                                      </p:cBhvr>
                                      <p:tavLst>
                                        <p:tav tm="0" fmla="#ppt_w*sin(2.5*pi*$)">
                                          <p:val>
                                            <p:fltVal val="0"/>
                                          </p:val>
                                        </p:tav>
                                        <p:tav tm="100000">
                                          <p:val>
                                            <p:fltVal val="1"/>
                                          </p:val>
                                        </p:tav>
                                      </p:tavLst>
                                    </p:anim>
                                    <p:anim calcmode="lin" valueType="num">
                                      <p:cBhvr>
                                        <p:cTn id="17"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9">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9">
                                            <p:txEl>
                                              <p:pRg st="0" end="0"/>
                                            </p:txEl>
                                          </p:spTgt>
                                        </p:tgtEl>
                                        <p:attrNameLst>
                                          <p:attrName>ppt_w</p:attrName>
                                        </p:attrNameLst>
                                      </p:cBhvr>
                                    </p:anim>
                                    <p:anim by="(#ppt_w*0.50)" calcmode="lin" valueType="num">
                                      <p:cBhvr>
                                        <p:cTn id="23" dur="500" decel="50000" autoRev="1" fill="hold">
                                          <p:stCondLst>
                                            <p:cond delay="0"/>
                                          </p:stCondLst>
                                        </p:cTn>
                                        <p:tgtEl>
                                          <p:spTgt spid="9">
                                            <p:txEl>
                                              <p:pRg st="0" end="0"/>
                                            </p:txEl>
                                          </p:spTgt>
                                        </p:tgtEl>
                                        <p:attrNameLst>
                                          <p:attrName>ppt_x</p:attrName>
                                        </p:attrNameLst>
                                      </p:cBhvr>
                                    </p:anim>
                                    <p:anim from="(-#ppt_h/2)" to="(#ppt_y)" calcmode="lin" valueType="num">
                                      <p:cBhvr>
                                        <p:cTn id="24" dur="1000" fill="hold">
                                          <p:stCondLst>
                                            <p:cond delay="0"/>
                                          </p:stCondLst>
                                        </p:cTn>
                                        <p:tgtEl>
                                          <p:spTgt spid="9">
                                            <p:txEl>
                                              <p:pRg st="0" end="0"/>
                                            </p:txEl>
                                          </p:spTgt>
                                        </p:tgtEl>
                                        <p:attrNameLst>
                                          <p:attrName>ppt_y</p:attrName>
                                        </p:attrNameLst>
                                      </p:cBhvr>
                                    </p:anim>
                                    <p:animRot by="21600000">
                                      <p:cBhvr>
                                        <p:cTn id="25" dur="1000" fill="hold">
                                          <p:stCondLst>
                                            <p:cond delay="0"/>
                                          </p:stCondLst>
                                        </p:cTn>
                                        <p:tgtEl>
                                          <p:spTgt spid="9">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9">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9">
                                            <p:txEl>
                                              <p:pRg st="1" end="1"/>
                                            </p:txEl>
                                          </p:spTgt>
                                        </p:tgtEl>
                                        <p:attrNameLst>
                                          <p:attrName>ppt_w</p:attrName>
                                        </p:attrNameLst>
                                      </p:cBhvr>
                                    </p:anim>
                                    <p:anim by="(#ppt_w*0.50)" calcmode="lin" valueType="num">
                                      <p:cBhvr>
                                        <p:cTn id="31" dur="500" decel="50000" autoRev="1" fill="hold">
                                          <p:stCondLst>
                                            <p:cond delay="0"/>
                                          </p:stCondLst>
                                        </p:cTn>
                                        <p:tgtEl>
                                          <p:spTgt spid="9">
                                            <p:txEl>
                                              <p:pRg st="1" end="1"/>
                                            </p:txEl>
                                          </p:spTgt>
                                        </p:tgtEl>
                                        <p:attrNameLst>
                                          <p:attrName>ppt_x</p:attrName>
                                        </p:attrNameLst>
                                      </p:cBhvr>
                                    </p:anim>
                                    <p:anim from="(-#ppt_h/2)" to="(#ppt_y)" calcmode="lin" valueType="num">
                                      <p:cBhvr>
                                        <p:cTn id="32" dur="1000" fill="hold">
                                          <p:stCondLst>
                                            <p:cond delay="0"/>
                                          </p:stCondLst>
                                        </p:cTn>
                                        <p:tgtEl>
                                          <p:spTgt spid="9">
                                            <p:txEl>
                                              <p:pRg st="1" end="1"/>
                                            </p:txEl>
                                          </p:spTgt>
                                        </p:tgtEl>
                                        <p:attrNameLst>
                                          <p:attrName>ppt_y</p:attrName>
                                        </p:attrNameLst>
                                      </p:cBhvr>
                                    </p:anim>
                                    <p:animRot by="21600000">
                                      <p:cBhvr>
                                        <p:cTn id="33" dur="1000" fill="hold">
                                          <p:stCondLst>
                                            <p:cond delay="0"/>
                                          </p:stCondLst>
                                        </p:cTn>
                                        <p:tgtEl>
                                          <p:spTgt spid="9">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rgbClr val="FF0000"/>
                </a:gs>
                <a:gs pos="0">
                  <a:schemeClr val="accent5">
                    <a:lumMod val="89000"/>
                  </a:schemeClr>
                </a:gs>
                <a:gs pos="91000">
                  <a:schemeClr val="tx1">
                    <a:lumMod val="50000"/>
                  </a:schemeClr>
                </a:gs>
                <a:gs pos="97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18/02/2019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2</a:t>
            </a:fld>
            <a:endParaRPr lang="fr-FR" sz="1400" b="1" dirty="0"/>
          </a:p>
        </p:txBody>
      </p:sp>
      <p:sp>
        <p:nvSpPr>
          <p:cNvPr id="2" name="Rectangle 1"/>
          <p:cNvSpPr/>
          <p:nvPr/>
        </p:nvSpPr>
        <p:spPr>
          <a:xfrm>
            <a:off x="1578583" y="920621"/>
            <a:ext cx="9031357" cy="5016758"/>
          </a:xfrm>
          <a:prstGeom prst="rect">
            <a:avLst/>
          </a:prstGeom>
        </p:spPr>
        <p:txBody>
          <a:bodyPr wrap="square">
            <a:spAutoFit/>
          </a:bodyPr>
          <a:lstStyle/>
          <a:p>
            <a:r>
              <a:rPr lang="fr-FR" sz="8000" b="1" dirty="0">
                <a:latin typeface="Brush Script MT" panose="03060802040406070304" pitchFamily="66" charset="0"/>
              </a:rPr>
              <a:t>Ces Bretons fabriquent des prothèses colorées qui ont enfin du </a:t>
            </a:r>
            <a:r>
              <a:rPr lang="fr-FR" sz="8000" b="1" dirty="0" smtClean="0">
                <a:latin typeface="Brush Script MT" panose="03060802040406070304" pitchFamily="66" charset="0"/>
              </a:rPr>
              <a:t>style et qui sont à la pointe de la technologie</a:t>
            </a:r>
            <a:endParaRPr lang="fr-FR" sz="8000" b="1" dirty="0">
              <a:latin typeface="Brush Script MT" panose="03060802040406070304" pitchFamily="66" charset="0"/>
            </a:endParaRPr>
          </a:p>
        </p:txBody>
      </p:sp>
    </p:spTree>
    <p:extLst>
      <p:ext uri="{BB962C8B-B14F-4D97-AF65-F5344CB8AC3E}">
        <p14:creationId xmlns:p14="http://schemas.microsoft.com/office/powerpoint/2010/main" val="2629450775"/>
      </p:ext>
    </p:extLst>
  </p:cSld>
  <p:clrMapOvr>
    <a:masterClrMapping/>
  </p:clrMapOvr>
  <mc:AlternateContent xmlns:mc="http://schemas.openxmlformats.org/markup-compatibility/2006">
    <mc:Choice xmlns:p14="http://schemas.microsoft.com/office/powerpoint/2010/main" Requires="p14">
      <p:transition spd="slow" p14:dur="700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18/02/2019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3</a:t>
            </a:fld>
            <a:endParaRPr lang="fr-FR" sz="1400" b="1" dirty="0"/>
          </a:p>
        </p:txBody>
      </p:sp>
      <p:pic>
        <p:nvPicPr>
          <p:cNvPr id="3" name="Image 2"/>
          <p:cNvPicPr>
            <a:picLocks noChangeAspect="1"/>
          </p:cNvPicPr>
          <p:nvPr/>
        </p:nvPicPr>
        <p:blipFill>
          <a:blip r:embed="rId4"/>
          <a:stretch>
            <a:fillRect/>
          </a:stretch>
        </p:blipFill>
        <p:spPr>
          <a:xfrm>
            <a:off x="1856793" y="630433"/>
            <a:ext cx="8440145" cy="5622626"/>
          </a:xfrm>
          <a:prstGeom prst="rect">
            <a:avLst/>
          </a:prstGeom>
          <a:effectLst>
            <a:softEdge rad="127000"/>
          </a:effectLst>
        </p:spPr>
      </p:pic>
    </p:spTree>
    <p:extLst>
      <p:ext uri="{BB962C8B-B14F-4D97-AF65-F5344CB8AC3E}">
        <p14:creationId xmlns:p14="http://schemas.microsoft.com/office/powerpoint/2010/main" val="3171966782"/>
      </p:ext>
    </p:extLst>
  </p:cSld>
  <p:clrMapOvr>
    <a:masterClrMapping/>
  </p:clrMapOvr>
  <mc:AlternateContent xmlns:mc="http://schemas.openxmlformats.org/markup-compatibility/2006">
    <mc:Choice xmlns:p14="http://schemas.microsoft.com/office/powerpoint/2010/main" Requires="p14">
      <p:transition spd="slow" p14:dur="700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18/02/2019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4</a:t>
            </a:fld>
            <a:endParaRPr lang="fr-FR" sz="1400" b="1" dirty="0"/>
          </a:p>
        </p:txBody>
      </p:sp>
      <p:sp>
        <p:nvSpPr>
          <p:cNvPr id="3" name="Rectangle 2"/>
          <p:cNvSpPr/>
          <p:nvPr/>
        </p:nvSpPr>
        <p:spPr>
          <a:xfrm>
            <a:off x="1855303" y="1843950"/>
            <a:ext cx="8481391" cy="3170099"/>
          </a:xfrm>
          <a:prstGeom prst="rect">
            <a:avLst/>
          </a:prstGeom>
        </p:spPr>
        <p:txBody>
          <a:bodyPr wrap="square">
            <a:spAutoFit/>
          </a:bodyPr>
          <a:lstStyle/>
          <a:p>
            <a:r>
              <a:rPr lang="fr-FR" sz="4000" b="1" dirty="0">
                <a:latin typeface="Brush Script MT" panose="03060802040406070304" pitchFamily="66" charset="0"/>
              </a:rPr>
              <a:t>À la pointe de la technologie, la société </a:t>
            </a:r>
            <a:r>
              <a:rPr lang="fr-FR" sz="4000" b="1" dirty="0" err="1">
                <a:latin typeface="Brush Script MT" panose="03060802040406070304" pitchFamily="66" charset="0"/>
              </a:rPr>
              <a:t>Algo</a:t>
            </a:r>
            <a:r>
              <a:rPr lang="fr-FR" sz="4000" b="1" dirty="0">
                <a:latin typeface="Brush Script MT" panose="03060802040406070304" pitchFamily="66" charset="0"/>
              </a:rPr>
              <a:t> Orthopédie basée à Briec, dans le Finistère, propose des prothèses esthétiques. Depuis quelques années, jambes et bras de substitution se montrent et sont devenus des accessoires de mode colorés.</a:t>
            </a:r>
          </a:p>
        </p:txBody>
      </p:sp>
    </p:spTree>
    <p:extLst>
      <p:ext uri="{BB962C8B-B14F-4D97-AF65-F5344CB8AC3E}">
        <p14:creationId xmlns:p14="http://schemas.microsoft.com/office/powerpoint/2010/main" val="1180532823"/>
      </p:ext>
    </p:extLst>
  </p:cSld>
  <p:clrMapOvr>
    <a:masterClrMapping/>
  </p:clrMapOvr>
  <mc:AlternateContent xmlns:mc="http://schemas.openxmlformats.org/markup-compatibility/2006">
    <mc:Choice xmlns:p14="http://schemas.microsoft.com/office/powerpoint/2010/main" Requires="p14">
      <p:transition spd="slow" p14:dur="700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18/02/2019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5</a:t>
            </a:fld>
            <a:endParaRPr lang="fr-FR" sz="1400" b="1" dirty="0"/>
          </a:p>
        </p:txBody>
      </p:sp>
      <p:pic>
        <p:nvPicPr>
          <p:cNvPr id="3" name="Image 2"/>
          <p:cNvPicPr>
            <a:picLocks noChangeAspect="1"/>
          </p:cNvPicPr>
          <p:nvPr/>
        </p:nvPicPr>
        <p:blipFill>
          <a:blip r:embed="rId4"/>
          <a:stretch>
            <a:fillRect/>
          </a:stretch>
        </p:blipFill>
        <p:spPr>
          <a:xfrm>
            <a:off x="1082003" y="637430"/>
            <a:ext cx="9970309" cy="5615630"/>
          </a:xfrm>
          <a:prstGeom prst="rect">
            <a:avLst/>
          </a:prstGeom>
          <a:effectLst>
            <a:softEdge rad="127000"/>
          </a:effectLst>
        </p:spPr>
      </p:pic>
    </p:spTree>
    <p:extLst>
      <p:ext uri="{BB962C8B-B14F-4D97-AF65-F5344CB8AC3E}">
        <p14:creationId xmlns:p14="http://schemas.microsoft.com/office/powerpoint/2010/main" val="3114778926"/>
      </p:ext>
    </p:extLst>
  </p:cSld>
  <p:clrMapOvr>
    <a:masterClrMapping/>
  </p:clrMapOvr>
  <mc:AlternateContent xmlns:mc="http://schemas.openxmlformats.org/markup-compatibility/2006">
    <mc:Choice xmlns:p14="http://schemas.microsoft.com/office/powerpoint/2010/main" Requires="p14">
      <p:transition spd="slow" p14:dur="700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90391" y="66467"/>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18/02/2019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6</a:t>
            </a:fld>
            <a:endParaRPr lang="fr-FR" sz="1400" b="1" dirty="0"/>
          </a:p>
        </p:txBody>
      </p:sp>
      <p:sp>
        <p:nvSpPr>
          <p:cNvPr id="3" name="Rectangle 2"/>
          <p:cNvSpPr/>
          <p:nvPr/>
        </p:nvSpPr>
        <p:spPr>
          <a:xfrm>
            <a:off x="1603512" y="920621"/>
            <a:ext cx="8984974" cy="5016758"/>
          </a:xfrm>
          <a:prstGeom prst="rect">
            <a:avLst/>
          </a:prstGeom>
        </p:spPr>
        <p:txBody>
          <a:bodyPr wrap="square">
            <a:spAutoFit/>
          </a:bodyPr>
          <a:lstStyle/>
          <a:p>
            <a:r>
              <a:rPr lang="fr-FR" sz="4000" b="1" dirty="0">
                <a:latin typeface="Brush Script MT" panose="03060802040406070304" pitchFamily="66" charset="0"/>
              </a:rPr>
              <a:t>Fini les membres inertes et les prothèses couleur « vieux bas » de grand-mère. Chez </a:t>
            </a:r>
            <a:r>
              <a:rPr lang="fr-FR" sz="4000" b="1" dirty="0" err="1">
                <a:latin typeface="Brush Script MT" panose="03060802040406070304" pitchFamily="66" charset="0"/>
              </a:rPr>
              <a:t>Algo</a:t>
            </a:r>
            <a:r>
              <a:rPr lang="fr-FR" sz="4000" b="1" dirty="0">
                <a:latin typeface="Brush Script MT" panose="03060802040406070304" pitchFamily="66" charset="0"/>
              </a:rPr>
              <a:t> Orthopédie, entreprise basée dans la zone artisanale de </a:t>
            </a:r>
            <a:r>
              <a:rPr lang="fr-FR" sz="4000" b="1" dirty="0" err="1">
                <a:latin typeface="Brush Script MT" panose="03060802040406070304" pitchFamily="66" charset="0"/>
              </a:rPr>
              <a:t>Lumunoc’h</a:t>
            </a:r>
            <a:r>
              <a:rPr lang="fr-FR" sz="4000" b="1" dirty="0">
                <a:latin typeface="Brush Script MT" panose="03060802040406070304" pitchFamily="66" charset="0"/>
              </a:rPr>
              <a:t> à Briec (Finistère), Alain Le Guen et son équipe conçoivent des appareillages fun, colorés, fonctionnels et légers. De véritables œuvres d’art que l’on prend plaisir à montrer, un peu comme un tatouage.</a:t>
            </a:r>
          </a:p>
        </p:txBody>
      </p:sp>
    </p:spTree>
    <p:extLst>
      <p:ext uri="{BB962C8B-B14F-4D97-AF65-F5344CB8AC3E}">
        <p14:creationId xmlns:p14="http://schemas.microsoft.com/office/powerpoint/2010/main" val="1771448308"/>
      </p:ext>
    </p:extLst>
  </p:cSld>
  <p:clrMapOvr>
    <a:masterClrMapping/>
  </p:clrMapOvr>
  <mc:AlternateContent xmlns:mc="http://schemas.openxmlformats.org/markup-compatibility/2006">
    <mc:Choice xmlns:p14="http://schemas.microsoft.com/office/powerpoint/2010/main" Requires="p14">
      <p:transition spd="slow" p14:dur="700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18/02/2019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7</a:t>
            </a:fld>
            <a:endParaRPr lang="fr-FR" sz="1400" b="1" dirty="0"/>
          </a:p>
        </p:txBody>
      </p:sp>
      <p:sp>
        <p:nvSpPr>
          <p:cNvPr id="3" name="Rectangle 2"/>
          <p:cNvSpPr/>
          <p:nvPr/>
        </p:nvSpPr>
        <p:spPr>
          <a:xfrm>
            <a:off x="1137606" y="582067"/>
            <a:ext cx="10102317" cy="6063198"/>
          </a:xfrm>
          <a:prstGeom prst="rect">
            <a:avLst/>
          </a:prstGeom>
        </p:spPr>
        <p:txBody>
          <a:bodyPr wrap="square">
            <a:spAutoFit/>
          </a:bodyPr>
          <a:lstStyle/>
          <a:p>
            <a:r>
              <a:rPr lang="fr-FR" sz="4000" b="1" dirty="0">
                <a:latin typeface="Brush Script MT" panose="03060802040406070304" pitchFamily="66" charset="0"/>
              </a:rPr>
              <a:t>Redonner une autonomie</a:t>
            </a:r>
          </a:p>
          <a:p>
            <a:endParaRPr lang="fr-FR" sz="4000" b="1" dirty="0">
              <a:latin typeface="Brush Script MT" panose="03060802040406070304" pitchFamily="66" charset="0"/>
            </a:endParaRPr>
          </a:p>
          <a:p>
            <a:r>
              <a:rPr lang="fr-FR" sz="4000" b="1" dirty="0">
                <a:latin typeface="Brush Script MT" panose="03060802040406070304" pitchFamily="66" charset="0"/>
              </a:rPr>
              <a:t>Si l’appareillage a pour but de soulager la douleur et de redonner une autonomie, il y a toujours une phase d’acceptation. Le patient pense à ce membre rigide en fibre de carbone, en résine ou en fibre de verre qu’il va falloir intégrer. Au regard qu’il va devoir affronter. Et c’est souvent la mine renfrognée et poussé par des proches qu’il se rend chez un prothésiste.</a:t>
            </a:r>
          </a:p>
          <a:p>
            <a:endParaRPr lang="fr-FR" sz="2800" b="1" dirty="0">
              <a:latin typeface="Brush Script MT" panose="03060802040406070304" pitchFamily="66" charset="0"/>
            </a:endParaRPr>
          </a:p>
        </p:txBody>
      </p:sp>
    </p:spTree>
    <p:extLst>
      <p:ext uri="{BB962C8B-B14F-4D97-AF65-F5344CB8AC3E}">
        <p14:creationId xmlns:p14="http://schemas.microsoft.com/office/powerpoint/2010/main" val="2238116293"/>
      </p:ext>
    </p:extLst>
  </p:cSld>
  <p:clrMapOvr>
    <a:masterClrMapping/>
  </p:clrMapOvr>
  <mc:AlternateContent xmlns:mc="http://schemas.openxmlformats.org/markup-compatibility/2006">
    <mc:Choice xmlns:p14="http://schemas.microsoft.com/office/powerpoint/2010/main" Requires="p14">
      <p:transition spd="slow" p14:dur="700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3">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3">
                                            <p:txEl>
                                              <p:pRg st="2" end="2"/>
                                            </p:txEl>
                                          </p:spTgt>
                                        </p:tgtEl>
                                        <p:attrNameLst>
                                          <p:attrName>ppt_w</p:attrName>
                                        </p:attrNameLst>
                                      </p:cBhvr>
                                    </p:anim>
                                    <p:anim by="(#ppt_w*0.50)" calcmode="lin" valueType="num">
                                      <p:cBhvr>
                                        <p:cTn id="24" dur="500" decel="50000" autoRev="1" fill="hold">
                                          <p:stCondLst>
                                            <p:cond delay="0"/>
                                          </p:stCondLst>
                                        </p:cTn>
                                        <p:tgtEl>
                                          <p:spTgt spid="3">
                                            <p:txEl>
                                              <p:pRg st="2" end="2"/>
                                            </p:txEl>
                                          </p:spTgt>
                                        </p:tgtEl>
                                        <p:attrNameLst>
                                          <p:attrName>ppt_x</p:attrName>
                                        </p:attrNameLst>
                                      </p:cBhvr>
                                    </p:anim>
                                    <p:anim from="(-#ppt_h/2)" to="(#ppt_y)" calcmode="lin" valueType="num">
                                      <p:cBhvr>
                                        <p:cTn id="25" dur="1000" fill="hold">
                                          <p:stCondLst>
                                            <p:cond delay="0"/>
                                          </p:stCondLst>
                                        </p:cTn>
                                        <p:tgtEl>
                                          <p:spTgt spid="3">
                                            <p:txEl>
                                              <p:pRg st="2" end="2"/>
                                            </p:txEl>
                                          </p:spTgt>
                                        </p:tgtEl>
                                        <p:attrNameLst>
                                          <p:attrName>ppt_y</p:attrName>
                                        </p:attrNameLst>
                                      </p:cBhvr>
                                    </p:anim>
                                    <p:animRot by="21600000">
                                      <p:cBhvr>
                                        <p:cTn id="26" dur="1000" fill="hold">
                                          <p:stCondLst>
                                            <p:cond delay="0"/>
                                          </p:stCondLst>
                                        </p:cTn>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18/02/2019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8</a:t>
            </a:fld>
            <a:endParaRPr lang="fr-FR" sz="1400" b="1" dirty="0"/>
          </a:p>
        </p:txBody>
      </p:sp>
      <p:pic>
        <p:nvPicPr>
          <p:cNvPr id="3" name="Image 2"/>
          <p:cNvPicPr>
            <a:picLocks noChangeAspect="1"/>
          </p:cNvPicPr>
          <p:nvPr/>
        </p:nvPicPr>
        <p:blipFill>
          <a:blip r:embed="rId4"/>
          <a:stretch>
            <a:fillRect/>
          </a:stretch>
        </p:blipFill>
        <p:spPr>
          <a:xfrm>
            <a:off x="2513239" y="660855"/>
            <a:ext cx="7094587" cy="5592204"/>
          </a:xfrm>
          <a:prstGeom prst="rect">
            <a:avLst/>
          </a:prstGeom>
          <a:effectLst>
            <a:softEdge rad="127000"/>
          </a:effectLst>
        </p:spPr>
      </p:pic>
    </p:spTree>
    <p:extLst>
      <p:ext uri="{BB962C8B-B14F-4D97-AF65-F5344CB8AC3E}">
        <p14:creationId xmlns:p14="http://schemas.microsoft.com/office/powerpoint/2010/main" val="3085446310"/>
      </p:ext>
    </p:extLst>
  </p:cSld>
  <p:clrMapOvr>
    <a:masterClrMapping/>
  </p:clrMapOvr>
  <mc:AlternateContent xmlns:mc="http://schemas.openxmlformats.org/markup-compatibility/2006">
    <mc:Choice xmlns:p14="http://schemas.microsoft.com/office/powerpoint/2010/main" Requires="p14">
      <p:transition spd="slow" p14:dur="700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66467"/>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18/02/2019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9</a:t>
            </a:fld>
            <a:endParaRPr lang="fr-FR" sz="1400" b="1" dirty="0"/>
          </a:p>
        </p:txBody>
      </p:sp>
      <p:sp>
        <p:nvSpPr>
          <p:cNvPr id="3" name="Rectangle 2"/>
          <p:cNvSpPr/>
          <p:nvPr/>
        </p:nvSpPr>
        <p:spPr>
          <a:xfrm>
            <a:off x="1517373" y="1344347"/>
            <a:ext cx="9157253" cy="4401205"/>
          </a:xfrm>
          <a:prstGeom prst="rect">
            <a:avLst/>
          </a:prstGeom>
        </p:spPr>
        <p:txBody>
          <a:bodyPr wrap="square">
            <a:spAutoFit/>
          </a:bodyPr>
          <a:lstStyle/>
          <a:p>
            <a:r>
              <a:rPr lang="fr-FR" sz="4000" b="1" dirty="0">
                <a:latin typeface="Brush Script MT" panose="03060802040406070304" pitchFamily="66" charset="0"/>
              </a:rPr>
              <a:t>Les amputations ne sont pas toutes dues à des accidents. 90 % sont des conséquences de pathologies vasculaires. « Les évolutions technologiques permettent de concevoir des prothèses discrètes, explique Alain Le Guen. Mais nous avons un tiers de demandes d’objets customisés. Le prix d’un appareillage va de 2 500 € à 130 000 € pour une prothèse bionique. »</a:t>
            </a:r>
          </a:p>
        </p:txBody>
      </p:sp>
    </p:spTree>
    <p:extLst>
      <p:ext uri="{BB962C8B-B14F-4D97-AF65-F5344CB8AC3E}">
        <p14:creationId xmlns:p14="http://schemas.microsoft.com/office/powerpoint/2010/main" val="2326945319"/>
      </p:ext>
    </p:extLst>
  </p:cSld>
  <p:clrMapOvr>
    <a:masterClrMapping/>
  </p:clrMapOvr>
  <mc:AlternateContent xmlns:mc="http://schemas.openxmlformats.org/markup-compatibility/2006">
    <mc:Choice xmlns:p14="http://schemas.microsoft.com/office/powerpoint/2010/main" Requires="p14">
      <p:transition spd="slow" p14:dur="700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18/02/2019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10</a:t>
            </a:fld>
            <a:endParaRPr lang="fr-FR" sz="1400" b="1" dirty="0"/>
          </a:p>
        </p:txBody>
      </p:sp>
      <p:pic>
        <p:nvPicPr>
          <p:cNvPr id="3" name="Image 2"/>
          <p:cNvPicPr>
            <a:picLocks noChangeAspect="1"/>
          </p:cNvPicPr>
          <p:nvPr/>
        </p:nvPicPr>
        <p:blipFill>
          <a:blip r:embed="rId4"/>
          <a:stretch>
            <a:fillRect/>
          </a:stretch>
        </p:blipFill>
        <p:spPr>
          <a:xfrm>
            <a:off x="1856793" y="630433"/>
            <a:ext cx="8440145" cy="5622626"/>
          </a:xfrm>
          <a:prstGeom prst="rect">
            <a:avLst/>
          </a:prstGeom>
          <a:effectLst>
            <a:softEdge rad="127000"/>
          </a:effectLst>
        </p:spPr>
      </p:pic>
      <p:sp>
        <p:nvSpPr>
          <p:cNvPr id="4" name="Rectangle 3"/>
          <p:cNvSpPr/>
          <p:nvPr/>
        </p:nvSpPr>
        <p:spPr>
          <a:xfrm>
            <a:off x="3048000" y="769481"/>
            <a:ext cx="6096000" cy="1815882"/>
          </a:xfrm>
          <a:prstGeom prst="rect">
            <a:avLst/>
          </a:prstGeom>
        </p:spPr>
        <p:txBody>
          <a:bodyPr>
            <a:spAutoFit/>
          </a:bodyPr>
          <a:lstStyle/>
          <a:p>
            <a:r>
              <a:rPr lang="fr-FR" sz="2800" b="1" dirty="0">
                <a:ln>
                  <a:solidFill>
                    <a:sysClr val="windowText" lastClr="000000"/>
                  </a:solidFill>
                </a:ln>
                <a:solidFill>
                  <a:srgbClr val="FF0000"/>
                </a:solidFill>
              </a:rPr>
              <a:t>Une partie de l'équipe d'</a:t>
            </a:r>
            <a:r>
              <a:rPr lang="fr-FR" sz="2800" b="1" dirty="0" err="1">
                <a:ln>
                  <a:solidFill>
                    <a:sysClr val="windowText" lastClr="000000"/>
                  </a:solidFill>
                </a:ln>
                <a:solidFill>
                  <a:srgbClr val="FF0000"/>
                </a:solidFill>
              </a:rPr>
              <a:t>Algo</a:t>
            </a:r>
            <a:r>
              <a:rPr lang="fr-FR" sz="2800" b="1" dirty="0">
                <a:ln>
                  <a:solidFill>
                    <a:sysClr val="windowText" lastClr="000000"/>
                  </a:solidFill>
                </a:ln>
                <a:solidFill>
                  <a:srgbClr val="FF0000"/>
                </a:solidFill>
              </a:rPr>
              <a:t> Orthopédie, autour d'Alain le Guen (deuxième à droite). (Photo : Vincent </a:t>
            </a:r>
            <a:r>
              <a:rPr lang="fr-FR" sz="2800" b="1" dirty="0" err="1">
                <a:ln>
                  <a:solidFill>
                    <a:sysClr val="windowText" lastClr="000000"/>
                  </a:solidFill>
                </a:ln>
                <a:solidFill>
                  <a:srgbClr val="FF0000"/>
                </a:solidFill>
              </a:rPr>
              <a:t>Mouchel</a:t>
            </a:r>
            <a:endParaRPr lang="fr-FR" sz="2800" b="1" dirty="0">
              <a:ln>
                <a:solidFill>
                  <a:sysClr val="windowText" lastClr="000000"/>
                </a:solidFill>
              </a:ln>
              <a:solidFill>
                <a:srgbClr val="FF0000"/>
              </a:solidFill>
            </a:endParaRPr>
          </a:p>
        </p:txBody>
      </p:sp>
    </p:spTree>
    <p:extLst>
      <p:ext uri="{BB962C8B-B14F-4D97-AF65-F5344CB8AC3E}">
        <p14:creationId xmlns:p14="http://schemas.microsoft.com/office/powerpoint/2010/main" val="3327734622"/>
      </p:ext>
    </p:extLst>
  </p:cSld>
  <p:clrMapOvr>
    <a:masterClrMapping/>
  </p:clrMapOvr>
  <mc:AlternateContent xmlns:mc="http://schemas.openxmlformats.org/markup-compatibility/2006">
    <mc:Choice xmlns:p14="http://schemas.microsoft.com/office/powerpoint/2010/main" Requires="p14">
      <p:transition spd="slow" p14:dur="700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4">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4">
                                            <p:txEl>
                                              <p:pRg st="0" end="0"/>
                                            </p:txEl>
                                          </p:spTgt>
                                        </p:tgtEl>
                                        <p:attrNameLst>
                                          <p:attrName>ppt_w</p:attrName>
                                        </p:attrNameLst>
                                      </p:cBhvr>
                                    </p:anim>
                                    <p:anim by="(#ppt_w*0.50)" calcmode="lin" valueType="num">
                                      <p:cBhvr>
                                        <p:cTn id="16" dur="500" decel="50000" autoRev="1" fill="hold">
                                          <p:stCondLst>
                                            <p:cond delay="0"/>
                                          </p:stCondLst>
                                        </p:cTn>
                                        <p:tgtEl>
                                          <p:spTgt spid="4">
                                            <p:txEl>
                                              <p:pRg st="0" end="0"/>
                                            </p:txEl>
                                          </p:spTgt>
                                        </p:tgtEl>
                                        <p:attrNameLst>
                                          <p:attrName>ppt_x</p:attrName>
                                        </p:attrNameLst>
                                      </p:cBhvr>
                                    </p:anim>
                                    <p:anim from="(-#ppt_h/2)" to="(#ppt_y)" calcmode="lin" valueType="num">
                                      <p:cBhvr>
                                        <p:cTn id="17" dur="1000" fill="hold">
                                          <p:stCondLst>
                                            <p:cond delay="0"/>
                                          </p:stCondLst>
                                        </p:cTn>
                                        <p:tgtEl>
                                          <p:spTgt spid="4">
                                            <p:txEl>
                                              <p:pRg st="0" end="0"/>
                                            </p:txEl>
                                          </p:spTgt>
                                        </p:tgtEl>
                                        <p:attrNameLst>
                                          <p:attrName>ppt_y</p:attrName>
                                        </p:attrNameLst>
                                      </p:cBhvr>
                                    </p:anim>
                                    <p:animRot by="21600000">
                                      <p:cBhvr>
                                        <p:cTn id="18"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18/02/2019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11</a:t>
            </a:fld>
            <a:endParaRPr lang="fr-FR" sz="1400" b="1" dirty="0"/>
          </a:p>
        </p:txBody>
      </p:sp>
      <p:pic>
        <p:nvPicPr>
          <p:cNvPr id="3" name="Image 2"/>
          <p:cNvPicPr>
            <a:picLocks noChangeAspect="1"/>
          </p:cNvPicPr>
          <p:nvPr/>
        </p:nvPicPr>
        <p:blipFill>
          <a:blip r:embed="rId4"/>
          <a:stretch>
            <a:fillRect/>
          </a:stretch>
        </p:blipFill>
        <p:spPr>
          <a:xfrm>
            <a:off x="698509" y="2127904"/>
            <a:ext cx="10791125" cy="2603122"/>
          </a:xfrm>
          <a:prstGeom prst="rect">
            <a:avLst/>
          </a:prstGeom>
          <a:effectLst>
            <a:softEdge rad="127000"/>
          </a:effectLst>
        </p:spPr>
      </p:pic>
    </p:spTree>
    <p:extLst>
      <p:ext uri="{BB962C8B-B14F-4D97-AF65-F5344CB8AC3E}">
        <p14:creationId xmlns:p14="http://schemas.microsoft.com/office/powerpoint/2010/main" val="1489796238"/>
      </p:ext>
    </p:extLst>
  </p:cSld>
  <p:clrMapOvr>
    <a:masterClrMapping/>
  </p:clrMapOvr>
  <mc:AlternateContent xmlns:mc="http://schemas.openxmlformats.org/markup-compatibility/2006">
    <mc:Choice xmlns:p14="http://schemas.microsoft.com/office/powerpoint/2010/main" Requires="p14">
      <p:transition spd="slow" p14:dur="700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18/02/2019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178865" y="1591363"/>
            <a:ext cx="5834270" cy="4661696"/>
          </a:xfrm>
          <a:prstGeom prst="rect">
            <a:avLst/>
          </a:prstGeom>
        </p:spPr>
      </p:pic>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12</a:t>
            </a:fld>
            <a:endParaRPr lang="fr-FR" sz="1400" b="1" dirty="0"/>
          </a:p>
        </p:txBody>
      </p:sp>
      <p:sp>
        <p:nvSpPr>
          <p:cNvPr id="9" name="Rectangle 8"/>
          <p:cNvSpPr/>
          <p:nvPr/>
        </p:nvSpPr>
        <p:spPr>
          <a:xfrm>
            <a:off x="1044841" y="1763631"/>
            <a:ext cx="10139543" cy="2862322"/>
          </a:xfrm>
          <a:prstGeom prst="rect">
            <a:avLst/>
          </a:prstGeom>
        </p:spPr>
        <p:txBody>
          <a:bodyPr wrap="square">
            <a:spAutoFit/>
          </a:bodyPr>
          <a:lstStyle/>
          <a:p>
            <a:r>
              <a:rPr lang="fr-FR" sz="6000" b="1" dirty="0" smtClean="0">
                <a:latin typeface="Brush Script MT" panose="03060802040406070304" pitchFamily="66" charset="0"/>
              </a:rPr>
              <a:t>  </a:t>
            </a:r>
            <a:r>
              <a:rPr lang="fr-FR" sz="6000" b="1" dirty="0" smtClean="0">
                <a:latin typeface="Brush Script MT" panose="03060802040406070304" pitchFamily="66" charset="0"/>
              </a:rPr>
              <a:t>                C’était</a:t>
            </a:r>
          </a:p>
          <a:p>
            <a:r>
              <a:rPr lang="fr-FR" sz="6000" b="1" dirty="0" smtClean="0">
                <a:latin typeface="Brush Script MT" panose="03060802040406070304" pitchFamily="66" charset="0"/>
              </a:rPr>
              <a:t>Ces </a:t>
            </a:r>
            <a:r>
              <a:rPr lang="fr-FR" sz="6000" b="1" dirty="0" smtClean="0">
                <a:latin typeface="Brush Script MT" panose="03060802040406070304" pitchFamily="66" charset="0"/>
              </a:rPr>
              <a:t>Bretons qui fabriquent et innovent</a:t>
            </a:r>
          </a:p>
          <a:p>
            <a:r>
              <a:rPr lang="fr-FR" sz="6000" b="1" dirty="0">
                <a:latin typeface="Brush Script MT" panose="03060802040406070304" pitchFamily="66" charset="0"/>
              </a:rPr>
              <a:t> </a:t>
            </a:r>
            <a:r>
              <a:rPr lang="fr-FR" sz="6000" b="1" dirty="0" smtClean="0">
                <a:latin typeface="Brush Script MT" panose="03060802040406070304" pitchFamily="66" charset="0"/>
              </a:rPr>
              <a:t>               par Lande   </a:t>
            </a:r>
            <a:endParaRPr lang="fr-FR" sz="6000" b="1" dirty="0">
              <a:latin typeface="Brush Script MT" panose="03060802040406070304" pitchFamily="66" charset="0"/>
            </a:endParaRPr>
          </a:p>
        </p:txBody>
      </p:sp>
    </p:spTree>
    <p:extLst>
      <p:ext uri="{BB962C8B-B14F-4D97-AF65-F5344CB8AC3E}">
        <p14:creationId xmlns:p14="http://schemas.microsoft.com/office/powerpoint/2010/main" val="933970582"/>
      </p:ext>
    </p:extLst>
  </p:cSld>
  <p:clrMapOvr>
    <a:masterClrMapping/>
  </p:clrMapOvr>
  <mc:AlternateContent xmlns:mc="http://schemas.openxmlformats.org/markup-compatibility/2006">
    <mc:Choice xmlns:p14="http://schemas.microsoft.com/office/powerpoint/2010/main" Requires="p14">
      <p:transition spd="slow" p14:dur="700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anim calcmode="lin" valueType="num">
                                      <p:cBhvr>
                                        <p:cTn id="16" dur="2000" fill="hold"/>
                                        <p:tgtEl>
                                          <p:spTgt spid="2"/>
                                        </p:tgtEl>
                                        <p:attrNameLst>
                                          <p:attrName>ppt_w</p:attrName>
                                        </p:attrNameLst>
                                      </p:cBhvr>
                                      <p:tavLst>
                                        <p:tav tm="0" fmla="#ppt_w*sin(2.5*pi*$)">
                                          <p:val>
                                            <p:fltVal val="0"/>
                                          </p:val>
                                        </p:tav>
                                        <p:tav tm="100000">
                                          <p:val>
                                            <p:fltVal val="1"/>
                                          </p:val>
                                        </p:tav>
                                      </p:tavLst>
                                    </p:anim>
                                    <p:anim calcmode="lin" valueType="num">
                                      <p:cBhvr>
                                        <p:cTn id="17"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9">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9">
                                            <p:txEl>
                                              <p:pRg st="0" end="0"/>
                                            </p:txEl>
                                          </p:spTgt>
                                        </p:tgtEl>
                                        <p:attrNameLst>
                                          <p:attrName>ppt_w</p:attrName>
                                        </p:attrNameLst>
                                      </p:cBhvr>
                                    </p:anim>
                                    <p:anim by="(#ppt_w*0.50)" calcmode="lin" valueType="num">
                                      <p:cBhvr>
                                        <p:cTn id="23" dur="500" decel="50000" autoRev="1" fill="hold">
                                          <p:stCondLst>
                                            <p:cond delay="0"/>
                                          </p:stCondLst>
                                        </p:cTn>
                                        <p:tgtEl>
                                          <p:spTgt spid="9">
                                            <p:txEl>
                                              <p:pRg st="0" end="0"/>
                                            </p:txEl>
                                          </p:spTgt>
                                        </p:tgtEl>
                                        <p:attrNameLst>
                                          <p:attrName>ppt_x</p:attrName>
                                        </p:attrNameLst>
                                      </p:cBhvr>
                                    </p:anim>
                                    <p:anim from="(-#ppt_h/2)" to="(#ppt_y)" calcmode="lin" valueType="num">
                                      <p:cBhvr>
                                        <p:cTn id="24" dur="1000" fill="hold">
                                          <p:stCondLst>
                                            <p:cond delay="0"/>
                                          </p:stCondLst>
                                        </p:cTn>
                                        <p:tgtEl>
                                          <p:spTgt spid="9">
                                            <p:txEl>
                                              <p:pRg st="0" end="0"/>
                                            </p:txEl>
                                          </p:spTgt>
                                        </p:tgtEl>
                                        <p:attrNameLst>
                                          <p:attrName>ppt_y</p:attrName>
                                        </p:attrNameLst>
                                      </p:cBhvr>
                                    </p:anim>
                                    <p:animRot by="21600000">
                                      <p:cBhvr>
                                        <p:cTn id="25" dur="1000" fill="hold">
                                          <p:stCondLst>
                                            <p:cond delay="0"/>
                                          </p:stCondLst>
                                        </p:cTn>
                                        <p:tgtEl>
                                          <p:spTgt spid="9">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9">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9">
                                            <p:txEl>
                                              <p:pRg st="1" end="1"/>
                                            </p:txEl>
                                          </p:spTgt>
                                        </p:tgtEl>
                                        <p:attrNameLst>
                                          <p:attrName>ppt_w</p:attrName>
                                        </p:attrNameLst>
                                      </p:cBhvr>
                                    </p:anim>
                                    <p:anim by="(#ppt_w*0.50)" calcmode="lin" valueType="num">
                                      <p:cBhvr>
                                        <p:cTn id="31" dur="500" decel="50000" autoRev="1" fill="hold">
                                          <p:stCondLst>
                                            <p:cond delay="0"/>
                                          </p:stCondLst>
                                        </p:cTn>
                                        <p:tgtEl>
                                          <p:spTgt spid="9">
                                            <p:txEl>
                                              <p:pRg st="1" end="1"/>
                                            </p:txEl>
                                          </p:spTgt>
                                        </p:tgtEl>
                                        <p:attrNameLst>
                                          <p:attrName>ppt_x</p:attrName>
                                        </p:attrNameLst>
                                      </p:cBhvr>
                                    </p:anim>
                                    <p:anim from="(-#ppt_h/2)" to="(#ppt_y)" calcmode="lin" valueType="num">
                                      <p:cBhvr>
                                        <p:cTn id="32" dur="1000" fill="hold">
                                          <p:stCondLst>
                                            <p:cond delay="0"/>
                                          </p:stCondLst>
                                        </p:cTn>
                                        <p:tgtEl>
                                          <p:spTgt spid="9">
                                            <p:txEl>
                                              <p:pRg st="1" end="1"/>
                                            </p:txEl>
                                          </p:spTgt>
                                        </p:tgtEl>
                                        <p:attrNameLst>
                                          <p:attrName>ppt_y</p:attrName>
                                        </p:attrNameLst>
                                      </p:cBhvr>
                                    </p:anim>
                                    <p:animRot by="21600000">
                                      <p:cBhvr>
                                        <p:cTn id="33" dur="1000" fill="hold">
                                          <p:stCondLst>
                                            <p:cond delay="0"/>
                                          </p:stCondLst>
                                        </p:cTn>
                                        <p:tgtEl>
                                          <p:spTgt spid="9">
                                            <p:txEl>
                                              <p:pRg st="1" end="1"/>
                                            </p:txEl>
                                          </p:spTgt>
                                        </p:tgtEl>
                                        <p:attrNameLst>
                                          <p:attrName>r</p:attrName>
                                        </p:attrNameLst>
                                      </p:cBhvr>
                                    </p:animRot>
                                  </p:childTnLst>
                                </p:cTn>
                              </p:par>
                            </p:childTnLst>
                          </p:cTn>
                        </p:par>
                      </p:childTnLst>
                    </p:cTn>
                  </p:par>
                  <p:par>
                    <p:cTn id="34" fill="hold">
                      <p:stCondLst>
                        <p:cond delay="indefinite"/>
                      </p:stCondLst>
                      <p:childTnLst>
                        <p:par>
                          <p:cTn id="35" fill="hold">
                            <p:stCondLst>
                              <p:cond delay="0"/>
                            </p:stCondLst>
                            <p:childTnLst>
                              <p:par>
                                <p:cTn id="36" presetID="56" presetClass="entr" presetSubtype="0" fill="hold" nodeType="clickEffect">
                                  <p:stCondLst>
                                    <p:cond delay="0"/>
                                  </p:stCondLst>
                                  <p:iterate type="lt">
                                    <p:tmPct val="10000"/>
                                  </p:iterate>
                                  <p:childTnLst>
                                    <p:set>
                                      <p:cBhvr>
                                        <p:cTn id="37" dur="1" fill="hold">
                                          <p:stCondLst>
                                            <p:cond delay="0"/>
                                          </p:stCondLst>
                                        </p:cTn>
                                        <p:tgtEl>
                                          <p:spTgt spid="9">
                                            <p:txEl>
                                              <p:pRg st="2" end="2"/>
                                            </p:txEl>
                                          </p:spTgt>
                                        </p:tgtEl>
                                        <p:attrNameLst>
                                          <p:attrName>style.visibility</p:attrName>
                                        </p:attrNameLst>
                                      </p:cBhvr>
                                      <p:to>
                                        <p:strVal val="visible"/>
                                      </p:to>
                                    </p:set>
                                    <p:anim by="(-#ppt_w*2)" calcmode="lin" valueType="num">
                                      <p:cBhvr rctx="PPT">
                                        <p:cTn id="38" dur="500" autoRev="1" fill="hold">
                                          <p:stCondLst>
                                            <p:cond delay="0"/>
                                          </p:stCondLst>
                                        </p:cTn>
                                        <p:tgtEl>
                                          <p:spTgt spid="9">
                                            <p:txEl>
                                              <p:pRg st="2" end="2"/>
                                            </p:txEl>
                                          </p:spTgt>
                                        </p:tgtEl>
                                        <p:attrNameLst>
                                          <p:attrName>ppt_w</p:attrName>
                                        </p:attrNameLst>
                                      </p:cBhvr>
                                    </p:anim>
                                    <p:anim by="(#ppt_w*0.50)" calcmode="lin" valueType="num">
                                      <p:cBhvr>
                                        <p:cTn id="39" dur="500" decel="50000" autoRev="1" fill="hold">
                                          <p:stCondLst>
                                            <p:cond delay="0"/>
                                          </p:stCondLst>
                                        </p:cTn>
                                        <p:tgtEl>
                                          <p:spTgt spid="9">
                                            <p:txEl>
                                              <p:pRg st="2" end="2"/>
                                            </p:txEl>
                                          </p:spTgt>
                                        </p:tgtEl>
                                        <p:attrNameLst>
                                          <p:attrName>ppt_x</p:attrName>
                                        </p:attrNameLst>
                                      </p:cBhvr>
                                    </p:anim>
                                    <p:anim from="(-#ppt_h/2)" to="(#ppt_y)" calcmode="lin" valueType="num">
                                      <p:cBhvr>
                                        <p:cTn id="40" dur="1000" fill="hold">
                                          <p:stCondLst>
                                            <p:cond delay="0"/>
                                          </p:stCondLst>
                                        </p:cTn>
                                        <p:tgtEl>
                                          <p:spTgt spid="9">
                                            <p:txEl>
                                              <p:pRg st="2" end="2"/>
                                            </p:txEl>
                                          </p:spTgt>
                                        </p:tgtEl>
                                        <p:attrNameLst>
                                          <p:attrName>ppt_y</p:attrName>
                                        </p:attrNameLst>
                                      </p:cBhvr>
                                    </p:anim>
                                    <p:animRot by="21600000">
                                      <p:cBhvr>
                                        <p:cTn id="41" dur="1000" fill="hold">
                                          <p:stCondLst>
                                            <p:cond delay="0"/>
                                          </p:stCondLst>
                                        </p:cTn>
                                        <p:tgtEl>
                                          <p:spTgt spid="9">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91</TotalTime>
  <Words>504</Words>
  <Application>Microsoft Office PowerPoint</Application>
  <PresentationFormat>Grand écran</PresentationFormat>
  <Paragraphs>73</Paragraphs>
  <Slides>12</Slides>
  <Notes>12</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12</vt:i4>
      </vt:variant>
    </vt:vector>
  </HeadingPairs>
  <TitlesOfParts>
    <vt:vector size="17" baseType="lpstr">
      <vt:lpstr>Arial</vt:lpstr>
      <vt:lpstr>Brush Script MT</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17</cp:revision>
  <dcterms:created xsi:type="dcterms:W3CDTF">2019-02-01T14:09:57Z</dcterms:created>
  <dcterms:modified xsi:type="dcterms:W3CDTF">2019-02-18T04:08:55Z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