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59" r:id="rId4"/>
    <p:sldId id="260" r:id="rId5"/>
    <p:sldId id="261" r:id="rId6"/>
    <p:sldId id="262" r:id="rId7"/>
    <p:sldId id="263" r:id="rId8"/>
    <p:sldId id="264" r:id="rId9"/>
    <p:sldId id="265" r:id="rId10"/>
    <p:sldId id="266" r:id="rId11"/>
    <p:sldId id="273" r:id="rId12"/>
    <p:sldId id="274" r:id="rId13"/>
    <p:sldId id="275" r:id="rId14"/>
    <p:sldId id="276" r:id="rId15"/>
    <p:sldId id="277" r:id="rId16"/>
    <p:sldId id="278" r:id="rId17"/>
    <p:sldId id="279" r:id="rId18"/>
    <p:sldId id="280" r:id="rId19"/>
    <p:sldId id="281" r:id="rId20"/>
    <p:sldId id="282" r:id="rId21"/>
    <p:sldId id="284" r:id="rId22"/>
    <p:sldId id="285" r:id="rId23"/>
    <p:sldId id="286" r:id="rId24"/>
    <p:sldId id="283"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Mt4W+Xz5C5JCVdYpyWxBg==" hashData="pqzAaPjy2DvsGcTumoZVOVB67Q6RIkNt8dFsMMsm5dyFnYf3iwbZJxUNrKAb1uHGsva5RYl/icFStLFpxmSF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41" autoAdjust="0"/>
    <p:restoredTop sz="94660"/>
  </p:normalViewPr>
  <p:slideViewPr>
    <p:cSldViewPr snapToGrid="0" showGuides="1">
      <p:cViewPr varScale="1">
        <p:scale>
          <a:sx n="77" d="100"/>
          <a:sy n="77" d="100"/>
        </p:scale>
        <p:origin x="54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25/01/2019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8954792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20390350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10918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5311849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8572327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35438814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17185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20684976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5181787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13354362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38037366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22</a:t>
            </a:fld>
            <a:endParaRPr lang="fr-FR"/>
          </a:p>
        </p:txBody>
      </p:sp>
    </p:spTree>
    <p:extLst>
      <p:ext uri="{BB962C8B-B14F-4D97-AF65-F5344CB8AC3E}">
        <p14:creationId xmlns:p14="http://schemas.microsoft.com/office/powerpoint/2010/main" val="5823029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23</a:t>
            </a:fld>
            <a:endParaRPr lang="fr-FR"/>
          </a:p>
        </p:txBody>
      </p:sp>
    </p:spTree>
    <p:extLst>
      <p:ext uri="{BB962C8B-B14F-4D97-AF65-F5344CB8AC3E}">
        <p14:creationId xmlns:p14="http://schemas.microsoft.com/office/powerpoint/2010/main" val="37222551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24</a:t>
            </a:fld>
            <a:endParaRPr lang="fr-FR"/>
          </a:p>
        </p:txBody>
      </p:sp>
    </p:spTree>
    <p:extLst>
      <p:ext uri="{BB962C8B-B14F-4D97-AF65-F5344CB8AC3E}">
        <p14:creationId xmlns:p14="http://schemas.microsoft.com/office/powerpoint/2010/main" val="263444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25/01/2019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25/01/2019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25/01/2019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25/01/2019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2399218" y="2520891"/>
            <a:ext cx="7393562" cy="3139321"/>
          </a:xfrm>
          <a:prstGeom prst="rect">
            <a:avLst/>
          </a:prstGeom>
        </p:spPr>
        <p:txBody>
          <a:bodyPr wrap="none">
            <a:spAutoFit/>
          </a:bodyPr>
          <a:lstStyle/>
          <a:p>
            <a:r>
              <a:rPr lang="fr-FR" sz="6600" b="1" dirty="0" smtClean="0">
                <a:ln>
                  <a:solidFill>
                    <a:schemeClr val="accent2">
                      <a:lumMod val="50000"/>
                    </a:schemeClr>
                  </a:solidFill>
                </a:ln>
              </a:rPr>
              <a:t>Audi </a:t>
            </a:r>
            <a:r>
              <a:rPr lang="fr-FR" sz="6600" b="1" dirty="0">
                <a:ln>
                  <a:solidFill>
                    <a:schemeClr val="accent2">
                      <a:lumMod val="50000"/>
                    </a:schemeClr>
                  </a:solidFill>
                </a:ln>
              </a:rPr>
              <a:t>A1 : </a:t>
            </a:r>
            <a:r>
              <a:rPr lang="fr-FR" sz="6600" b="1" dirty="0" smtClean="0">
                <a:ln>
                  <a:solidFill>
                    <a:schemeClr val="accent2">
                      <a:lumMod val="50000"/>
                    </a:schemeClr>
                  </a:solidFill>
                </a:ln>
              </a:rPr>
              <a:t>l'anti-Mini </a:t>
            </a:r>
          </a:p>
          <a:p>
            <a:r>
              <a:rPr lang="fr-FR" sz="6600" b="1" dirty="0">
                <a:ln>
                  <a:solidFill>
                    <a:schemeClr val="accent2">
                      <a:lumMod val="50000"/>
                    </a:schemeClr>
                  </a:solidFill>
                </a:ln>
              </a:rPr>
              <a:t> </a:t>
            </a:r>
            <a:r>
              <a:rPr lang="fr-FR" sz="6600" b="1" dirty="0" smtClean="0">
                <a:ln>
                  <a:solidFill>
                    <a:schemeClr val="accent2">
                      <a:lumMod val="50000"/>
                    </a:schemeClr>
                  </a:solidFill>
                </a:ln>
              </a:rPr>
              <a:t>            d'Audi</a:t>
            </a:r>
          </a:p>
          <a:p>
            <a:r>
              <a:rPr lang="fr-FR" sz="6600" b="1" dirty="0" smtClean="0">
                <a:ln>
                  <a:solidFill>
                    <a:schemeClr val="accent2">
                      <a:lumMod val="50000"/>
                    </a:schemeClr>
                  </a:solidFill>
                </a:ln>
              </a:rPr>
              <a:t>          par </a:t>
            </a:r>
            <a:r>
              <a:rPr lang="fr-FR" sz="6600" b="1" dirty="0" smtClean="0">
                <a:ln>
                  <a:solidFill>
                    <a:schemeClr val="accent2">
                      <a:lumMod val="50000"/>
                    </a:schemeClr>
                  </a:solidFill>
                </a:ln>
              </a:rPr>
              <a:t>Lande</a:t>
            </a:r>
            <a:endParaRPr lang="fr-FR" sz="6600" b="1" dirty="0">
              <a:ln>
                <a:solidFill>
                  <a:schemeClr val="accent2">
                    <a:lumMod val="50000"/>
                  </a:schemeClr>
                </a:solidFill>
              </a:ln>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0u_trouver_l_argent_001.wav"/>
          </p:stSnd>
        </p:sndAc>
      </p:transition>
    </mc:Choice>
    <mc:Fallback>
      <p:transition spd="slow" advTm="8000">
        <p:circle/>
        <p:sndAc>
          <p:stSnd loop="1">
            <p:snd r:embed="rId3" name="0u_trouver_l_argen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1514901" y="1690062"/>
            <a:ext cx="8884693" cy="3477875"/>
          </a:xfrm>
          <a:prstGeom prst="rect">
            <a:avLst/>
          </a:prstGeom>
        </p:spPr>
        <p:txBody>
          <a:bodyPr wrap="square">
            <a:spAutoFit/>
          </a:bodyPr>
          <a:lstStyle/>
          <a:p>
            <a:r>
              <a:rPr lang="fr-FR" sz="4400" b="1" dirty="0">
                <a:ln>
                  <a:solidFill>
                    <a:schemeClr val="accent2">
                      <a:lumMod val="50000"/>
                    </a:schemeClr>
                  </a:solidFill>
                </a:ln>
              </a:rPr>
              <a:t>ESSAI. Plus habitable, plus sophistiquée, cette seconde génération d'Audi A1 vient contester à la Mini le titre de citadine préférée des beaux quartiers.</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by="(-#ppt_w*2)" calcmode="lin" valueType="num">
                                      <p:cBhvr rctx="PPT">
                                        <p:cTn id="15" dur="500" autoRev="1" fill="hold">
                                          <p:stCondLst>
                                            <p:cond delay="0"/>
                                          </p:stCondLst>
                                        </p:cTn>
                                        <p:tgtEl>
                                          <p:spTgt spid="9"/>
                                        </p:tgtEl>
                                        <p:attrNameLst>
                                          <p:attrName>ppt_w</p:attrName>
                                        </p:attrNameLst>
                                      </p:cBhvr>
                                    </p:anim>
                                    <p:anim by="(#ppt_w*0.50)" calcmode="lin" valueType="num">
                                      <p:cBhvr>
                                        <p:cTn id="16" dur="500" decel="50000" autoRev="1" fill="hold">
                                          <p:stCondLst>
                                            <p:cond delay="0"/>
                                          </p:stCondLst>
                                        </p:cTn>
                                        <p:tgtEl>
                                          <p:spTgt spid="9"/>
                                        </p:tgtEl>
                                        <p:attrNameLst>
                                          <p:attrName>ppt_x</p:attrName>
                                        </p:attrNameLst>
                                      </p:cBhvr>
                                    </p:anim>
                                    <p:anim from="(-#ppt_h/2)" to="(#ppt_y)" calcmode="lin" valueType="num">
                                      <p:cBhvr>
                                        <p:cTn id="17" dur="1000" fill="hold">
                                          <p:stCondLst>
                                            <p:cond delay="0"/>
                                          </p:stCondLst>
                                        </p:cTn>
                                        <p:tgtEl>
                                          <p:spTgt spid="9"/>
                                        </p:tgtEl>
                                        <p:attrNameLst>
                                          <p:attrName>ppt_y</p:attrName>
                                        </p:attrNameLst>
                                      </p:cBhvr>
                                    </p:anim>
                                    <p:animRot by="21600000">
                                      <p:cBhvr>
                                        <p:cTn id="18" dur="1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09683" y="876677"/>
            <a:ext cx="11981095" cy="5101042"/>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135037" y="1094093"/>
            <a:ext cx="9921923" cy="4832092"/>
          </a:xfrm>
          <a:prstGeom prst="rect">
            <a:avLst/>
          </a:prstGeom>
        </p:spPr>
        <p:txBody>
          <a:bodyPr wrap="square">
            <a:spAutoFit/>
          </a:bodyPr>
          <a:lstStyle/>
          <a:p>
            <a:r>
              <a:rPr lang="fr-FR" sz="2800" b="1" dirty="0">
                <a:ln>
                  <a:solidFill>
                    <a:schemeClr val="accent2">
                      <a:lumMod val="50000"/>
                    </a:schemeClr>
                  </a:solidFill>
                </a:ln>
              </a:rPr>
              <a:t>VERDICT CHRONO</a:t>
            </a:r>
          </a:p>
          <a:p>
            <a:endParaRPr lang="fr-FR" sz="2800" b="1" dirty="0">
              <a:ln>
                <a:solidFill>
                  <a:schemeClr val="accent2">
                    <a:lumMod val="50000"/>
                  </a:schemeClr>
                </a:solidFill>
              </a:ln>
            </a:endParaRPr>
          </a:p>
          <a:p>
            <a:r>
              <a:rPr lang="fr-FR" sz="2800" b="1" dirty="0">
                <a:ln>
                  <a:solidFill>
                    <a:schemeClr val="accent2">
                      <a:lumMod val="50000"/>
                    </a:schemeClr>
                  </a:solidFill>
                </a:ln>
              </a:rPr>
              <a:t>La forme musculeuse inspirée du coupé Audi </a:t>
            </a:r>
            <a:r>
              <a:rPr lang="fr-FR" sz="2800" b="1" dirty="0" err="1">
                <a:ln>
                  <a:solidFill>
                    <a:schemeClr val="accent2">
                      <a:lumMod val="50000"/>
                    </a:schemeClr>
                  </a:solidFill>
                </a:ln>
              </a:rPr>
              <a:t>Quattro</a:t>
            </a:r>
            <a:r>
              <a:rPr lang="fr-FR" sz="2800" b="1" dirty="0">
                <a:ln>
                  <a:solidFill>
                    <a:schemeClr val="accent2">
                      <a:lumMod val="50000"/>
                    </a:schemeClr>
                  </a:solidFill>
                </a:ln>
              </a:rPr>
              <a:t> Sport des années 80 de cette nouvelle Audi A1 recouvre une plateforme et des mécaniques partagées avec la VW Polo qui lui garantissent de bonnes qualités dynamiques, mais font paradoxalement l'impasse sur la transmission à 4 roues motrices, que proposait pourtant la première génération. De même, si l'interface homme/machine et la liste d'équipements proposés représentent une référence pour la catégorie, la qualité des matériaux employés pour l'habitacle apparaît en retrait par rapport à la précédente A1.</a:t>
            </a: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8742" y="502752"/>
            <a:ext cx="8934514" cy="5959321"/>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576469" y="878649"/>
            <a:ext cx="11039061" cy="5262979"/>
          </a:xfrm>
          <a:prstGeom prst="rect">
            <a:avLst/>
          </a:prstGeom>
        </p:spPr>
        <p:txBody>
          <a:bodyPr wrap="square">
            <a:spAutoFit/>
          </a:bodyPr>
          <a:lstStyle/>
          <a:p>
            <a:r>
              <a:rPr lang="fr-FR" sz="2800" b="1" dirty="0">
                <a:ln>
                  <a:solidFill>
                    <a:schemeClr val="accent2">
                      <a:lumMod val="50000"/>
                    </a:schemeClr>
                  </a:solidFill>
                </a:ln>
              </a:rPr>
              <a:t>Audi A1 © </a:t>
            </a:r>
            <a:r>
              <a:rPr lang="fr-FR" sz="2800" b="1" dirty="0" err="1">
                <a:ln>
                  <a:solidFill>
                    <a:schemeClr val="accent2">
                      <a:lumMod val="50000"/>
                    </a:schemeClr>
                  </a:solidFill>
                </a:ln>
              </a:rPr>
              <a:t>Clement</a:t>
            </a:r>
            <a:r>
              <a:rPr lang="fr-FR" sz="2800" b="1" dirty="0">
                <a:ln>
                  <a:solidFill>
                    <a:schemeClr val="accent2">
                      <a:lumMod val="50000"/>
                    </a:schemeClr>
                  </a:solidFill>
                </a:ln>
              </a:rPr>
              <a:t> </a:t>
            </a:r>
            <a:r>
              <a:rPr lang="fr-FR" sz="2800" b="1" dirty="0" err="1">
                <a:ln>
                  <a:solidFill>
                    <a:schemeClr val="accent2">
                      <a:lumMod val="50000"/>
                    </a:schemeClr>
                  </a:solidFill>
                </a:ln>
              </a:rPr>
              <a:t>Choulot</a:t>
            </a:r>
            <a:endParaRPr lang="fr-FR" sz="2800" b="1" dirty="0">
              <a:ln>
                <a:solidFill>
                  <a:schemeClr val="accent2">
                    <a:lumMod val="50000"/>
                  </a:schemeClr>
                </a:solidFill>
              </a:ln>
            </a:endParaRPr>
          </a:p>
          <a:p>
            <a:r>
              <a:rPr lang="fr-FR" sz="2800" b="1" dirty="0">
                <a:ln>
                  <a:solidFill>
                    <a:schemeClr val="accent2">
                      <a:lumMod val="50000"/>
                    </a:schemeClr>
                  </a:solidFill>
                </a:ln>
              </a:rPr>
              <a:t>Il s'agit pour Audi de pérenniser le succès de l'A1 originelle lancée en 2010 et écoulée depuis à 900 000 exemplaires dans le monde, mais aussi à près de 100 000 sur le seul marché français. Cette première incursion réussie sur le segment des citadines « premium » avait notamment permis à Audi de considérablement féminiser et rajeunir sa clientèle. Basée sur la plateforme MQBA0 étrennée par la Seat Ibiza et reprise depuis notamment par la VW Polo, cette A1 de seconde génération est assemblée dans l'usine Seat Martorell en Espagne, comme l'Audi Q3 avant elle. La part des ventes de modèles 3 portes étant en baisse rapide sur ce segment, cette nouvelle A1 ne sera proposée qu'en carrosserie 5 portes </a:t>
            </a:r>
            <a:r>
              <a:rPr lang="fr-FR" sz="2800" b="1" dirty="0" err="1">
                <a:ln>
                  <a:solidFill>
                    <a:schemeClr val="accent2">
                      <a:lumMod val="50000"/>
                    </a:schemeClr>
                  </a:solidFill>
                </a:ln>
              </a:rPr>
              <a:t>Sportback</a:t>
            </a:r>
            <a:r>
              <a:rPr lang="fr-FR" sz="2800" b="1" dirty="0">
                <a:ln>
                  <a:solidFill>
                    <a:schemeClr val="accent2">
                      <a:lumMod val="50000"/>
                    </a:schemeClr>
                  </a:solidFill>
                </a:ln>
              </a:rPr>
              <a:t>.</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3756" y="461665"/>
            <a:ext cx="9064488" cy="6046014"/>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556591" y="433859"/>
            <a:ext cx="11078818" cy="6124754"/>
          </a:xfrm>
          <a:prstGeom prst="rect">
            <a:avLst/>
          </a:prstGeom>
        </p:spPr>
        <p:txBody>
          <a:bodyPr wrap="square">
            <a:spAutoFit/>
          </a:bodyPr>
          <a:lstStyle/>
          <a:p>
            <a:r>
              <a:rPr lang="fr-FR" sz="2800" b="1" dirty="0">
                <a:ln>
                  <a:solidFill>
                    <a:schemeClr val="accent2">
                      <a:lumMod val="50000"/>
                    </a:schemeClr>
                  </a:solidFill>
                </a:ln>
              </a:rPr>
              <a:t>LA TECHNIQUE</a:t>
            </a:r>
          </a:p>
          <a:p>
            <a:endParaRPr lang="fr-FR" sz="2800" b="1" dirty="0">
              <a:ln>
                <a:solidFill>
                  <a:schemeClr val="accent2">
                    <a:lumMod val="50000"/>
                  </a:schemeClr>
                </a:solidFill>
              </a:ln>
            </a:endParaRPr>
          </a:p>
          <a:p>
            <a:r>
              <a:rPr lang="fr-FR" sz="2800" b="1" dirty="0">
                <a:ln>
                  <a:solidFill>
                    <a:schemeClr val="accent2">
                      <a:lumMod val="50000"/>
                    </a:schemeClr>
                  </a:solidFill>
                </a:ln>
              </a:rPr>
              <a:t>Audi A1 © </a:t>
            </a:r>
            <a:r>
              <a:rPr lang="fr-FR" sz="2800" b="1" dirty="0" err="1">
                <a:ln>
                  <a:solidFill>
                    <a:schemeClr val="accent2">
                      <a:lumMod val="50000"/>
                    </a:schemeClr>
                  </a:solidFill>
                </a:ln>
              </a:rPr>
              <a:t>Clement</a:t>
            </a:r>
            <a:r>
              <a:rPr lang="fr-FR" sz="2800" b="1" dirty="0">
                <a:ln>
                  <a:solidFill>
                    <a:schemeClr val="accent2">
                      <a:lumMod val="50000"/>
                    </a:schemeClr>
                  </a:solidFill>
                </a:ln>
              </a:rPr>
              <a:t> </a:t>
            </a:r>
            <a:r>
              <a:rPr lang="fr-FR" sz="2800" b="1" dirty="0" err="1">
                <a:ln>
                  <a:solidFill>
                    <a:schemeClr val="accent2">
                      <a:lumMod val="50000"/>
                    </a:schemeClr>
                  </a:solidFill>
                </a:ln>
              </a:rPr>
              <a:t>Choulot</a:t>
            </a:r>
            <a:endParaRPr lang="fr-FR" sz="2800" b="1" dirty="0">
              <a:ln>
                <a:solidFill>
                  <a:schemeClr val="accent2">
                    <a:lumMod val="50000"/>
                  </a:schemeClr>
                </a:solidFill>
              </a:ln>
            </a:endParaRPr>
          </a:p>
          <a:p>
            <a:r>
              <a:rPr lang="fr-FR" sz="2800" b="1" dirty="0">
                <a:ln>
                  <a:solidFill>
                    <a:schemeClr val="accent2">
                      <a:lumMod val="50000"/>
                    </a:schemeClr>
                  </a:solidFill>
                </a:ln>
              </a:rPr>
              <a:t>Si cette nouvelle A1 n'est que marginalement plus longue que la précédente – 6 cm de plus à 4,03 m –, elle est en revanche nettement mieux « assise ». En effet, si la largeur hors tout est réduite d'un centimètre (de 1,75 m à 1,74 m), les voies sont élargies de 4 cm à l'avant, 2 à l'arrière, et surtout l'empattement est étiré de 9 cm, de 2,47 m à 2,56 m. Les principes d'essieu sont reconduits avec des pseudo McPherson à l'avant et des bras tirés reliés par une traverse déformable à l'arrière. Mais l'essieu </a:t>
            </a:r>
            <a:r>
              <a:rPr lang="fr-FR" sz="2800" b="1" dirty="0" err="1">
                <a:ln>
                  <a:solidFill>
                    <a:schemeClr val="accent2">
                      <a:lumMod val="50000"/>
                    </a:schemeClr>
                  </a:solidFill>
                </a:ln>
              </a:rPr>
              <a:t>multibras</a:t>
            </a:r>
            <a:r>
              <a:rPr lang="fr-FR" sz="2800" b="1" dirty="0">
                <a:ln>
                  <a:solidFill>
                    <a:schemeClr val="accent2">
                      <a:lumMod val="50000"/>
                    </a:schemeClr>
                  </a:solidFill>
                </a:ln>
              </a:rPr>
              <a:t> spécifique dont profitait la version S1 du modèle précédent n'est, à ce jour, plus au programme, ce qui interdit a priori l'adaptation d'une transmission aux quatre roues, et donc l'utilisation de l'appellation </a:t>
            </a:r>
            <a:r>
              <a:rPr lang="fr-FR" sz="2800" b="1" dirty="0" err="1">
                <a:ln>
                  <a:solidFill>
                    <a:schemeClr val="accent2">
                      <a:lumMod val="50000"/>
                    </a:schemeClr>
                  </a:solidFill>
                </a:ln>
              </a:rPr>
              <a:t>Quattro</a:t>
            </a:r>
            <a:r>
              <a:rPr lang="fr-FR" sz="2800" b="1" dirty="0">
                <a:ln>
                  <a:solidFill>
                    <a:schemeClr val="accent2">
                      <a:lumMod val="50000"/>
                    </a:schemeClr>
                  </a:solidFill>
                </a:ln>
              </a:rPr>
              <a:t> pour cette nouvelle A1. Dommage.</a:t>
            </a:r>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3" end="3"/>
                                            </p:txEl>
                                          </p:spTgt>
                                        </p:tgtEl>
                                        <p:attrNameLst>
                                          <p:attrName>ppt_w</p:attrName>
                                        </p:attrNameLst>
                                      </p:cBhvr>
                                    </p:anim>
                                    <p:anim by="(#ppt_w*0.50)" calcmode="lin" valueType="num">
                                      <p:cBhvr>
                                        <p:cTn id="32" dur="500" decel="50000" autoRev="1" fill="hold">
                                          <p:stCondLst>
                                            <p:cond delay="0"/>
                                          </p:stCondLst>
                                        </p:cTn>
                                        <p:tgtEl>
                                          <p:spTgt spid="8">
                                            <p:txEl>
                                              <p:pRg st="3" end="3"/>
                                            </p:txEl>
                                          </p:spTgt>
                                        </p:tgtEl>
                                        <p:attrNameLst>
                                          <p:attrName>ppt_x</p:attrName>
                                        </p:attrNameLst>
                                      </p:cBhvr>
                                    </p:anim>
                                    <p:anim from="(-#ppt_h/2)" to="(#ppt_y)" calcmode="lin" valueType="num">
                                      <p:cBhvr>
                                        <p:cTn id="33" dur="1000" fill="hold">
                                          <p:stCondLst>
                                            <p:cond delay="0"/>
                                          </p:stCondLst>
                                        </p:cTn>
                                        <p:tgtEl>
                                          <p:spTgt spid="8">
                                            <p:txEl>
                                              <p:pRg st="3" end="3"/>
                                            </p:txEl>
                                          </p:spTgt>
                                        </p:tgtEl>
                                        <p:attrNameLst>
                                          <p:attrName>ppt_y</p:attrName>
                                        </p:attrNameLst>
                                      </p:cBhvr>
                                    </p:anim>
                                    <p:animRot by="21600000">
                                      <p:cBhvr>
                                        <p:cTn id="34"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0256" y="515151"/>
            <a:ext cx="8411488" cy="5946922"/>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166190" y="1428440"/>
            <a:ext cx="9859617" cy="3970318"/>
          </a:xfrm>
          <a:prstGeom prst="rect">
            <a:avLst/>
          </a:prstGeom>
        </p:spPr>
        <p:txBody>
          <a:bodyPr wrap="square">
            <a:spAutoFit/>
          </a:bodyPr>
          <a:lstStyle/>
          <a:p>
            <a:r>
              <a:rPr lang="fr-FR" sz="2800" b="1" dirty="0">
                <a:ln>
                  <a:solidFill>
                    <a:schemeClr val="accent2">
                      <a:lumMod val="50000"/>
                    </a:schemeClr>
                  </a:solidFill>
                </a:ln>
              </a:rPr>
              <a:t>Audi A1</a:t>
            </a:r>
          </a:p>
          <a:p>
            <a:r>
              <a:rPr lang="fr-FR" sz="2800" b="1" dirty="0">
                <a:ln>
                  <a:solidFill>
                    <a:schemeClr val="accent2">
                      <a:lumMod val="50000"/>
                    </a:schemeClr>
                  </a:solidFill>
                </a:ln>
              </a:rPr>
              <a:t>Sur le plan mécanique, l'A1 fait désormais l'impasse sur le diesel, dont le système de dépollution est devenu trop coûteux pour être rentable sur ce segment. La gamme de lancement est constituée de quatre versions essence : un 3 cylindres 1.0 turbo décliné en deux niveaux de puissance, 95 et 116 </a:t>
            </a:r>
            <a:r>
              <a:rPr lang="fr-FR" sz="2800" b="1" dirty="0" err="1">
                <a:ln>
                  <a:solidFill>
                    <a:schemeClr val="accent2">
                      <a:lumMod val="50000"/>
                    </a:schemeClr>
                  </a:solidFill>
                </a:ln>
              </a:rPr>
              <a:t>ch</a:t>
            </a:r>
            <a:r>
              <a:rPr lang="fr-FR" sz="2800" b="1" dirty="0">
                <a:ln>
                  <a:solidFill>
                    <a:schemeClr val="accent2">
                      <a:lumMod val="50000"/>
                    </a:schemeClr>
                  </a:solidFill>
                </a:ln>
              </a:rPr>
              <a:t> pour les versions 25 et 30 TFSI, un 4 cylindres 1.5 turbo essence de 150 </a:t>
            </a:r>
            <a:r>
              <a:rPr lang="fr-FR" sz="2800" b="1" dirty="0" err="1">
                <a:ln>
                  <a:solidFill>
                    <a:schemeClr val="accent2">
                      <a:lumMod val="50000"/>
                    </a:schemeClr>
                  </a:solidFill>
                </a:ln>
              </a:rPr>
              <a:t>ch</a:t>
            </a:r>
            <a:r>
              <a:rPr lang="fr-FR" sz="2800" b="1" dirty="0">
                <a:ln>
                  <a:solidFill>
                    <a:schemeClr val="accent2">
                      <a:lumMod val="50000"/>
                    </a:schemeClr>
                  </a:solidFill>
                </a:ln>
              </a:rPr>
              <a:t> pour la 35 TFSI, et enfin un 4 cylindres 2 litres de 200 </a:t>
            </a:r>
            <a:r>
              <a:rPr lang="fr-FR" sz="2800" b="1" dirty="0" err="1">
                <a:ln>
                  <a:solidFill>
                    <a:schemeClr val="accent2">
                      <a:lumMod val="50000"/>
                    </a:schemeClr>
                  </a:solidFill>
                </a:ln>
              </a:rPr>
              <a:t>ch</a:t>
            </a:r>
            <a:r>
              <a:rPr lang="fr-FR" sz="2800" b="1" dirty="0">
                <a:ln>
                  <a:solidFill>
                    <a:schemeClr val="accent2">
                      <a:lumMod val="50000"/>
                    </a:schemeClr>
                  </a:solidFill>
                </a:ln>
              </a:rPr>
              <a:t> pour la 40 TFSI.</a:t>
            </a:r>
          </a:p>
        </p:txBody>
      </p:sp>
    </p:spTree>
    <p:extLst>
      <p:ext uri="{BB962C8B-B14F-4D97-AF65-F5344CB8AC3E}">
        <p14:creationId xmlns:p14="http://schemas.microsoft.com/office/powerpoint/2010/main" val="256865390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90261" y="461665"/>
            <a:ext cx="9011478" cy="6010655"/>
          </a:xfrm>
          <a:prstGeom prst="rect">
            <a:avLst/>
          </a:prstGeom>
          <a:effectLst>
            <a:softEdge rad="127000"/>
          </a:effectLst>
        </p:spPr>
      </p:pic>
    </p:spTree>
    <p:extLst>
      <p:ext uri="{BB962C8B-B14F-4D97-AF65-F5344CB8AC3E}">
        <p14:creationId xmlns:p14="http://schemas.microsoft.com/office/powerpoint/2010/main" val="425992936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682487" y="614936"/>
            <a:ext cx="10827026" cy="5693866"/>
          </a:xfrm>
          <a:prstGeom prst="rect">
            <a:avLst/>
          </a:prstGeom>
        </p:spPr>
        <p:txBody>
          <a:bodyPr wrap="square">
            <a:spAutoFit/>
          </a:bodyPr>
          <a:lstStyle/>
          <a:p>
            <a:r>
              <a:rPr lang="fr-FR" sz="2800" b="1" dirty="0">
                <a:ln>
                  <a:solidFill>
                    <a:schemeClr val="accent2">
                      <a:lumMod val="50000"/>
                    </a:schemeClr>
                  </a:solidFill>
                </a:ln>
              </a:rPr>
              <a:t>LA VIE A BORD</a:t>
            </a:r>
          </a:p>
          <a:p>
            <a:endParaRPr lang="fr-FR" sz="2800" b="1" dirty="0">
              <a:ln>
                <a:solidFill>
                  <a:schemeClr val="accent2">
                    <a:lumMod val="50000"/>
                  </a:schemeClr>
                </a:solidFill>
              </a:ln>
            </a:endParaRPr>
          </a:p>
          <a:p>
            <a:r>
              <a:rPr lang="fr-FR" sz="2800" b="1" dirty="0">
                <a:ln>
                  <a:solidFill>
                    <a:schemeClr val="accent2">
                      <a:lumMod val="50000"/>
                    </a:schemeClr>
                  </a:solidFill>
                </a:ln>
              </a:rPr>
              <a:t>Audi A1 © </a:t>
            </a:r>
            <a:r>
              <a:rPr lang="fr-FR" sz="2800" b="1" dirty="0" err="1">
                <a:ln>
                  <a:solidFill>
                    <a:schemeClr val="accent2">
                      <a:lumMod val="50000"/>
                    </a:schemeClr>
                  </a:solidFill>
                </a:ln>
              </a:rPr>
              <a:t>c.choulot</a:t>
            </a:r>
            <a:endParaRPr lang="fr-FR" sz="2800" b="1" dirty="0">
              <a:ln>
                <a:solidFill>
                  <a:schemeClr val="accent2">
                    <a:lumMod val="50000"/>
                  </a:schemeClr>
                </a:solidFill>
              </a:ln>
            </a:endParaRPr>
          </a:p>
          <a:p>
            <a:r>
              <a:rPr lang="fr-FR" sz="2800" b="1" dirty="0">
                <a:ln>
                  <a:solidFill>
                    <a:schemeClr val="accent2">
                      <a:lumMod val="50000"/>
                    </a:schemeClr>
                  </a:solidFill>
                </a:ln>
              </a:rPr>
              <a:t>À l'intérieur, l'A1 propose ce qu'il y a de mieux dans la catégorie sur le plan de l'interface homme/machine avec un bloc d'instruments numériques de 10,25 pouces permettant de choisir parmi différents affichages, et un écran tactile disposé au centre de la planche de bord et légèrement tourné vers le poste de conduite, dont la diagonale est de 8,8 ou 10,1 pouces (comme sur une A8) selon le niveau de finition. À l'avant de la console, un emplacement « phone box » intègre un système de charge par induction et une connexion sans fil à l'antenne de bord, garantissant une meilleure qualité de communication et de transfert de données</a:t>
            </a:r>
          </a:p>
        </p:txBody>
      </p:sp>
    </p:spTree>
    <p:extLst>
      <p:ext uri="{BB962C8B-B14F-4D97-AF65-F5344CB8AC3E}">
        <p14:creationId xmlns:p14="http://schemas.microsoft.com/office/powerpoint/2010/main" val="220945599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2" end="2"/>
                                            </p:txEl>
                                          </p:spTgt>
                                        </p:tgtEl>
                                        <p:attrNameLst>
                                          <p:attrName>ppt_w</p:attrName>
                                        </p:attrNameLst>
                                      </p:cBhvr>
                                    </p:anim>
                                    <p:anim by="(#ppt_w*0.50)" calcmode="lin" valueType="num">
                                      <p:cBhvr>
                                        <p:cTn id="24" dur="500" decel="50000" autoRev="1" fill="hold">
                                          <p:stCondLst>
                                            <p:cond delay="0"/>
                                          </p:stCondLst>
                                        </p:cTn>
                                        <p:tgtEl>
                                          <p:spTgt spid="9">
                                            <p:txEl>
                                              <p:pRg st="2" end="2"/>
                                            </p:txEl>
                                          </p:spTgt>
                                        </p:tgtEl>
                                        <p:attrNameLst>
                                          <p:attrName>ppt_x</p:attrName>
                                        </p:attrNameLst>
                                      </p:cBhvr>
                                    </p:anim>
                                    <p:anim from="(-#ppt_h/2)" to="(#ppt_y)" calcmode="lin" valueType="num">
                                      <p:cBhvr>
                                        <p:cTn id="25" dur="1000" fill="hold">
                                          <p:stCondLst>
                                            <p:cond delay="0"/>
                                          </p:stCondLst>
                                        </p:cTn>
                                        <p:tgtEl>
                                          <p:spTgt spid="9">
                                            <p:txEl>
                                              <p:pRg st="2" end="2"/>
                                            </p:txEl>
                                          </p:spTgt>
                                        </p:tgtEl>
                                        <p:attrNameLst>
                                          <p:attrName>ppt_y</p:attrName>
                                        </p:attrNameLst>
                                      </p:cBhvr>
                                    </p:anim>
                                    <p:animRot by="21600000">
                                      <p:cBhvr>
                                        <p:cTn id="26" dur="1000" fill="hold">
                                          <p:stCondLst>
                                            <p:cond delay="0"/>
                                          </p:stCondLst>
                                        </p:cTn>
                                        <p:tgtEl>
                                          <p:spTgt spid="9">
                                            <p:txEl>
                                              <p:pRg st="2" end="2"/>
                                            </p:txEl>
                                          </p:spTgt>
                                        </p:tgtEl>
                                        <p:attrNameLst>
                                          <p:attrName>r</p:attrName>
                                        </p:attrNameLst>
                                      </p:cBhvr>
                                    </p:animRot>
                                  </p:childTnLst>
                                </p:cTn>
                              </p:par>
                              <p:par>
                                <p:cTn id="27" presetID="56" presetClass="entr" presetSubtype="0" fill="hold" nodeType="withEffect">
                                  <p:stCondLst>
                                    <p:cond delay="0"/>
                                  </p:stCondLst>
                                  <p:iterate type="lt">
                                    <p:tmPct val="10000"/>
                                  </p:iterate>
                                  <p:childTnLst>
                                    <p:set>
                                      <p:cBhvr>
                                        <p:cTn id="28" dur="1" fill="hold">
                                          <p:stCondLst>
                                            <p:cond delay="0"/>
                                          </p:stCondLst>
                                        </p:cTn>
                                        <p:tgtEl>
                                          <p:spTgt spid="9">
                                            <p:txEl>
                                              <p:pRg st="3" end="3"/>
                                            </p:txEl>
                                          </p:spTgt>
                                        </p:tgtEl>
                                        <p:attrNameLst>
                                          <p:attrName>style.visibility</p:attrName>
                                        </p:attrNameLst>
                                      </p:cBhvr>
                                      <p:to>
                                        <p:strVal val="visible"/>
                                      </p:to>
                                    </p:set>
                                    <p:anim by="(-#ppt_w*2)" calcmode="lin" valueType="num">
                                      <p:cBhvr rctx="PPT">
                                        <p:cTn id="29" dur="500" autoRev="1" fill="hold">
                                          <p:stCondLst>
                                            <p:cond delay="0"/>
                                          </p:stCondLst>
                                        </p:cTn>
                                        <p:tgtEl>
                                          <p:spTgt spid="9">
                                            <p:txEl>
                                              <p:pRg st="3" end="3"/>
                                            </p:txEl>
                                          </p:spTgt>
                                        </p:tgtEl>
                                        <p:attrNameLst>
                                          <p:attrName>ppt_w</p:attrName>
                                        </p:attrNameLst>
                                      </p:cBhvr>
                                    </p:anim>
                                    <p:anim by="(#ppt_w*0.50)" calcmode="lin" valueType="num">
                                      <p:cBhvr>
                                        <p:cTn id="30" dur="500" decel="50000" autoRev="1" fill="hold">
                                          <p:stCondLst>
                                            <p:cond delay="0"/>
                                          </p:stCondLst>
                                        </p:cTn>
                                        <p:tgtEl>
                                          <p:spTgt spid="9">
                                            <p:txEl>
                                              <p:pRg st="3" end="3"/>
                                            </p:txEl>
                                          </p:spTgt>
                                        </p:tgtEl>
                                        <p:attrNameLst>
                                          <p:attrName>ppt_x</p:attrName>
                                        </p:attrNameLst>
                                      </p:cBhvr>
                                    </p:anim>
                                    <p:anim from="(-#ppt_h/2)" to="(#ppt_y)" calcmode="lin" valueType="num">
                                      <p:cBhvr>
                                        <p:cTn id="31" dur="1000" fill="hold">
                                          <p:stCondLst>
                                            <p:cond delay="0"/>
                                          </p:stCondLst>
                                        </p:cTn>
                                        <p:tgtEl>
                                          <p:spTgt spid="9">
                                            <p:txEl>
                                              <p:pRg st="3" end="3"/>
                                            </p:txEl>
                                          </p:spTgt>
                                        </p:tgtEl>
                                        <p:attrNameLst>
                                          <p:attrName>ppt_y</p:attrName>
                                        </p:attrNameLst>
                                      </p:cBhvr>
                                    </p:anim>
                                    <p:animRot by="21600000">
                                      <p:cBhvr>
                                        <p:cTn id="32"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9895" y="522999"/>
            <a:ext cx="8892209" cy="5931103"/>
          </a:xfrm>
          <a:prstGeom prst="rect">
            <a:avLst/>
          </a:prstGeom>
          <a:effectLst>
            <a:softEdge rad="127000"/>
          </a:effectLst>
        </p:spPr>
      </p:pic>
    </p:spTree>
    <p:extLst>
      <p:ext uri="{BB962C8B-B14F-4D97-AF65-F5344CB8AC3E}">
        <p14:creationId xmlns:p14="http://schemas.microsoft.com/office/powerpoint/2010/main" val="1555544121"/>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053548" y="878649"/>
            <a:ext cx="10084904" cy="5262979"/>
          </a:xfrm>
          <a:prstGeom prst="rect">
            <a:avLst/>
          </a:prstGeom>
        </p:spPr>
        <p:txBody>
          <a:bodyPr wrap="square">
            <a:spAutoFit/>
          </a:bodyPr>
          <a:lstStyle/>
          <a:p>
            <a:r>
              <a:rPr lang="fr-FR" sz="2800" b="1" dirty="0">
                <a:ln>
                  <a:solidFill>
                    <a:schemeClr val="accent2">
                      <a:lumMod val="50000"/>
                    </a:schemeClr>
                  </a:solidFill>
                </a:ln>
              </a:rPr>
              <a:t>Audi A1 © </a:t>
            </a:r>
            <a:r>
              <a:rPr lang="fr-FR" sz="2800" b="1" dirty="0" err="1">
                <a:ln>
                  <a:solidFill>
                    <a:schemeClr val="accent2">
                      <a:lumMod val="50000"/>
                    </a:schemeClr>
                  </a:solidFill>
                </a:ln>
              </a:rPr>
              <a:t>c.choulot</a:t>
            </a:r>
            <a:endParaRPr lang="fr-FR" sz="2800" b="1" dirty="0">
              <a:ln>
                <a:solidFill>
                  <a:schemeClr val="accent2">
                    <a:lumMod val="50000"/>
                  </a:schemeClr>
                </a:solidFill>
              </a:ln>
            </a:endParaRPr>
          </a:p>
          <a:p>
            <a:r>
              <a:rPr lang="fr-FR" sz="2800" b="1" dirty="0">
                <a:ln>
                  <a:solidFill>
                    <a:schemeClr val="accent2">
                      <a:lumMod val="50000"/>
                    </a:schemeClr>
                  </a:solidFill>
                </a:ln>
              </a:rPr>
              <a:t>La position de conduite est, comme dans une Polo, excellente pour la catégorie grâce à un siège et à une colonne de direction réglable en tous sens et sur une large amplitude. L'habitabilité progresse nettement à l'arrière, non seulement en espace aux jambes, mais aussi en largeur aux coudes et aux épaules. La seule véritable réserve, mais elle est de taille concernant une Audi, marque qui nous avait habitués à l'excellence dans ce domaine, les plastiques durs utilisés pour l'habillage de l'habitacle laissent une impression de qualité perçue comme moins bonne que dans le modèle précédent, et même inférieure à celle de la, pourtant vieillissante, Mini.</a:t>
            </a:r>
          </a:p>
        </p:txBody>
      </p:sp>
    </p:spTree>
    <p:extLst>
      <p:ext uri="{BB962C8B-B14F-4D97-AF65-F5344CB8AC3E}">
        <p14:creationId xmlns:p14="http://schemas.microsoft.com/office/powerpoint/2010/main" val="309291646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96887" y="461665"/>
            <a:ext cx="8998226" cy="6001817"/>
          </a:xfrm>
          <a:prstGeom prst="rect">
            <a:avLst/>
          </a:prstGeom>
          <a:effectLst>
            <a:softEdge rad="127000"/>
          </a:effectLst>
        </p:spPr>
      </p:pic>
    </p:spTree>
    <p:extLst>
      <p:ext uri="{BB962C8B-B14F-4D97-AF65-F5344CB8AC3E}">
        <p14:creationId xmlns:p14="http://schemas.microsoft.com/office/powerpoint/2010/main" val="207213049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1371600" y="1590046"/>
            <a:ext cx="9515061" cy="3539430"/>
          </a:xfrm>
          <a:prstGeom prst="rect">
            <a:avLst/>
          </a:prstGeom>
        </p:spPr>
        <p:txBody>
          <a:bodyPr wrap="square">
            <a:spAutoFit/>
          </a:bodyPr>
          <a:lstStyle/>
          <a:p>
            <a:r>
              <a:rPr lang="fr-FR" sz="2800" b="1" dirty="0">
                <a:ln>
                  <a:solidFill>
                    <a:schemeClr val="accent2">
                      <a:lumMod val="50000"/>
                    </a:schemeClr>
                  </a:solidFill>
                </a:ln>
              </a:rPr>
              <a:t>Audi A1 © </a:t>
            </a:r>
            <a:r>
              <a:rPr lang="fr-FR" sz="2800" b="1" dirty="0" err="1">
                <a:ln>
                  <a:solidFill>
                    <a:schemeClr val="accent2">
                      <a:lumMod val="50000"/>
                    </a:schemeClr>
                  </a:solidFill>
                </a:ln>
              </a:rPr>
              <a:t>c.choulot</a:t>
            </a:r>
            <a:endParaRPr lang="fr-FR" sz="2800" b="1" dirty="0">
              <a:ln>
                <a:solidFill>
                  <a:schemeClr val="accent2">
                    <a:lumMod val="50000"/>
                  </a:schemeClr>
                </a:solidFill>
              </a:ln>
            </a:endParaRPr>
          </a:p>
          <a:p>
            <a:r>
              <a:rPr lang="fr-FR" sz="2800" b="1" dirty="0">
                <a:ln>
                  <a:solidFill>
                    <a:schemeClr val="accent2">
                      <a:lumMod val="50000"/>
                    </a:schemeClr>
                  </a:solidFill>
                </a:ln>
              </a:rPr>
              <a:t>C'est vrai pour la planche de bord, et cela s'avère surtout gênant pour les contre-portes, puisqu'il s'agit d'une zone avec laquelle les occupants sont le plus souvent en contact. Sur le plan pratique, l'A1 se montre à son avantage avec un coffre dont le volume peut passer de 335 litres (65 de plus que sur le modèle précédent) à 1 090 en rabattant la banquette arrière (fractionnable 30/70).</a:t>
            </a:r>
          </a:p>
        </p:txBody>
      </p:sp>
    </p:spTree>
    <p:extLst>
      <p:ext uri="{BB962C8B-B14F-4D97-AF65-F5344CB8AC3E}">
        <p14:creationId xmlns:p14="http://schemas.microsoft.com/office/powerpoint/2010/main" val="318470522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3391" y="487642"/>
            <a:ext cx="8945218" cy="5966460"/>
          </a:xfrm>
          <a:prstGeom prst="rect">
            <a:avLst/>
          </a:prstGeom>
          <a:effectLst>
            <a:softEdge rad="127000"/>
          </a:effectLst>
        </p:spPr>
      </p:pic>
    </p:spTree>
    <p:extLst>
      <p:ext uri="{BB962C8B-B14F-4D97-AF65-F5344CB8AC3E}">
        <p14:creationId xmlns:p14="http://schemas.microsoft.com/office/powerpoint/2010/main" val="32846301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390939" y="509823"/>
            <a:ext cx="11410122" cy="5693866"/>
          </a:xfrm>
          <a:prstGeom prst="rect">
            <a:avLst/>
          </a:prstGeom>
        </p:spPr>
        <p:txBody>
          <a:bodyPr wrap="square">
            <a:spAutoFit/>
          </a:bodyPr>
          <a:lstStyle/>
          <a:p>
            <a:r>
              <a:rPr lang="fr-FR" sz="2800" b="1" dirty="0">
                <a:ln>
                  <a:solidFill>
                    <a:schemeClr val="accent2">
                      <a:lumMod val="50000"/>
                    </a:schemeClr>
                  </a:solidFill>
                </a:ln>
              </a:rPr>
              <a:t>L'AVIS DU POINT AUTO</a:t>
            </a:r>
          </a:p>
          <a:p>
            <a:endParaRPr lang="fr-FR" sz="2800" b="1" dirty="0">
              <a:ln>
                <a:solidFill>
                  <a:schemeClr val="accent2">
                    <a:lumMod val="50000"/>
                  </a:schemeClr>
                </a:solidFill>
              </a:ln>
            </a:endParaRPr>
          </a:p>
          <a:p>
            <a:r>
              <a:rPr lang="fr-FR" sz="2800" b="1" dirty="0">
                <a:ln>
                  <a:solidFill>
                    <a:schemeClr val="accent2">
                      <a:lumMod val="50000"/>
                    </a:schemeClr>
                  </a:solidFill>
                </a:ln>
              </a:rPr>
              <a:t>Audi A1 © </a:t>
            </a:r>
            <a:r>
              <a:rPr lang="fr-FR" sz="2800" b="1" dirty="0" err="1">
                <a:ln>
                  <a:solidFill>
                    <a:schemeClr val="accent2">
                      <a:lumMod val="50000"/>
                    </a:schemeClr>
                  </a:solidFill>
                </a:ln>
              </a:rPr>
              <a:t>Clement</a:t>
            </a:r>
            <a:r>
              <a:rPr lang="fr-FR" sz="2800" b="1" dirty="0">
                <a:ln>
                  <a:solidFill>
                    <a:schemeClr val="accent2">
                      <a:lumMod val="50000"/>
                    </a:schemeClr>
                  </a:solidFill>
                </a:ln>
              </a:rPr>
              <a:t> </a:t>
            </a:r>
            <a:r>
              <a:rPr lang="fr-FR" sz="2800" b="1" dirty="0" err="1">
                <a:ln>
                  <a:solidFill>
                    <a:schemeClr val="accent2">
                      <a:lumMod val="50000"/>
                    </a:schemeClr>
                  </a:solidFill>
                </a:ln>
              </a:rPr>
              <a:t>Choulot</a:t>
            </a:r>
            <a:endParaRPr lang="fr-FR" sz="2800" b="1" dirty="0">
              <a:ln>
                <a:solidFill>
                  <a:schemeClr val="accent2">
                    <a:lumMod val="50000"/>
                  </a:schemeClr>
                </a:solidFill>
              </a:ln>
            </a:endParaRPr>
          </a:p>
          <a:p>
            <a:r>
              <a:rPr lang="fr-FR" sz="2800" b="1" dirty="0">
                <a:ln>
                  <a:solidFill>
                    <a:schemeClr val="accent2">
                      <a:lumMod val="50000"/>
                    </a:schemeClr>
                  </a:solidFill>
                </a:ln>
              </a:rPr>
              <a:t>Comme on pouvait s'y attendre, l'Audi A1 offre des sensations de conduite très proches de celles distillées par une Polo. La suspension apparaît plutôt bien amortie, même si elle ne filtre pas aussi bien les vibrations et percussions provoquées par un revêtement dégradé que la Ford Fiesta, qui reste une référence dans ce domaine. L'option de l'amortissement à deux lois (840 €) permet d'améliorer légèrement les choses, en particulier si l'on a aussi coché l'option des lourdes jantes de 17 ou 18 pouces. De même, le comportement se montre facile à appréhender, avec une direction à la réponse très linéaire et un équilibre favorisant la stabilité, mais là encore on est loin du caractère enjoué et nettement plus agile d'une Fiesta.</a:t>
            </a:r>
          </a:p>
        </p:txBody>
      </p:sp>
    </p:spTree>
    <p:extLst>
      <p:ext uri="{BB962C8B-B14F-4D97-AF65-F5344CB8AC3E}">
        <p14:creationId xmlns:p14="http://schemas.microsoft.com/office/powerpoint/2010/main" val="367252338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2" end="2"/>
                                            </p:txEl>
                                          </p:spTgt>
                                        </p:tgtEl>
                                        <p:attrNameLst>
                                          <p:attrName>ppt_w</p:attrName>
                                        </p:attrNameLst>
                                      </p:cBhvr>
                                    </p:anim>
                                    <p:anim by="(#ppt_w*0.50)" calcmode="lin" valueType="num">
                                      <p:cBhvr>
                                        <p:cTn id="24" dur="500" decel="50000" autoRev="1" fill="hold">
                                          <p:stCondLst>
                                            <p:cond delay="0"/>
                                          </p:stCondLst>
                                        </p:cTn>
                                        <p:tgtEl>
                                          <p:spTgt spid="10">
                                            <p:txEl>
                                              <p:pRg st="2" end="2"/>
                                            </p:txEl>
                                          </p:spTgt>
                                        </p:tgtEl>
                                        <p:attrNameLst>
                                          <p:attrName>ppt_x</p:attrName>
                                        </p:attrNameLst>
                                      </p:cBhvr>
                                    </p:anim>
                                    <p:anim from="(-#ppt_h/2)" to="(#ppt_y)" calcmode="lin" valueType="num">
                                      <p:cBhvr>
                                        <p:cTn id="25" dur="1000" fill="hold">
                                          <p:stCondLst>
                                            <p:cond delay="0"/>
                                          </p:stCondLst>
                                        </p:cTn>
                                        <p:tgtEl>
                                          <p:spTgt spid="10">
                                            <p:txEl>
                                              <p:pRg st="2" end="2"/>
                                            </p:txEl>
                                          </p:spTgt>
                                        </p:tgtEl>
                                        <p:attrNameLst>
                                          <p:attrName>ppt_y</p:attrName>
                                        </p:attrNameLst>
                                      </p:cBhvr>
                                    </p:anim>
                                    <p:animRot by="21600000">
                                      <p:cBhvr>
                                        <p:cTn id="26" dur="1000" fill="hold">
                                          <p:stCondLst>
                                            <p:cond delay="0"/>
                                          </p:stCondLst>
                                        </p:cTn>
                                        <p:tgtEl>
                                          <p:spTgt spid="10">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10">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10">
                                            <p:txEl>
                                              <p:pRg st="3" end="3"/>
                                            </p:txEl>
                                          </p:spTgt>
                                        </p:tgtEl>
                                        <p:attrNameLst>
                                          <p:attrName>ppt_w</p:attrName>
                                        </p:attrNameLst>
                                      </p:cBhvr>
                                    </p:anim>
                                    <p:anim by="(#ppt_w*0.50)" calcmode="lin" valueType="num">
                                      <p:cBhvr>
                                        <p:cTn id="32" dur="500" decel="50000" autoRev="1" fill="hold">
                                          <p:stCondLst>
                                            <p:cond delay="0"/>
                                          </p:stCondLst>
                                        </p:cTn>
                                        <p:tgtEl>
                                          <p:spTgt spid="10">
                                            <p:txEl>
                                              <p:pRg st="3" end="3"/>
                                            </p:txEl>
                                          </p:spTgt>
                                        </p:tgtEl>
                                        <p:attrNameLst>
                                          <p:attrName>ppt_x</p:attrName>
                                        </p:attrNameLst>
                                      </p:cBhvr>
                                    </p:anim>
                                    <p:anim from="(-#ppt_h/2)" to="(#ppt_y)" calcmode="lin" valueType="num">
                                      <p:cBhvr>
                                        <p:cTn id="33" dur="1000" fill="hold">
                                          <p:stCondLst>
                                            <p:cond delay="0"/>
                                          </p:stCondLst>
                                        </p:cTn>
                                        <p:tgtEl>
                                          <p:spTgt spid="10">
                                            <p:txEl>
                                              <p:pRg st="3" end="3"/>
                                            </p:txEl>
                                          </p:spTgt>
                                        </p:tgtEl>
                                        <p:attrNameLst>
                                          <p:attrName>ppt_y</p:attrName>
                                        </p:attrNameLst>
                                      </p:cBhvr>
                                    </p:anim>
                                    <p:animRot by="21600000">
                                      <p:cBhvr>
                                        <p:cTn id="34" dur="1000" fill="hold">
                                          <p:stCondLst>
                                            <p:cond delay="0"/>
                                          </p:stCondLst>
                                        </p:cTn>
                                        <p:tgtEl>
                                          <p:spTgt spid="10">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36643" y="505319"/>
            <a:ext cx="8918714" cy="5948783"/>
          </a:xfrm>
          <a:prstGeom prst="rect">
            <a:avLst/>
          </a:prstGeom>
          <a:effectLst>
            <a:softEdge rad="127000"/>
          </a:effectLst>
        </p:spPr>
      </p:pic>
    </p:spTree>
    <p:extLst>
      <p:ext uri="{BB962C8B-B14F-4D97-AF65-F5344CB8AC3E}">
        <p14:creationId xmlns:p14="http://schemas.microsoft.com/office/powerpoint/2010/main" val="406663378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410816" y="582067"/>
            <a:ext cx="11370365" cy="5693866"/>
          </a:xfrm>
          <a:prstGeom prst="rect">
            <a:avLst/>
          </a:prstGeom>
        </p:spPr>
        <p:txBody>
          <a:bodyPr wrap="square">
            <a:spAutoFit/>
          </a:bodyPr>
          <a:lstStyle/>
          <a:p>
            <a:r>
              <a:rPr lang="fr-FR" sz="2800" b="1" dirty="0">
                <a:ln>
                  <a:solidFill>
                    <a:schemeClr val="accent2">
                      <a:lumMod val="50000"/>
                    </a:schemeClr>
                  </a:solidFill>
                </a:ln>
              </a:rPr>
              <a:t>Audi A1 © </a:t>
            </a:r>
            <a:r>
              <a:rPr lang="fr-FR" sz="2800" b="1" dirty="0" err="1">
                <a:ln>
                  <a:solidFill>
                    <a:schemeClr val="accent2">
                      <a:lumMod val="50000"/>
                    </a:schemeClr>
                  </a:solidFill>
                </a:ln>
              </a:rPr>
              <a:t>Clement</a:t>
            </a:r>
            <a:r>
              <a:rPr lang="fr-FR" sz="2800" b="1" dirty="0">
                <a:ln>
                  <a:solidFill>
                    <a:schemeClr val="accent2">
                      <a:lumMod val="50000"/>
                    </a:schemeClr>
                  </a:solidFill>
                </a:ln>
              </a:rPr>
              <a:t> </a:t>
            </a:r>
            <a:r>
              <a:rPr lang="fr-FR" sz="2800" b="1" dirty="0" err="1">
                <a:ln>
                  <a:solidFill>
                    <a:schemeClr val="accent2">
                      <a:lumMod val="50000"/>
                    </a:schemeClr>
                  </a:solidFill>
                </a:ln>
              </a:rPr>
              <a:t>Choulot</a:t>
            </a:r>
            <a:endParaRPr lang="fr-FR" sz="2800" b="1" dirty="0">
              <a:ln>
                <a:solidFill>
                  <a:schemeClr val="accent2">
                    <a:lumMod val="50000"/>
                  </a:schemeClr>
                </a:solidFill>
              </a:ln>
            </a:endParaRPr>
          </a:p>
          <a:p>
            <a:r>
              <a:rPr lang="fr-FR" sz="2800" b="1" dirty="0">
                <a:ln>
                  <a:solidFill>
                    <a:schemeClr val="accent2">
                      <a:lumMod val="50000"/>
                    </a:schemeClr>
                  </a:solidFill>
                </a:ln>
              </a:rPr>
              <a:t>Bien secondé par la boîte double embrayage 7 rapports qui équipait notre modèle 30 TFSI d'essai, le petit 3 cylindres 1.0 turbo à injection directe d'essence de 116 </a:t>
            </a:r>
            <a:r>
              <a:rPr lang="fr-FR" sz="2800" b="1" dirty="0" err="1">
                <a:ln>
                  <a:solidFill>
                    <a:schemeClr val="accent2">
                      <a:lumMod val="50000"/>
                    </a:schemeClr>
                  </a:solidFill>
                </a:ln>
              </a:rPr>
              <a:t>ch</a:t>
            </a:r>
            <a:r>
              <a:rPr lang="fr-FR" sz="2800" b="1" dirty="0">
                <a:ln>
                  <a:solidFill>
                    <a:schemeClr val="accent2">
                      <a:lumMod val="50000"/>
                    </a:schemeClr>
                  </a:solidFill>
                </a:ln>
              </a:rPr>
              <a:t> se montre tout à fait à la hauteur de la tâche en ville, mais marque le pas sur route où il se révèle inférieur face au 1.0 </a:t>
            </a:r>
            <a:r>
              <a:rPr lang="fr-FR" sz="2800" b="1" dirty="0" err="1">
                <a:ln>
                  <a:solidFill>
                    <a:schemeClr val="accent2">
                      <a:lumMod val="50000"/>
                    </a:schemeClr>
                  </a:solidFill>
                </a:ln>
              </a:rPr>
              <a:t>EcoBoost</a:t>
            </a:r>
            <a:r>
              <a:rPr lang="fr-FR" sz="2800" b="1" dirty="0">
                <a:ln>
                  <a:solidFill>
                    <a:schemeClr val="accent2">
                      <a:lumMod val="50000"/>
                    </a:schemeClr>
                  </a:solidFill>
                </a:ln>
              </a:rPr>
              <a:t> Ford capable de développer jusqu'à 140 </a:t>
            </a:r>
            <a:r>
              <a:rPr lang="fr-FR" sz="2800" b="1" dirty="0" err="1">
                <a:ln>
                  <a:solidFill>
                    <a:schemeClr val="accent2">
                      <a:lumMod val="50000"/>
                    </a:schemeClr>
                  </a:solidFill>
                </a:ln>
              </a:rPr>
              <a:t>ch</a:t>
            </a:r>
            <a:r>
              <a:rPr lang="fr-FR" sz="2800" b="1" dirty="0">
                <a:ln>
                  <a:solidFill>
                    <a:schemeClr val="accent2">
                      <a:lumMod val="50000"/>
                    </a:schemeClr>
                  </a:solidFill>
                </a:ln>
              </a:rPr>
              <a:t>, et évidemment plus encore face au 3 cylindres 1,5 de 136 </a:t>
            </a:r>
            <a:r>
              <a:rPr lang="fr-FR" sz="2800" b="1" dirty="0" err="1">
                <a:ln>
                  <a:solidFill>
                    <a:schemeClr val="accent2">
                      <a:lumMod val="50000"/>
                    </a:schemeClr>
                  </a:solidFill>
                </a:ln>
              </a:rPr>
              <a:t>ch</a:t>
            </a:r>
            <a:r>
              <a:rPr lang="fr-FR" sz="2800" b="1" dirty="0">
                <a:ln>
                  <a:solidFill>
                    <a:schemeClr val="accent2">
                      <a:lumMod val="50000"/>
                    </a:schemeClr>
                  </a:solidFill>
                </a:ln>
              </a:rPr>
              <a:t> d'une Mini dont la cylindrée supérieure permet une poussée plus vigoureuse à bas régime. Cela dit, il est toujours possible d'opter pour les moteurs 1.5 ou 2.0 développant respectivement 150 et 200 ch. Malheureusement, il n'est plus possible de choisir une version de pointe, comme la regrettée S1 </a:t>
            </a:r>
            <a:r>
              <a:rPr lang="fr-FR" sz="2800" b="1" dirty="0" err="1">
                <a:ln>
                  <a:solidFill>
                    <a:schemeClr val="accent2">
                      <a:lumMod val="50000"/>
                    </a:schemeClr>
                  </a:solidFill>
                </a:ln>
              </a:rPr>
              <a:t>Quattro</a:t>
            </a:r>
            <a:r>
              <a:rPr lang="fr-FR" sz="2800" b="1" dirty="0">
                <a:ln>
                  <a:solidFill>
                    <a:schemeClr val="accent2">
                      <a:lumMod val="50000"/>
                    </a:schemeClr>
                  </a:solidFill>
                </a:ln>
              </a:rPr>
              <a:t> qui avait permis à la génération précédente d'A1 d'établir une nouvelle référence sur le plan dynamique dans cette catégorie.</a:t>
            </a:r>
          </a:p>
        </p:txBody>
      </p:sp>
    </p:spTree>
    <p:extLst>
      <p:ext uri="{BB962C8B-B14F-4D97-AF65-F5344CB8AC3E}">
        <p14:creationId xmlns:p14="http://schemas.microsoft.com/office/powerpoint/2010/main" val="338540423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1" end="1"/>
                                            </p:txEl>
                                          </p:spTgt>
                                        </p:tgtEl>
                                        <p:attrNameLst>
                                          <p:attrName>ppt_w</p:attrName>
                                        </p:attrNameLst>
                                      </p:cBhvr>
                                    </p:anim>
                                    <p:anim by="(#ppt_w*0.50)" calcmode="lin" valueType="num">
                                      <p:cBhvr>
                                        <p:cTn id="24" dur="500" decel="50000" autoRev="1" fill="hold">
                                          <p:stCondLst>
                                            <p:cond delay="0"/>
                                          </p:stCondLst>
                                        </p:cTn>
                                        <p:tgtEl>
                                          <p:spTgt spid="10">
                                            <p:txEl>
                                              <p:pRg st="1" end="1"/>
                                            </p:txEl>
                                          </p:spTgt>
                                        </p:tgtEl>
                                        <p:attrNameLst>
                                          <p:attrName>ppt_x</p:attrName>
                                        </p:attrNameLst>
                                      </p:cBhvr>
                                    </p:anim>
                                    <p:anim from="(-#ppt_h/2)" to="(#ppt_y)" calcmode="lin" valueType="num">
                                      <p:cBhvr>
                                        <p:cTn id="25" dur="1000" fill="hold">
                                          <p:stCondLst>
                                            <p:cond delay="0"/>
                                          </p:stCondLst>
                                        </p:cTn>
                                        <p:tgtEl>
                                          <p:spTgt spid="10">
                                            <p:txEl>
                                              <p:pRg st="1" end="1"/>
                                            </p:txEl>
                                          </p:spTgt>
                                        </p:tgtEl>
                                        <p:attrNameLst>
                                          <p:attrName>ppt_y</p:attrName>
                                        </p:attrNameLst>
                                      </p:cBhvr>
                                    </p:anim>
                                    <p:animRot by="21600000">
                                      <p:cBhvr>
                                        <p:cTn id="26"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8177" y="503223"/>
            <a:ext cx="8933808" cy="5958850"/>
          </a:xfrm>
          <a:prstGeom prst="rect">
            <a:avLst/>
          </a:prstGeom>
          <a:effectLst>
            <a:softEdge rad="127000"/>
          </a:effectLst>
        </p:spPr>
      </p:pic>
      <p:sp>
        <p:nvSpPr>
          <p:cNvPr id="8" name="Rectangle 7"/>
          <p:cNvSpPr/>
          <p:nvPr/>
        </p:nvSpPr>
        <p:spPr>
          <a:xfrm>
            <a:off x="1802296" y="693983"/>
            <a:ext cx="6096000" cy="5632311"/>
          </a:xfrm>
          <a:prstGeom prst="rect">
            <a:avLst/>
          </a:prstGeom>
        </p:spPr>
        <p:txBody>
          <a:bodyPr>
            <a:spAutoFit/>
          </a:bodyPr>
          <a:lstStyle/>
          <a:p>
            <a:r>
              <a:rPr lang="fr-FR" sz="3600" b="1" dirty="0">
                <a:ln>
                  <a:solidFill>
                    <a:schemeClr val="accent2">
                      <a:lumMod val="50000"/>
                    </a:schemeClr>
                  </a:solidFill>
                </a:ln>
              </a:rPr>
              <a:t>Audi A1 © </a:t>
            </a:r>
            <a:r>
              <a:rPr lang="fr-FR" sz="3600" b="1" dirty="0" err="1">
                <a:ln>
                  <a:solidFill>
                    <a:schemeClr val="accent2">
                      <a:lumMod val="50000"/>
                    </a:schemeClr>
                  </a:solidFill>
                </a:ln>
              </a:rPr>
              <a:t>Clement</a:t>
            </a:r>
            <a:r>
              <a:rPr lang="fr-FR" sz="3600" b="1" dirty="0">
                <a:ln>
                  <a:solidFill>
                    <a:schemeClr val="accent2">
                      <a:lumMod val="50000"/>
                    </a:schemeClr>
                  </a:solidFill>
                </a:ln>
              </a:rPr>
              <a:t> </a:t>
            </a:r>
            <a:r>
              <a:rPr lang="fr-FR" sz="3600" b="1" dirty="0" err="1">
                <a:ln>
                  <a:solidFill>
                    <a:schemeClr val="accent2">
                      <a:lumMod val="50000"/>
                    </a:schemeClr>
                  </a:solidFill>
                </a:ln>
              </a:rPr>
              <a:t>Choulot</a:t>
            </a:r>
            <a:endParaRPr lang="fr-FR" sz="3600" b="1" dirty="0">
              <a:ln>
                <a:solidFill>
                  <a:schemeClr val="accent2">
                    <a:lumMod val="50000"/>
                  </a:schemeClr>
                </a:solidFill>
              </a:ln>
            </a:endParaRPr>
          </a:p>
          <a:p>
            <a:r>
              <a:rPr lang="fr-FR" sz="3600" b="1" dirty="0">
                <a:ln>
                  <a:solidFill>
                    <a:srgbClr val="FF0000"/>
                  </a:solidFill>
                </a:ln>
              </a:rPr>
              <a:t>LES </a:t>
            </a:r>
            <a:r>
              <a:rPr lang="fr-FR" sz="3600" b="1" dirty="0" smtClean="0">
                <a:ln>
                  <a:solidFill>
                    <a:srgbClr val="FF0000"/>
                  </a:solidFill>
                </a:ln>
              </a:rPr>
              <a:t>PLUS</a:t>
            </a:r>
            <a:endParaRPr lang="fr-FR" sz="3600" b="1" dirty="0">
              <a:ln>
                <a:solidFill>
                  <a:schemeClr val="accent2">
                    <a:lumMod val="50000"/>
                  </a:schemeClr>
                </a:solidFill>
              </a:ln>
            </a:endParaRPr>
          </a:p>
          <a:p>
            <a:r>
              <a:rPr lang="fr-FR" sz="3600" b="1" dirty="0">
                <a:ln>
                  <a:solidFill>
                    <a:schemeClr val="accent2">
                      <a:lumMod val="50000"/>
                    </a:schemeClr>
                  </a:solidFill>
                </a:ln>
              </a:rPr>
              <a:t>Habitabilité </a:t>
            </a:r>
            <a:r>
              <a:rPr lang="fr-FR" sz="3600" b="1" dirty="0" smtClean="0">
                <a:ln>
                  <a:solidFill>
                    <a:schemeClr val="accent2">
                      <a:lumMod val="50000"/>
                    </a:schemeClr>
                  </a:solidFill>
                </a:ln>
              </a:rPr>
              <a:t>généreuse</a:t>
            </a:r>
            <a:endParaRPr lang="fr-FR" sz="3600" b="1" dirty="0">
              <a:ln>
                <a:solidFill>
                  <a:schemeClr val="accent2">
                    <a:lumMod val="50000"/>
                  </a:schemeClr>
                </a:solidFill>
              </a:ln>
            </a:endParaRPr>
          </a:p>
          <a:p>
            <a:r>
              <a:rPr lang="fr-FR" sz="3600" b="1" dirty="0">
                <a:ln>
                  <a:solidFill>
                    <a:schemeClr val="accent2">
                      <a:lumMod val="50000"/>
                    </a:schemeClr>
                  </a:solidFill>
                </a:ln>
              </a:rPr>
              <a:t>Confort en </a:t>
            </a:r>
            <a:r>
              <a:rPr lang="fr-FR" sz="3600" b="1" dirty="0" smtClean="0">
                <a:ln>
                  <a:solidFill>
                    <a:schemeClr val="accent2">
                      <a:lumMod val="50000"/>
                    </a:schemeClr>
                  </a:solidFill>
                </a:ln>
              </a:rPr>
              <a:t>progrès</a:t>
            </a:r>
            <a:endParaRPr lang="fr-FR" sz="3600" b="1" dirty="0">
              <a:ln>
                <a:solidFill>
                  <a:schemeClr val="accent2">
                    <a:lumMod val="50000"/>
                  </a:schemeClr>
                </a:solidFill>
              </a:ln>
            </a:endParaRPr>
          </a:p>
          <a:p>
            <a:r>
              <a:rPr lang="fr-FR" sz="3600" b="1" dirty="0">
                <a:ln>
                  <a:solidFill>
                    <a:schemeClr val="accent2">
                      <a:lumMod val="50000"/>
                    </a:schemeClr>
                  </a:solidFill>
                </a:ln>
              </a:rPr>
              <a:t>Facilité de </a:t>
            </a:r>
            <a:r>
              <a:rPr lang="fr-FR" sz="3600" b="1" dirty="0" smtClean="0">
                <a:ln>
                  <a:solidFill>
                    <a:schemeClr val="accent2">
                      <a:lumMod val="50000"/>
                    </a:schemeClr>
                  </a:solidFill>
                </a:ln>
              </a:rPr>
              <a:t>conduite</a:t>
            </a:r>
            <a:endParaRPr lang="fr-FR" sz="3600" b="1" dirty="0">
              <a:ln>
                <a:solidFill>
                  <a:schemeClr val="accent2">
                    <a:lumMod val="50000"/>
                  </a:schemeClr>
                </a:solidFill>
              </a:ln>
            </a:endParaRPr>
          </a:p>
          <a:p>
            <a:r>
              <a:rPr lang="fr-FR" sz="3600" b="1" dirty="0">
                <a:ln>
                  <a:solidFill>
                    <a:srgbClr val="FF0000"/>
                  </a:solidFill>
                </a:ln>
              </a:rPr>
              <a:t>LES </a:t>
            </a:r>
            <a:r>
              <a:rPr lang="fr-FR" sz="3600" b="1" dirty="0" smtClean="0">
                <a:ln>
                  <a:solidFill>
                    <a:srgbClr val="FF0000"/>
                  </a:solidFill>
                </a:ln>
              </a:rPr>
              <a:t>MOINS</a:t>
            </a:r>
            <a:endParaRPr lang="fr-FR" sz="3600" b="1" dirty="0">
              <a:ln>
                <a:solidFill>
                  <a:schemeClr val="accent2">
                    <a:lumMod val="50000"/>
                  </a:schemeClr>
                </a:solidFill>
              </a:ln>
            </a:endParaRPr>
          </a:p>
          <a:p>
            <a:r>
              <a:rPr lang="fr-FR" sz="3600" b="1" dirty="0">
                <a:ln>
                  <a:solidFill>
                    <a:schemeClr val="accent2">
                      <a:lumMod val="50000"/>
                    </a:schemeClr>
                  </a:solidFill>
                </a:ln>
              </a:rPr>
              <a:t>Finition en </a:t>
            </a:r>
            <a:r>
              <a:rPr lang="fr-FR" sz="3600" b="1" dirty="0" smtClean="0">
                <a:ln>
                  <a:solidFill>
                    <a:schemeClr val="accent2">
                      <a:lumMod val="50000"/>
                    </a:schemeClr>
                  </a:solidFill>
                </a:ln>
              </a:rPr>
              <a:t>baisse</a:t>
            </a:r>
            <a:endParaRPr lang="fr-FR" sz="3600" b="1" dirty="0">
              <a:ln>
                <a:solidFill>
                  <a:schemeClr val="accent2">
                    <a:lumMod val="50000"/>
                  </a:schemeClr>
                </a:solidFill>
              </a:ln>
            </a:endParaRPr>
          </a:p>
          <a:p>
            <a:r>
              <a:rPr lang="fr-FR" sz="3600" b="1" dirty="0">
                <a:ln>
                  <a:solidFill>
                    <a:schemeClr val="accent2">
                      <a:lumMod val="50000"/>
                    </a:schemeClr>
                  </a:solidFill>
                </a:ln>
              </a:rPr>
              <a:t>Gamme moteur et transmission </a:t>
            </a:r>
            <a:r>
              <a:rPr lang="fr-FR" sz="3600" b="1" dirty="0" smtClean="0">
                <a:ln>
                  <a:solidFill>
                    <a:schemeClr val="accent2">
                      <a:lumMod val="50000"/>
                    </a:schemeClr>
                  </a:solidFill>
                </a:ln>
              </a:rPr>
              <a:t>restreinte</a:t>
            </a:r>
            <a:endParaRPr lang="fr-FR" sz="3600" b="1" dirty="0">
              <a:ln>
                <a:solidFill>
                  <a:schemeClr val="accent2">
                    <a:lumMod val="50000"/>
                  </a:schemeClr>
                </a:solidFill>
              </a:ln>
            </a:endParaRPr>
          </a:p>
          <a:p>
            <a:r>
              <a:rPr lang="fr-FR" sz="3600" b="1" dirty="0" err="1">
                <a:ln>
                  <a:solidFill>
                    <a:schemeClr val="accent2">
                      <a:lumMod val="50000"/>
                    </a:schemeClr>
                  </a:solidFill>
                </a:ln>
              </a:rPr>
              <a:t>Stop&amp;Start</a:t>
            </a:r>
            <a:r>
              <a:rPr lang="fr-FR" sz="3600" b="1" dirty="0">
                <a:ln>
                  <a:solidFill>
                    <a:schemeClr val="accent2">
                      <a:lumMod val="50000"/>
                    </a:schemeClr>
                  </a:solidFill>
                </a:ln>
              </a:rPr>
              <a:t> bruyant</a:t>
            </a:r>
          </a:p>
        </p:txBody>
      </p:sp>
    </p:spTree>
    <p:extLst>
      <p:ext uri="{BB962C8B-B14F-4D97-AF65-F5344CB8AC3E}">
        <p14:creationId xmlns:p14="http://schemas.microsoft.com/office/powerpoint/2010/main" val="262955050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8">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8">
                                            <p:txEl>
                                              <p:pRg st="3" end="3"/>
                                            </p:txEl>
                                          </p:spTgt>
                                        </p:tgtEl>
                                        <p:attrNameLst>
                                          <p:attrName>ppt_w</p:attrName>
                                        </p:attrNameLst>
                                      </p:cBhvr>
                                    </p:anim>
                                    <p:anim by="(#ppt_w*0.50)" calcmode="lin" valueType="num">
                                      <p:cBhvr>
                                        <p:cTn id="40" dur="500" decel="50000" autoRev="1" fill="hold">
                                          <p:stCondLst>
                                            <p:cond delay="0"/>
                                          </p:stCondLst>
                                        </p:cTn>
                                        <p:tgtEl>
                                          <p:spTgt spid="8">
                                            <p:txEl>
                                              <p:pRg st="3" end="3"/>
                                            </p:txEl>
                                          </p:spTgt>
                                        </p:tgtEl>
                                        <p:attrNameLst>
                                          <p:attrName>ppt_x</p:attrName>
                                        </p:attrNameLst>
                                      </p:cBhvr>
                                    </p:anim>
                                    <p:anim from="(-#ppt_h/2)" to="(#ppt_y)" calcmode="lin" valueType="num">
                                      <p:cBhvr>
                                        <p:cTn id="41" dur="1000" fill="hold">
                                          <p:stCondLst>
                                            <p:cond delay="0"/>
                                          </p:stCondLst>
                                        </p:cTn>
                                        <p:tgtEl>
                                          <p:spTgt spid="8">
                                            <p:txEl>
                                              <p:pRg st="3" end="3"/>
                                            </p:txEl>
                                          </p:spTgt>
                                        </p:tgtEl>
                                        <p:attrNameLst>
                                          <p:attrName>ppt_y</p:attrName>
                                        </p:attrNameLst>
                                      </p:cBhvr>
                                    </p:anim>
                                    <p:animRot by="21600000">
                                      <p:cBhvr>
                                        <p:cTn id="42" dur="1000" fill="hold">
                                          <p:stCondLst>
                                            <p:cond delay="0"/>
                                          </p:stCondLst>
                                        </p:cTn>
                                        <p:tgtEl>
                                          <p:spTgt spid="8">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8">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8">
                                            <p:txEl>
                                              <p:pRg st="4" end="4"/>
                                            </p:txEl>
                                          </p:spTgt>
                                        </p:tgtEl>
                                        <p:attrNameLst>
                                          <p:attrName>ppt_w</p:attrName>
                                        </p:attrNameLst>
                                      </p:cBhvr>
                                    </p:anim>
                                    <p:anim by="(#ppt_w*0.50)" calcmode="lin" valueType="num">
                                      <p:cBhvr>
                                        <p:cTn id="48" dur="500" decel="50000" autoRev="1" fill="hold">
                                          <p:stCondLst>
                                            <p:cond delay="0"/>
                                          </p:stCondLst>
                                        </p:cTn>
                                        <p:tgtEl>
                                          <p:spTgt spid="8">
                                            <p:txEl>
                                              <p:pRg st="4" end="4"/>
                                            </p:txEl>
                                          </p:spTgt>
                                        </p:tgtEl>
                                        <p:attrNameLst>
                                          <p:attrName>ppt_x</p:attrName>
                                        </p:attrNameLst>
                                      </p:cBhvr>
                                    </p:anim>
                                    <p:anim from="(-#ppt_h/2)" to="(#ppt_y)" calcmode="lin" valueType="num">
                                      <p:cBhvr>
                                        <p:cTn id="49" dur="1000" fill="hold">
                                          <p:stCondLst>
                                            <p:cond delay="0"/>
                                          </p:stCondLst>
                                        </p:cTn>
                                        <p:tgtEl>
                                          <p:spTgt spid="8">
                                            <p:txEl>
                                              <p:pRg st="4" end="4"/>
                                            </p:txEl>
                                          </p:spTgt>
                                        </p:tgtEl>
                                        <p:attrNameLst>
                                          <p:attrName>ppt_y</p:attrName>
                                        </p:attrNameLst>
                                      </p:cBhvr>
                                    </p:anim>
                                    <p:animRot by="21600000">
                                      <p:cBhvr>
                                        <p:cTn id="50" dur="1000" fill="hold">
                                          <p:stCondLst>
                                            <p:cond delay="0"/>
                                          </p:stCondLst>
                                        </p:cTn>
                                        <p:tgtEl>
                                          <p:spTgt spid="8">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8">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8">
                                            <p:txEl>
                                              <p:pRg st="5" end="5"/>
                                            </p:txEl>
                                          </p:spTgt>
                                        </p:tgtEl>
                                        <p:attrNameLst>
                                          <p:attrName>ppt_w</p:attrName>
                                        </p:attrNameLst>
                                      </p:cBhvr>
                                    </p:anim>
                                    <p:anim by="(#ppt_w*0.50)" calcmode="lin" valueType="num">
                                      <p:cBhvr>
                                        <p:cTn id="56" dur="500" decel="50000" autoRev="1" fill="hold">
                                          <p:stCondLst>
                                            <p:cond delay="0"/>
                                          </p:stCondLst>
                                        </p:cTn>
                                        <p:tgtEl>
                                          <p:spTgt spid="8">
                                            <p:txEl>
                                              <p:pRg st="5" end="5"/>
                                            </p:txEl>
                                          </p:spTgt>
                                        </p:tgtEl>
                                        <p:attrNameLst>
                                          <p:attrName>ppt_x</p:attrName>
                                        </p:attrNameLst>
                                      </p:cBhvr>
                                    </p:anim>
                                    <p:anim from="(-#ppt_h/2)" to="(#ppt_y)" calcmode="lin" valueType="num">
                                      <p:cBhvr>
                                        <p:cTn id="57" dur="1000" fill="hold">
                                          <p:stCondLst>
                                            <p:cond delay="0"/>
                                          </p:stCondLst>
                                        </p:cTn>
                                        <p:tgtEl>
                                          <p:spTgt spid="8">
                                            <p:txEl>
                                              <p:pRg st="5" end="5"/>
                                            </p:txEl>
                                          </p:spTgt>
                                        </p:tgtEl>
                                        <p:attrNameLst>
                                          <p:attrName>ppt_y</p:attrName>
                                        </p:attrNameLst>
                                      </p:cBhvr>
                                    </p:anim>
                                    <p:animRot by="21600000">
                                      <p:cBhvr>
                                        <p:cTn id="58" dur="1000" fill="hold">
                                          <p:stCondLst>
                                            <p:cond delay="0"/>
                                          </p:stCondLst>
                                        </p:cTn>
                                        <p:tgtEl>
                                          <p:spTgt spid="8">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8">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8">
                                            <p:txEl>
                                              <p:pRg st="6" end="6"/>
                                            </p:txEl>
                                          </p:spTgt>
                                        </p:tgtEl>
                                        <p:attrNameLst>
                                          <p:attrName>ppt_w</p:attrName>
                                        </p:attrNameLst>
                                      </p:cBhvr>
                                    </p:anim>
                                    <p:anim by="(#ppt_w*0.50)" calcmode="lin" valueType="num">
                                      <p:cBhvr>
                                        <p:cTn id="64" dur="500" decel="50000" autoRev="1" fill="hold">
                                          <p:stCondLst>
                                            <p:cond delay="0"/>
                                          </p:stCondLst>
                                        </p:cTn>
                                        <p:tgtEl>
                                          <p:spTgt spid="8">
                                            <p:txEl>
                                              <p:pRg st="6" end="6"/>
                                            </p:txEl>
                                          </p:spTgt>
                                        </p:tgtEl>
                                        <p:attrNameLst>
                                          <p:attrName>ppt_x</p:attrName>
                                        </p:attrNameLst>
                                      </p:cBhvr>
                                    </p:anim>
                                    <p:anim from="(-#ppt_h/2)" to="(#ppt_y)" calcmode="lin" valueType="num">
                                      <p:cBhvr>
                                        <p:cTn id="65" dur="1000" fill="hold">
                                          <p:stCondLst>
                                            <p:cond delay="0"/>
                                          </p:stCondLst>
                                        </p:cTn>
                                        <p:tgtEl>
                                          <p:spTgt spid="8">
                                            <p:txEl>
                                              <p:pRg st="6" end="6"/>
                                            </p:txEl>
                                          </p:spTgt>
                                        </p:tgtEl>
                                        <p:attrNameLst>
                                          <p:attrName>ppt_y</p:attrName>
                                        </p:attrNameLst>
                                      </p:cBhvr>
                                    </p:anim>
                                    <p:animRot by="21600000">
                                      <p:cBhvr>
                                        <p:cTn id="66" dur="1000" fill="hold">
                                          <p:stCondLst>
                                            <p:cond delay="0"/>
                                          </p:stCondLst>
                                        </p:cTn>
                                        <p:tgtEl>
                                          <p:spTgt spid="8">
                                            <p:txEl>
                                              <p:pRg st="6" end="6"/>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8">
                                            <p:txEl>
                                              <p:pRg st="7" end="7"/>
                                            </p:txEl>
                                          </p:spTgt>
                                        </p:tgtEl>
                                        <p:attrNameLst>
                                          <p:attrName>style.visibility</p:attrName>
                                        </p:attrNameLst>
                                      </p:cBhvr>
                                      <p:to>
                                        <p:strVal val="visible"/>
                                      </p:to>
                                    </p:set>
                                    <p:anim by="(-#ppt_w*2)" calcmode="lin" valueType="num">
                                      <p:cBhvr rctx="PPT">
                                        <p:cTn id="71" dur="500" autoRev="1" fill="hold">
                                          <p:stCondLst>
                                            <p:cond delay="0"/>
                                          </p:stCondLst>
                                        </p:cTn>
                                        <p:tgtEl>
                                          <p:spTgt spid="8">
                                            <p:txEl>
                                              <p:pRg st="7" end="7"/>
                                            </p:txEl>
                                          </p:spTgt>
                                        </p:tgtEl>
                                        <p:attrNameLst>
                                          <p:attrName>ppt_w</p:attrName>
                                        </p:attrNameLst>
                                      </p:cBhvr>
                                    </p:anim>
                                    <p:anim by="(#ppt_w*0.50)" calcmode="lin" valueType="num">
                                      <p:cBhvr>
                                        <p:cTn id="72" dur="500" decel="50000" autoRev="1" fill="hold">
                                          <p:stCondLst>
                                            <p:cond delay="0"/>
                                          </p:stCondLst>
                                        </p:cTn>
                                        <p:tgtEl>
                                          <p:spTgt spid="8">
                                            <p:txEl>
                                              <p:pRg st="7" end="7"/>
                                            </p:txEl>
                                          </p:spTgt>
                                        </p:tgtEl>
                                        <p:attrNameLst>
                                          <p:attrName>ppt_x</p:attrName>
                                        </p:attrNameLst>
                                      </p:cBhvr>
                                    </p:anim>
                                    <p:anim from="(-#ppt_h/2)" to="(#ppt_y)" calcmode="lin" valueType="num">
                                      <p:cBhvr>
                                        <p:cTn id="73" dur="1000" fill="hold">
                                          <p:stCondLst>
                                            <p:cond delay="0"/>
                                          </p:stCondLst>
                                        </p:cTn>
                                        <p:tgtEl>
                                          <p:spTgt spid="8">
                                            <p:txEl>
                                              <p:pRg st="7" end="7"/>
                                            </p:txEl>
                                          </p:spTgt>
                                        </p:tgtEl>
                                        <p:attrNameLst>
                                          <p:attrName>ppt_y</p:attrName>
                                        </p:attrNameLst>
                                      </p:cBhvr>
                                    </p:anim>
                                    <p:animRot by="21600000">
                                      <p:cBhvr>
                                        <p:cTn id="74" dur="1000" fill="hold">
                                          <p:stCondLst>
                                            <p:cond delay="0"/>
                                          </p:stCondLst>
                                        </p:cTn>
                                        <p:tgtEl>
                                          <p:spTgt spid="8">
                                            <p:txEl>
                                              <p:pRg st="7" end="7"/>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nodeType="clickEffect">
                                  <p:stCondLst>
                                    <p:cond delay="0"/>
                                  </p:stCondLst>
                                  <p:iterate type="lt">
                                    <p:tmPct val="10000"/>
                                  </p:iterate>
                                  <p:childTnLst>
                                    <p:set>
                                      <p:cBhvr>
                                        <p:cTn id="78" dur="1" fill="hold">
                                          <p:stCondLst>
                                            <p:cond delay="0"/>
                                          </p:stCondLst>
                                        </p:cTn>
                                        <p:tgtEl>
                                          <p:spTgt spid="8">
                                            <p:txEl>
                                              <p:pRg st="8" end="8"/>
                                            </p:txEl>
                                          </p:spTgt>
                                        </p:tgtEl>
                                        <p:attrNameLst>
                                          <p:attrName>style.visibility</p:attrName>
                                        </p:attrNameLst>
                                      </p:cBhvr>
                                      <p:to>
                                        <p:strVal val="visible"/>
                                      </p:to>
                                    </p:set>
                                    <p:anim by="(-#ppt_w*2)" calcmode="lin" valueType="num">
                                      <p:cBhvr rctx="PPT">
                                        <p:cTn id="79" dur="500" autoRev="1" fill="hold">
                                          <p:stCondLst>
                                            <p:cond delay="0"/>
                                          </p:stCondLst>
                                        </p:cTn>
                                        <p:tgtEl>
                                          <p:spTgt spid="8">
                                            <p:txEl>
                                              <p:pRg st="8" end="8"/>
                                            </p:txEl>
                                          </p:spTgt>
                                        </p:tgtEl>
                                        <p:attrNameLst>
                                          <p:attrName>ppt_w</p:attrName>
                                        </p:attrNameLst>
                                      </p:cBhvr>
                                    </p:anim>
                                    <p:anim by="(#ppt_w*0.50)" calcmode="lin" valueType="num">
                                      <p:cBhvr>
                                        <p:cTn id="80" dur="500" decel="50000" autoRev="1" fill="hold">
                                          <p:stCondLst>
                                            <p:cond delay="0"/>
                                          </p:stCondLst>
                                        </p:cTn>
                                        <p:tgtEl>
                                          <p:spTgt spid="8">
                                            <p:txEl>
                                              <p:pRg st="8" end="8"/>
                                            </p:txEl>
                                          </p:spTgt>
                                        </p:tgtEl>
                                        <p:attrNameLst>
                                          <p:attrName>ppt_x</p:attrName>
                                        </p:attrNameLst>
                                      </p:cBhvr>
                                    </p:anim>
                                    <p:anim from="(-#ppt_h/2)" to="(#ppt_y)" calcmode="lin" valueType="num">
                                      <p:cBhvr>
                                        <p:cTn id="81" dur="1000" fill="hold">
                                          <p:stCondLst>
                                            <p:cond delay="0"/>
                                          </p:stCondLst>
                                        </p:cTn>
                                        <p:tgtEl>
                                          <p:spTgt spid="8">
                                            <p:txEl>
                                              <p:pRg st="8" end="8"/>
                                            </p:txEl>
                                          </p:spTgt>
                                        </p:tgtEl>
                                        <p:attrNameLst>
                                          <p:attrName>ppt_y</p:attrName>
                                        </p:attrNameLst>
                                      </p:cBhvr>
                                    </p:anim>
                                    <p:animRot by="21600000">
                                      <p:cBhvr>
                                        <p:cTn id="82" dur="1000" fill="hold">
                                          <p:stCondLst>
                                            <p:cond delay="0"/>
                                          </p:stCondLst>
                                        </p:cTn>
                                        <p:tgtEl>
                                          <p:spTgt spid="8">
                                            <p:txEl>
                                              <p:pRg st="8" end="8"/>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04990" y="461665"/>
            <a:ext cx="8880799" cy="5923493"/>
          </a:xfrm>
          <a:prstGeom prst="rect">
            <a:avLst/>
          </a:prstGeom>
          <a:effectLst>
            <a:softEdge rad="127000"/>
          </a:effectLst>
        </p:spPr>
      </p:pic>
      <p:sp>
        <p:nvSpPr>
          <p:cNvPr id="8" name="Rectangle 7"/>
          <p:cNvSpPr/>
          <p:nvPr/>
        </p:nvSpPr>
        <p:spPr>
          <a:xfrm>
            <a:off x="1706209" y="453694"/>
            <a:ext cx="6096000" cy="6986528"/>
          </a:xfrm>
          <a:prstGeom prst="rect">
            <a:avLst/>
          </a:prstGeom>
        </p:spPr>
        <p:txBody>
          <a:bodyPr>
            <a:spAutoFit/>
          </a:bodyPr>
          <a:lstStyle/>
          <a:p>
            <a:r>
              <a:rPr lang="fr-FR" sz="2800" b="1" dirty="0">
                <a:ln>
                  <a:solidFill>
                    <a:schemeClr val="accent2">
                      <a:lumMod val="50000"/>
                    </a:schemeClr>
                  </a:solidFill>
                </a:ln>
              </a:rPr>
              <a:t>Audi A1 © </a:t>
            </a:r>
            <a:r>
              <a:rPr lang="fr-FR" sz="2800" b="1" dirty="0" err="1">
                <a:ln>
                  <a:solidFill>
                    <a:schemeClr val="accent2">
                      <a:lumMod val="50000"/>
                    </a:schemeClr>
                  </a:solidFill>
                </a:ln>
              </a:rPr>
              <a:t>Clement</a:t>
            </a:r>
            <a:r>
              <a:rPr lang="fr-FR" sz="2800" b="1" dirty="0">
                <a:ln>
                  <a:solidFill>
                    <a:schemeClr val="accent2">
                      <a:lumMod val="50000"/>
                    </a:schemeClr>
                  </a:solidFill>
                </a:ln>
              </a:rPr>
              <a:t> </a:t>
            </a:r>
            <a:r>
              <a:rPr lang="fr-FR" sz="2800" b="1" dirty="0" err="1">
                <a:ln>
                  <a:solidFill>
                    <a:schemeClr val="accent2">
                      <a:lumMod val="50000"/>
                    </a:schemeClr>
                  </a:solidFill>
                </a:ln>
              </a:rPr>
              <a:t>Choulot</a:t>
            </a:r>
            <a:endParaRPr lang="fr-FR" sz="2800" b="1" dirty="0">
              <a:ln>
                <a:solidFill>
                  <a:schemeClr val="accent2">
                    <a:lumMod val="50000"/>
                  </a:schemeClr>
                </a:solidFill>
              </a:ln>
            </a:endParaRPr>
          </a:p>
          <a:p>
            <a:r>
              <a:rPr lang="fr-FR" sz="2800" b="1" dirty="0">
                <a:ln>
                  <a:solidFill>
                    <a:schemeClr val="accent2">
                      <a:lumMod val="50000"/>
                    </a:schemeClr>
                  </a:solidFill>
                </a:ln>
              </a:rPr>
              <a:t>Sous le capot de l'Audi A1 30 TFSI S </a:t>
            </a:r>
            <a:r>
              <a:rPr lang="fr-FR" sz="2800" b="1" dirty="0" err="1">
                <a:ln>
                  <a:solidFill>
                    <a:schemeClr val="accent2">
                      <a:lumMod val="50000"/>
                    </a:schemeClr>
                  </a:solidFill>
                </a:ln>
              </a:rPr>
              <a:t>tronic</a:t>
            </a:r>
            <a:r>
              <a:rPr lang="fr-FR" sz="2800" b="1" dirty="0">
                <a:ln>
                  <a:solidFill>
                    <a:schemeClr val="accent2">
                      <a:lumMod val="50000"/>
                    </a:schemeClr>
                  </a:solidFill>
                </a:ln>
              </a:rPr>
              <a:t> </a:t>
            </a:r>
            <a:r>
              <a:rPr lang="fr-FR" sz="2800" b="1" dirty="0" smtClean="0">
                <a:ln>
                  <a:solidFill>
                    <a:schemeClr val="accent2">
                      <a:lumMod val="50000"/>
                    </a:schemeClr>
                  </a:solidFill>
                </a:ln>
              </a:rPr>
              <a:t>7</a:t>
            </a:r>
            <a:endParaRPr lang="fr-FR" sz="2800" b="1" dirty="0">
              <a:ln>
                <a:solidFill>
                  <a:schemeClr val="accent2">
                    <a:lumMod val="50000"/>
                  </a:schemeClr>
                </a:solidFill>
              </a:ln>
            </a:endParaRPr>
          </a:p>
          <a:p>
            <a:r>
              <a:rPr lang="fr-FR" sz="2800" b="1" dirty="0">
                <a:ln>
                  <a:solidFill>
                    <a:schemeClr val="accent2">
                      <a:lumMod val="50000"/>
                    </a:schemeClr>
                  </a:solidFill>
                </a:ln>
              </a:rPr>
              <a:t>Moteur : 3 cylindres injection directe essence </a:t>
            </a:r>
            <a:r>
              <a:rPr lang="fr-FR" sz="2800" b="1" dirty="0" smtClean="0">
                <a:ln>
                  <a:solidFill>
                    <a:schemeClr val="accent2">
                      <a:lumMod val="50000"/>
                    </a:schemeClr>
                  </a:solidFill>
                </a:ln>
              </a:rPr>
              <a:t>turbo</a:t>
            </a:r>
            <a:endParaRPr lang="fr-FR" sz="2800" b="1" dirty="0">
              <a:ln>
                <a:solidFill>
                  <a:schemeClr val="accent2">
                    <a:lumMod val="50000"/>
                  </a:schemeClr>
                </a:solidFill>
              </a:ln>
            </a:endParaRPr>
          </a:p>
          <a:p>
            <a:r>
              <a:rPr lang="fr-FR" sz="2800" b="1" dirty="0">
                <a:ln>
                  <a:solidFill>
                    <a:schemeClr val="accent2">
                      <a:lumMod val="50000"/>
                    </a:schemeClr>
                  </a:solidFill>
                </a:ln>
              </a:rPr>
              <a:t>Cylindrée : 999 </a:t>
            </a:r>
            <a:r>
              <a:rPr lang="fr-FR" sz="2800" b="1" dirty="0" smtClean="0">
                <a:ln>
                  <a:solidFill>
                    <a:schemeClr val="accent2">
                      <a:lumMod val="50000"/>
                    </a:schemeClr>
                  </a:solidFill>
                </a:ln>
              </a:rPr>
              <a:t>cm3</a:t>
            </a:r>
            <a:endParaRPr lang="fr-FR" sz="2800" b="1" dirty="0">
              <a:ln>
                <a:solidFill>
                  <a:schemeClr val="accent2">
                    <a:lumMod val="50000"/>
                  </a:schemeClr>
                </a:solidFill>
              </a:ln>
            </a:endParaRPr>
          </a:p>
          <a:p>
            <a:r>
              <a:rPr lang="fr-FR" sz="2800" b="1" dirty="0">
                <a:ln>
                  <a:solidFill>
                    <a:schemeClr val="accent2">
                      <a:lumMod val="50000"/>
                    </a:schemeClr>
                  </a:solidFill>
                </a:ln>
              </a:rPr>
              <a:t>Puissance : 116 </a:t>
            </a:r>
            <a:r>
              <a:rPr lang="fr-FR" sz="2800" b="1" dirty="0" err="1">
                <a:ln>
                  <a:solidFill>
                    <a:schemeClr val="accent2">
                      <a:lumMod val="50000"/>
                    </a:schemeClr>
                  </a:solidFill>
                </a:ln>
              </a:rPr>
              <a:t>ch</a:t>
            </a:r>
            <a:r>
              <a:rPr lang="fr-FR" sz="2800" b="1" dirty="0">
                <a:ln>
                  <a:solidFill>
                    <a:schemeClr val="accent2">
                      <a:lumMod val="50000"/>
                    </a:schemeClr>
                  </a:solidFill>
                </a:ln>
              </a:rPr>
              <a:t> à 5 000 </a:t>
            </a:r>
            <a:r>
              <a:rPr lang="fr-FR" sz="2800" b="1" dirty="0" smtClean="0">
                <a:ln>
                  <a:solidFill>
                    <a:schemeClr val="accent2">
                      <a:lumMod val="50000"/>
                    </a:schemeClr>
                  </a:solidFill>
                </a:ln>
              </a:rPr>
              <a:t>tr/min</a:t>
            </a:r>
            <a:endParaRPr lang="fr-FR" sz="2800" b="1" dirty="0">
              <a:ln>
                <a:solidFill>
                  <a:schemeClr val="accent2">
                    <a:lumMod val="50000"/>
                  </a:schemeClr>
                </a:solidFill>
              </a:ln>
            </a:endParaRPr>
          </a:p>
          <a:p>
            <a:r>
              <a:rPr lang="fr-FR" sz="2800" b="1" dirty="0">
                <a:ln>
                  <a:solidFill>
                    <a:schemeClr val="accent2">
                      <a:lumMod val="50000"/>
                    </a:schemeClr>
                  </a:solidFill>
                </a:ln>
              </a:rPr>
              <a:t>Couple : 200 Nm de 2 000 à 3 500 </a:t>
            </a:r>
            <a:r>
              <a:rPr lang="fr-FR" sz="2800" b="1" dirty="0" smtClean="0">
                <a:ln>
                  <a:solidFill>
                    <a:schemeClr val="accent2">
                      <a:lumMod val="50000"/>
                    </a:schemeClr>
                  </a:solidFill>
                </a:ln>
              </a:rPr>
              <a:t>tr/min</a:t>
            </a:r>
            <a:endParaRPr lang="fr-FR" sz="2800" b="1" dirty="0">
              <a:ln>
                <a:solidFill>
                  <a:schemeClr val="accent2">
                    <a:lumMod val="50000"/>
                  </a:schemeClr>
                </a:solidFill>
              </a:ln>
            </a:endParaRPr>
          </a:p>
          <a:p>
            <a:r>
              <a:rPr lang="fr-FR" sz="2800" b="1" dirty="0">
                <a:ln>
                  <a:solidFill>
                    <a:schemeClr val="accent2">
                      <a:lumMod val="50000"/>
                    </a:schemeClr>
                  </a:solidFill>
                </a:ln>
              </a:rPr>
              <a:t>Transmission : aux roues </a:t>
            </a:r>
            <a:r>
              <a:rPr lang="fr-FR" sz="2800" b="1" dirty="0" smtClean="0">
                <a:ln>
                  <a:solidFill>
                    <a:schemeClr val="accent2">
                      <a:lumMod val="50000"/>
                    </a:schemeClr>
                  </a:solidFill>
                </a:ln>
              </a:rPr>
              <a:t>avant</a:t>
            </a:r>
            <a:endParaRPr lang="fr-FR" sz="2800" b="1" dirty="0">
              <a:ln>
                <a:solidFill>
                  <a:schemeClr val="accent2">
                    <a:lumMod val="50000"/>
                  </a:schemeClr>
                </a:solidFill>
              </a:ln>
            </a:endParaRPr>
          </a:p>
          <a:p>
            <a:r>
              <a:rPr lang="fr-FR" sz="2800" b="1" dirty="0">
                <a:ln>
                  <a:solidFill>
                    <a:schemeClr val="accent2">
                      <a:lumMod val="50000"/>
                    </a:schemeClr>
                  </a:solidFill>
                </a:ln>
              </a:rPr>
              <a:t>Boîte : automatique double embrayage 7 rapports (manuelle à 6 rapports aussi disponible</a:t>
            </a:r>
            <a:r>
              <a:rPr lang="fr-FR" sz="2800" b="1" dirty="0" smtClean="0">
                <a:ln>
                  <a:solidFill>
                    <a:schemeClr val="accent2">
                      <a:lumMod val="50000"/>
                    </a:schemeClr>
                  </a:solidFill>
                </a:ln>
              </a:rPr>
              <a:t>)</a:t>
            </a:r>
            <a:endParaRPr lang="fr-FR" sz="2800" b="1" dirty="0"/>
          </a:p>
          <a:p>
            <a:r>
              <a:rPr lang="fr-FR" sz="2800" b="1" dirty="0">
                <a:ln>
                  <a:solidFill>
                    <a:schemeClr val="accent2">
                      <a:lumMod val="50000"/>
                    </a:schemeClr>
                  </a:solidFill>
                </a:ln>
              </a:rPr>
              <a:t>Dimensions : 4 029 x 1 740 x 1 433 mm</a:t>
            </a:r>
          </a:p>
          <a:p>
            <a:endParaRPr lang="fr-FR" sz="2800" b="1" dirty="0"/>
          </a:p>
          <a:p>
            <a:r>
              <a:rPr lang="fr-FR" sz="2800" b="1" dirty="0"/>
              <a:t>Coffre : de 335 à 1090 l</a:t>
            </a:r>
          </a:p>
        </p:txBody>
      </p:sp>
    </p:spTree>
    <p:extLst>
      <p:ext uri="{BB962C8B-B14F-4D97-AF65-F5344CB8AC3E}">
        <p14:creationId xmlns:p14="http://schemas.microsoft.com/office/powerpoint/2010/main" val="7538970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8">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8">
                                            <p:txEl>
                                              <p:pRg st="3" end="3"/>
                                            </p:txEl>
                                          </p:spTgt>
                                        </p:tgtEl>
                                        <p:attrNameLst>
                                          <p:attrName>ppt_w</p:attrName>
                                        </p:attrNameLst>
                                      </p:cBhvr>
                                    </p:anim>
                                    <p:anim by="(#ppt_w*0.50)" calcmode="lin" valueType="num">
                                      <p:cBhvr>
                                        <p:cTn id="40" dur="500" decel="50000" autoRev="1" fill="hold">
                                          <p:stCondLst>
                                            <p:cond delay="0"/>
                                          </p:stCondLst>
                                        </p:cTn>
                                        <p:tgtEl>
                                          <p:spTgt spid="8">
                                            <p:txEl>
                                              <p:pRg st="3" end="3"/>
                                            </p:txEl>
                                          </p:spTgt>
                                        </p:tgtEl>
                                        <p:attrNameLst>
                                          <p:attrName>ppt_x</p:attrName>
                                        </p:attrNameLst>
                                      </p:cBhvr>
                                    </p:anim>
                                    <p:anim from="(-#ppt_h/2)" to="(#ppt_y)" calcmode="lin" valueType="num">
                                      <p:cBhvr>
                                        <p:cTn id="41" dur="1000" fill="hold">
                                          <p:stCondLst>
                                            <p:cond delay="0"/>
                                          </p:stCondLst>
                                        </p:cTn>
                                        <p:tgtEl>
                                          <p:spTgt spid="8">
                                            <p:txEl>
                                              <p:pRg st="3" end="3"/>
                                            </p:txEl>
                                          </p:spTgt>
                                        </p:tgtEl>
                                        <p:attrNameLst>
                                          <p:attrName>ppt_y</p:attrName>
                                        </p:attrNameLst>
                                      </p:cBhvr>
                                    </p:anim>
                                    <p:animRot by="21600000">
                                      <p:cBhvr>
                                        <p:cTn id="42" dur="1000" fill="hold">
                                          <p:stCondLst>
                                            <p:cond delay="0"/>
                                          </p:stCondLst>
                                        </p:cTn>
                                        <p:tgtEl>
                                          <p:spTgt spid="8">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8">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8">
                                            <p:txEl>
                                              <p:pRg st="4" end="4"/>
                                            </p:txEl>
                                          </p:spTgt>
                                        </p:tgtEl>
                                        <p:attrNameLst>
                                          <p:attrName>ppt_w</p:attrName>
                                        </p:attrNameLst>
                                      </p:cBhvr>
                                    </p:anim>
                                    <p:anim by="(#ppt_w*0.50)" calcmode="lin" valueType="num">
                                      <p:cBhvr>
                                        <p:cTn id="48" dur="500" decel="50000" autoRev="1" fill="hold">
                                          <p:stCondLst>
                                            <p:cond delay="0"/>
                                          </p:stCondLst>
                                        </p:cTn>
                                        <p:tgtEl>
                                          <p:spTgt spid="8">
                                            <p:txEl>
                                              <p:pRg st="4" end="4"/>
                                            </p:txEl>
                                          </p:spTgt>
                                        </p:tgtEl>
                                        <p:attrNameLst>
                                          <p:attrName>ppt_x</p:attrName>
                                        </p:attrNameLst>
                                      </p:cBhvr>
                                    </p:anim>
                                    <p:anim from="(-#ppt_h/2)" to="(#ppt_y)" calcmode="lin" valueType="num">
                                      <p:cBhvr>
                                        <p:cTn id="49" dur="1000" fill="hold">
                                          <p:stCondLst>
                                            <p:cond delay="0"/>
                                          </p:stCondLst>
                                        </p:cTn>
                                        <p:tgtEl>
                                          <p:spTgt spid="8">
                                            <p:txEl>
                                              <p:pRg st="4" end="4"/>
                                            </p:txEl>
                                          </p:spTgt>
                                        </p:tgtEl>
                                        <p:attrNameLst>
                                          <p:attrName>ppt_y</p:attrName>
                                        </p:attrNameLst>
                                      </p:cBhvr>
                                    </p:anim>
                                    <p:animRot by="21600000">
                                      <p:cBhvr>
                                        <p:cTn id="50" dur="1000" fill="hold">
                                          <p:stCondLst>
                                            <p:cond delay="0"/>
                                          </p:stCondLst>
                                        </p:cTn>
                                        <p:tgtEl>
                                          <p:spTgt spid="8">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8">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8">
                                            <p:txEl>
                                              <p:pRg st="5" end="5"/>
                                            </p:txEl>
                                          </p:spTgt>
                                        </p:tgtEl>
                                        <p:attrNameLst>
                                          <p:attrName>ppt_w</p:attrName>
                                        </p:attrNameLst>
                                      </p:cBhvr>
                                    </p:anim>
                                    <p:anim by="(#ppt_w*0.50)" calcmode="lin" valueType="num">
                                      <p:cBhvr>
                                        <p:cTn id="56" dur="500" decel="50000" autoRev="1" fill="hold">
                                          <p:stCondLst>
                                            <p:cond delay="0"/>
                                          </p:stCondLst>
                                        </p:cTn>
                                        <p:tgtEl>
                                          <p:spTgt spid="8">
                                            <p:txEl>
                                              <p:pRg st="5" end="5"/>
                                            </p:txEl>
                                          </p:spTgt>
                                        </p:tgtEl>
                                        <p:attrNameLst>
                                          <p:attrName>ppt_x</p:attrName>
                                        </p:attrNameLst>
                                      </p:cBhvr>
                                    </p:anim>
                                    <p:anim from="(-#ppt_h/2)" to="(#ppt_y)" calcmode="lin" valueType="num">
                                      <p:cBhvr>
                                        <p:cTn id="57" dur="1000" fill="hold">
                                          <p:stCondLst>
                                            <p:cond delay="0"/>
                                          </p:stCondLst>
                                        </p:cTn>
                                        <p:tgtEl>
                                          <p:spTgt spid="8">
                                            <p:txEl>
                                              <p:pRg st="5" end="5"/>
                                            </p:txEl>
                                          </p:spTgt>
                                        </p:tgtEl>
                                        <p:attrNameLst>
                                          <p:attrName>ppt_y</p:attrName>
                                        </p:attrNameLst>
                                      </p:cBhvr>
                                    </p:anim>
                                    <p:animRot by="21600000">
                                      <p:cBhvr>
                                        <p:cTn id="58" dur="1000" fill="hold">
                                          <p:stCondLst>
                                            <p:cond delay="0"/>
                                          </p:stCondLst>
                                        </p:cTn>
                                        <p:tgtEl>
                                          <p:spTgt spid="8">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8">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8">
                                            <p:txEl>
                                              <p:pRg st="6" end="6"/>
                                            </p:txEl>
                                          </p:spTgt>
                                        </p:tgtEl>
                                        <p:attrNameLst>
                                          <p:attrName>ppt_w</p:attrName>
                                        </p:attrNameLst>
                                      </p:cBhvr>
                                    </p:anim>
                                    <p:anim by="(#ppt_w*0.50)" calcmode="lin" valueType="num">
                                      <p:cBhvr>
                                        <p:cTn id="64" dur="500" decel="50000" autoRev="1" fill="hold">
                                          <p:stCondLst>
                                            <p:cond delay="0"/>
                                          </p:stCondLst>
                                        </p:cTn>
                                        <p:tgtEl>
                                          <p:spTgt spid="8">
                                            <p:txEl>
                                              <p:pRg st="6" end="6"/>
                                            </p:txEl>
                                          </p:spTgt>
                                        </p:tgtEl>
                                        <p:attrNameLst>
                                          <p:attrName>ppt_x</p:attrName>
                                        </p:attrNameLst>
                                      </p:cBhvr>
                                    </p:anim>
                                    <p:anim from="(-#ppt_h/2)" to="(#ppt_y)" calcmode="lin" valueType="num">
                                      <p:cBhvr>
                                        <p:cTn id="65" dur="1000" fill="hold">
                                          <p:stCondLst>
                                            <p:cond delay="0"/>
                                          </p:stCondLst>
                                        </p:cTn>
                                        <p:tgtEl>
                                          <p:spTgt spid="8">
                                            <p:txEl>
                                              <p:pRg st="6" end="6"/>
                                            </p:txEl>
                                          </p:spTgt>
                                        </p:tgtEl>
                                        <p:attrNameLst>
                                          <p:attrName>ppt_y</p:attrName>
                                        </p:attrNameLst>
                                      </p:cBhvr>
                                    </p:anim>
                                    <p:animRot by="21600000">
                                      <p:cBhvr>
                                        <p:cTn id="66" dur="1000" fill="hold">
                                          <p:stCondLst>
                                            <p:cond delay="0"/>
                                          </p:stCondLst>
                                        </p:cTn>
                                        <p:tgtEl>
                                          <p:spTgt spid="8">
                                            <p:txEl>
                                              <p:pRg st="6" end="6"/>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8">
                                            <p:txEl>
                                              <p:pRg st="7" end="7"/>
                                            </p:txEl>
                                          </p:spTgt>
                                        </p:tgtEl>
                                        <p:attrNameLst>
                                          <p:attrName>style.visibility</p:attrName>
                                        </p:attrNameLst>
                                      </p:cBhvr>
                                      <p:to>
                                        <p:strVal val="visible"/>
                                      </p:to>
                                    </p:set>
                                    <p:anim by="(-#ppt_w*2)" calcmode="lin" valueType="num">
                                      <p:cBhvr rctx="PPT">
                                        <p:cTn id="71" dur="500" autoRev="1" fill="hold">
                                          <p:stCondLst>
                                            <p:cond delay="0"/>
                                          </p:stCondLst>
                                        </p:cTn>
                                        <p:tgtEl>
                                          <p:spTgt spid="8">
                                            <p:txEl>
                                              <p:pRg st="7" end="7"/>
                                            </p:txEl>
                                          </p:spTgt>
                                        </p:tgtEl>
                                        <p:attrNameLst>
                                          <p:attrName>ppt_w</p:attrName>
                                        </p:attrNameLst>
                                      </p:cBhvr>
                                    </p:anim>
                                    <p:anim by="(#ppt_w*0.50)" calcmode="lin" valueType="num">
                                      <p:cBhvr>
                                        <p:cTn id="72" dur="500" decel="50000" autoRev="1" fill="hold">
                                          <p:stCondLst>
                                            <p:cond delay="0"/>
                                          </p:stCondLst>
                                        </p:cTn>
                                        <p:tgtEl>
                                          <p:spTgt spid="8">
                                            <p:txEl>
                                              <p:pRg st="7" end="7"/>
                                            </p:txEl>
                                          </p:spTgt>
                                        </p:tgtEl>
                                        <p:attrNameLst>
                                          <p:attrName>ppt_x</p:attrName>
                                        </p:attrNameLst>
                                      </p:cBhvr>
                                    </p:anim>
                                    <p:anim from="(-#ppt_h/2)" to="(#ppt_y)" calcmode="lin" valueType="num">
                                      <p:cBhvr>
                                        <p:cTn id="73" dur="1000" fill="hold">
                                          <p:stCondLst>
                                            <p:cond delay="0"/>
                                          </p:stCondLst>
                                        </p:cTn>
                                        <p:tgtEl>
                                          <p:spTgt spid="8">
                                            <p:txEl>
                                              <p:pRg st="7" end="7"/>
                                            </p:txEl>
                                          </p:spTgt>
                                        </p:tgtEl>
                                        <p:attrNameLst>
                                          <p:attrName>ppt_y</p:attrName>
                                        </p:attrNameLst>
                                      </p:cBhvr>
                                    </p:anim>
                                    <p:animRot by="21600000">
                                      <p:cBhvr>
                                        <p:cTn id="74" dur="1000" fill="hold">
                                          <p:stCondLst>
                                            <p:cond delay="0"/>
                                          </p:stCondLst>
                                        </p:cTn>
                                        <p:tgtEl>
                                          <p:spTgt spid="8">
                                            <p:txEl>
                                              <p:pRg st="7" end="7"/>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nodeType="clickEffect">
                                  <p:stCondLst>
                                    <p:cond delay="0"/>
                                  </p:stCondLst>
                                  <p:iterate type="lt">
                                    <p:tmPct val="10000"/>
                                  </p:iterate>
                                  <p:childTnLst>
                                    <p:set>
                                      <p:cBhvr>
                                        <p:cTn id="78" dur="1" fill="hold">
                                          <p:stCondLst>
                                            <p:cond delay="0"/>
                                          </p:stCondLst>
                                        </p:cTn>
                                        <p:tgtEl>
                                          <p:spTgt spid="8">
                                            <p:txEl>
                                              <p:pRg st="8" end="8"/>
                                            </p:txEl>
                                          </p:spTgt>
                                        </p:tgtEl>
                                        <p:attrNameLst>
                                          <p:attrName>style.visibility</p:attrName>
                                        </p:attrNameLst>
                                      </p:cBhvr>
                                      <p:to>
                                        <p:strVal val="visible"/>
                                      </p:to>
                                    </p:set>
                                    <p:anim by="(-#ppt_w*2)" calcmode="lin" valueType="num">
                                      <p:cBhvr rctx="PPT">
                                        <p:cTn id="79" dur="500" autoRev="1" fill="hold">
                                          <p:stCondLst>
                                            <p:cond delay="0"/>
                                          </p:stCondLst>
                                        </p:cTn>
                                        <p:tgtEl>
                                          <p:spTgt spid="8">
                                            <p:txEl>
                                              <p:pRg st="8" end="8"/>
                                            </p:txEl>
                                          </p:spTgt>
                                        </p:tgtEl>
                                        <p:attrNameLst>
                                          <p:attrName>ppt_w</p:attrName>
                                        </p:attrNameLst>
                                      </p:cBhvr>
                                    </p:anim>
                                    <p:anim by="(#ppt_w*0.50)" calcmode="lin" valueType="num">
                                      <p:cBhvr>
                                        <p:cTn id="80" dur="500" decel="50000" autoRev="1" fill="hold">
                                          <p:stCondLst>
                                            <p:cond delay="0"/>
                                          </p:stCondLst>
                                        </p:cTn>
                                        <p:tgtEl>
                                          <p:spTgt spid="8">
                                            <p:txEl>
                                              <p:pRg st="8" end="8"/>
                                            </p:txEl>
                                          </p:spTgt>
                                        </p:tgtEl>
                                        <p:attrNameLst>
                                          <p:attrName>ppt_x</p:attrName>
                                        </p:attrNameLst>
                                      </p:cBhvr>
                                    </p:anim>
                                    <p:anim from="(-#ppt_h/2)" to="(#ppt_y)" calcmode="lin" valueType="num">
                                      <p:cBhvr>
                                        <p:cTn id="81" dur="1000" fill="hold">
                                          <p:stCondLst>
                                            <p:cond delay="0"/>
                                          </p:stCondLst>
                                        </p:cTn>
                                        <p:tgtEl>
                                          <p:spTgt spid="8">
                                            <p:txEl>
                                              <p:pRg st="8" end="8"/>
                                            </p:txEl>
                                          </p:spTgt>
                                        </p:tgtEl>
                                        <p:attrNameLst>
                                          <p:attrName>ppt_y</p:attrName>
                                        </p:attrNameLst>
                                      </p:cBhvr>
                                    </p:anim>
                                    <p:animRot by="21600000">
                                      <p:cBhvr>
                                        <p:cTn id="82" dur="1000" fill="hold">
                                          <p:stCondLst>
                                            <p:cond delay="0"/>
                                          </p:stCondLst>
                                        </p:cTn>
                                        <p:tgtEl>
                                          <p:spTgt spid="8">
                                            <p:txEl>
                                              <p:pRg st="8" end="8"/>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0139" y="511910"/>
            <a:ext cx="8971721" cy="5984138"/>
          </a:xfrm>
          <a:prstGeom prst="rect">
            <a:avLst/>
          </a:prstGeom>
          <a:effectLst>
            <a:softEdge rad="127000"/>
          </a:effectLst>
        </p:spPr>
      </p:pic>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2959527" y="519881"/>
            <a:ext cx="6388052" cy="6124754"/>
          </a:xfrm>
          <a:prstGeom prst="rect">
            <a:avLst/>
          </a:prstGeom>
        </p:spPr>
        <p:txBody>
          <a:bodyPr wrap="square">
            <a:spAutoFit/>
          </a:bodyPr>
          <a:lstStyle/>
          <a:p>
            <a:r>
              <a:rPr lang="fr-FR" sz="2800" b="1" dirty="0">
                <a:ln>
                  <a:solidFill>
                    <a:schemeClr val="accent2">
                      <a:lumMod val="50000"/>
                    </a:schemeClr>
                  </a:solidFill>
                </a:ln>
              </a:rPr>
              <a:t>Coffre : de 335 à 1090 l</a:t>
            </a:r>
          </a:p>
          <a:p>
            <a:endParaRPr lang="fr-FR" sz="2800" b="1" dirty="0">
              <a:ln>
                <a:solidFill>
                  <a:schemeClr val="accent2">
                    <a:lumMod val="50000"/>
                  </a:schemeClr>
                </a:solidFill>
              </a:ln>
            </a:endParaRPr>
          </a:p>
          <a:p>
            <a:r>
              <a:rPr lang="fr-FR" sz="2800" b="1" dirty="0">
                <a:ln>
                  <a:solidFill>
                    <a:schemeClr val="accent2">
                      <a:lumMod val="50000"/>
                    </a:schemeClr>
                  </a:solidFill>
                </a:ln>
              </a:rPr>
              <a:t>0 à 100 km/h : 9,4 s</a:t>
            </a:r>
          </a:p>
          <a:p>
            <a:endParaRPr lang="fr-FR" sz="2800" b="1" dirty="0">
              <a:ln>
                <a:solidFill>
                  <a:schemeClr val="accent2">
                    <a:lumMod val="50000"/>
                  </a:schemeClr>
                </a:solidFill>
              </a:ln>
            </a:endParaRPr>
          </a:p>
          <a:p>
            <a:r>
              <a:rPr lang="fr-FR" sz="2800" b="1" dirty="0">
                <a:ln>
                  <a:solidFill>
                    <a:schemeClr val="accent2">
                      <a:lumMod val="50000"/>
                    </a:schemeClr>
                  </a:solidFill>
                </a:ln>
              </a:rPr>
              <a:t>Vitesse : 203 km/h</a:t>
            </a:r>
          </a:p>
          <a:p>
            <a:endParaRPr lang="fr-FR" sz="2800" b="1" dirty="0">
              <a:ln>
                <a:solidFill>
                  <a:schemeClr val="accent2">
                    <a:lumMod val="50000"/>
                  </a:schemeClr>
                </a:solidFill>
              </a:ln>
            </a:endParaRPr>
          </a:p>
          <a:p>
            <a:r>
              <a:rPr lang="fr-FR" sz="2800" b="1" dirty="0">
                <a:ln>
                  <a:solidFill>
                    <a:schemeClr val="accent2">
                      <a:lumMod val="50000"/>
                    </a:schemeClr>
                  </a:solidFill>
                </a:ln>
              </a:rPr>
              <a:t>Consommation : 4,8 l soit 110 g/km (pas de malus)</a:t>
            </a:r>
          </a:p>
          <a:p>
            <a:endParaRPr lang="fr-FR" sz="2800" b="1" dirty="0">
              <a:ln>
                <a:solidFill>
                  <a:schemeClr val="accent2">
                    <a:lumMod val="50000"/>
                  </a:schemeClr>
                </a:solidFill>
              </a:ln>
            </a:endParaRPr>
          </a:p>
          <a:p>
            <a:r>
              <a:rPr lang="fr-FR" sz="2800" b="1" dirty="0">
                <a:ln>
                  <a:solidFill>
                    <a:schemeClr val="accent2">
                      <a:lumMod val="50000"/>
                    </a:schemeClr>
                  </a:solidFill>
                </a:ln>
              </a:rPr>
              <a:t>Poids : 1 1125 kg (9,7 kg/</a:t>
            </a:r>
            <a:r>
              <a:rPr lang="fr-FR" sz="2800" b="1" dirty="0" err="1">
                <a:ln>
                  <a:solidFill>
                    <a:schemeClr val="accent2">
                      <a:lumMod val="50000"/>
                    </a:schemeClr>
                  </a:solidFill>
                </a:ln>
              </a:rPr>
              <a:t>ch</a:t>
            </a:r>
            <a:r>
              <a:rPr lang="fr-FR" sz="2800" b="1" dirty="0">
                <a:ln>
                  <a:solidFill>
                    <a:schemeClr val="accent2">
                      <a:lumMod val="50000"/>
                    </a:schemeClr>
                  </a:solidFill>
                </a:ln>
              </a:rPr>
              <a:t>)</a:t>
            </a:r>
          </a:p>
          <a:p>
            <a:endParaRPr lang="fr-FR" sz="2800" b="1" dirty="0">
              <a:ln>
                <a:solidFill>
                  <a:schemeClr val="accent2">
                    <a:lumMod val="50000"/>
                  </a:schemeClr>
                </a:solidFill>
              </a:ln>
            </a:endParaRPr>
          </a:p>
          <a:p>
            <a:r>
              <a:rPr lang="fr-FR" sz="2800" b="1" dirty="0">
                <a:ln>
                  <a:solidFill>
                    <a:schemeClr val="accent2">
                      <a:lumMod val="50000"/>
                    </a:schemeClr>
                  </a:solidFill>
                </a:ln>
              </a:rPr>
              <a:t>Prix : 30 TFSI S </a:t>
            </a:r>
            <a:r>
              <a:rPr lang="fr-FR" sz="2800" b="1" dirty="0" err="1">
                <a:ln>
                  <a:solidFill>
                    <a:schemeClr val="accent2">
                      <a:lumMod val="50000"/>
                    </a:schemeClr>
                  </a:solidFill>
                </a:ln>
              </a:rPr>
              <a:t>tronic</a:t>
            </a:r>
            <a:r>
              <a:rPr lang="fr-FR" sz="2800" b="1" dirty="0">
                <a:ln>
                  <a:solidFill>
                    <a:schemeClr val="accent2">
                      <a:lumMod val="50000"/>
                    </a:schemeClr>
                  </a:solidFill>
                </a:ln>
              </a:rPr>
              <a:t> 7 à partir de </a:t>
            </a:r>
            <a:r>
              <a:rPr lang="fr-FR" sz="2800" b="1" dirty="0" smtClean="0">
                <a:ln>
                  <a:solidFill>
                    <a:schemeClr val="accent2">
                      <a:lumMod val="50000"/>
                    </a:schemeClr>
                  </a:solidFill>
                </a:ln>
              </a:rPr>
              <a:t>25370 </a:t>
            </a:r>
            <a:r>
              <a:rPr lang="fr-FR" sz="2800" b="1" dirty="0">
                <a:ln>
                  <a:solidFill>
                    <a:schemeClr val="accent2">
                      <a:lumMod val="50000"/>
                    </a:schemeClr>
                  </a:solidFill>
                </a:ln>
              </a:rPr>
              <a:t>€</a:t>
            </a:r>
          </a:p>
          <a:p>
            <a:endParaRPr lang="fr-FR" sz="2800" b="1" dirty="0">
              <a:ln>
                <a:solidFill>
                  <a:schemeClr val="accent2">
                    <a:lumMod val="50000"/>
                  </a:schemeClr>
                </a:solidFill>
              </a:ln>
            </a:endParaRPr>
          </a:p>
          <a:p>
            <a:r>
              <a:rPr lang="fr-FR" sz="2800" b="1" dirty="0">
                <a:ln>
                  <a:solidFill>
                    <a:schemeClr val="accent2">
                      <a:lumMod val="50000"/>
                    </a:schemeClr>
                  </a:solidFill>
                </a:ln>
              </a:rPr>
              <a:t>Site internet : http://www.audi.fr </a:t>
            </a:r>
          </a:p>
        </p:txBody>
      </p:sp>
    </p:spTree>
    <p:extLst>
      <p:ext uri="{BB962C8B-B14F-4D97-AF65-F5344CB8AC3E}">
        <p14:creationId xmlns:p14="http://schemas.microsoft.com/office/powerpoint/2010/main" val="356669918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6" end="6"/>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6" end="6"/>
                                            </p:txEl>
                                          </p:spTgt>
                                        </p:tgtEl>
                                        <p:attrNameLst>
                                          <p:attrName>ppt_w</p:attrName>
                                        </p:attrNameLst>
                                      </p:cBhvr>
                                    </p:anim>
                                    <p:anim by="(#ppt_w*0.50)" calcmode="lin" valueType="num">
                                      <p:cBhvr>
                                        <p:cTn id="40" dur="500" decel="50000" autoRev="1" fill="hold">
                                          <p:stCondLst>
                                            <p:cond delay="0"/>
                                          </p:stCondLst>
                                        </p:cTn>
                                        <p:tgtEl>
                                          <p:spTgt spid="2">
                                            <p:txEl>
                                              <p:pRg st="6" end="6"/>
                                            </p:txEl>
                                          </p:spTgt>
                                        </p:tgtEl>
                                        <p:attrNameLst>
                                          <p:attrName>ppt_x</p:attrName>
                                        </p:attrNameLst>
                                      </p:cBhvr>
                                    </p:anim>
                                    <p:anim from="(-#ppt_h/2)" to="(#ppt_y)" calcmode="lin" valueType="num">
                                      <p:cBhvr>
                                        <p:cTn id="41" dur="1000" fill="hold">
                                          <p:stCondLst>
                                            <p:cond delay="0"/>
                                          </p:stCondLst>
                                        </p:cTn>
                                        <p:tgtEl>
                                          <p:spTgt spid="2">
                                            <p:txEl>
                                              <p:pRg st="6" end="6"/>
                                            </p:txEl>
                                          </p:spTgt>
                                        </p:tgtEl>
                                        <p:attrNameLst>
                                          <p:attrName>ppt_y</p:attrName>
                                        </p:attrNameLst>
                                      </p:cBhvr>
                                    </p:anim>
                                    <p:animRot by="21600000">
                                      <p:cBhvr>
                                        <p:cTn id="42" dur="1000" fill="hold">
                                          <p:stCondLst>
                                            <p:cond delay="0"/>
                                          </p:stCondLst>
                                        </p:cTn>
                                        <p:tgtEl>
                                          <p:spTgt spid="2">
                                            <p:txEl>
                                              <p:pRg st="6" end="6"/>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8" end="8"/>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8" end="8"/>
                                            </p:txEl>
                                          </p:spTgt>
                                        </p:tgtEl>
                                        <p:attrNameLst>
                                          <p:attrName>ppt_w</p:attrName>
                                        </p:attrNameLst>
                                      </p:cBhvr>
                                    </p:anim>
                                    <p:anim by="(#ppt_w*0.50)" calcmode="lin" valueType="num">
                                      <p:cBhvr>
                                        <p:cTn id="48" dur="500" decel="50000" autoRev="1" fill="hold">
                                          <p:stCondLst>
                                            <p:cond delay="0"/>
                                          </p:stCondLst>
                                        </p:cTn>
                                        <p:tgtEl>
                                          <p:spTgt spid="2">
                                            <p:txEl>
                                              <p:pRg st="8" end="8"/>
                                            </p:txEl>
                                          </p:spTgt>
                                        </p:tgtEl>
                                        <p:attrNameLst>
                                          <p:attrName>ppt_x</p:attrName>
                                        </p:attrNameLst>
                                      </p:cBhvr>
                                    </p:anim>
                                    <p:anim from="(-#ppt_h/2)" to="(#ppt_y)" calcmode="lin" valueType="num">
                                      <p:cBhvr>
                                        <p:cTn id="49" dur="1000" fill="hold">
                                          <p:stCondLst>
                                            <p:cond delay="0"/>
                                          </p:stCondLst>
                                        </p:cTn>
                                        <p:tgtEl>
                                          <p:spTgt spid="2">
                                            <p:txEl>
                                              <p:pRg st="8" end="8"/>
                                            </p:txEl>
                                          </p:spTgt>
                                        </p:tgtEl>
                                        <p:attrNameLst>
                                          <p:attrName>ppt_y</p:attrName>
                                        </p:attrNameLst>
                                      </p:cBhvr>
                                    </p:anim>
                                    <p:animRot by="21600000">
                                      <p:cBhvr>
                                        <p:cTn id="50" dur="1000" fill="hold">
                                          <p:stCondLst>
                                            <p:cond delay="0"/>
                                          </p:stCondLst>
                                        </p:cTn>
                                        <p:tgtEl>
                                          <p:spTgt spid="2">
                                            <p:txEl>
                                              <p:pRg st="8" end="8"/>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10" end="10"/>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10" end="10"/>
                                            </p:txEl>
                                          </p:spTgt>
                                        </p:tgtEl>
                                        <p:attrNameLst>
                                          <p:attrName>ppt_w</p:attrName>
                                        </p:attrNameLst>
                                      </p:cBhvr>
                                    </p:anim>
                                    <p:anim by="(#ppt_w*0.50)" calcmode="lin" valueType="num">
                                      <p:cBhvr>
                                        <p:cTn id="56" dur="500" decel="50000" autoRev="1" fill="hold">
                                          <p:stCondLst>
                                            <p:cond delay="0"/>
                                          </p:stCondLst>
                                        </p:cTn>
                                        <p:tgtEl>
                                          <p:spTgt spid="2">
                                            <p:txEl>
                                              <p:pRg st="10" end="10"/>
                                            </p:txEl>
                                          </p:spTgt>
                                        </p:tgtEl>
                                        <p:attrNameLst>
                                          <p:attrName>ppt_x</p:attrName>
                                        </p:attrNameLst>
                                      </p:cBhvr>
                                    </p:anim>
                                    <p:anim from="(-#ppt_h/2)" to="(#ppt_y)" calcmode="lin" valueType="num">
                                      <p:cBhvr>
                                        <p:cTn id="57" dur="1000" fill="hold">
                                          <p:stCondLst>
                                            <p:cond delay="0"/>
                                          </p:stCondLst>
                                        </p:cTn>
                                        <p:tgtEl>
                                          <p:spTgt spid="2">
                                            <p:txEl>
                                              <p:pRg st="10" end="10"/>
                                            </p:txEl>
                                          </p:spTgt>
                                        </p:tgtEl>
                                        <p:attrNameLst>
                                          <p:attrName>ppt_y</p:attrName>
                                        </p:attrNameLst>
                                      </p:cBhvr>
                                    </p:anim>
                                    <p:animRot by="21600000">
                                      <p:cBhvr>
                                        <p:cTn id="58" dur="1000" fill="hold">
                                          <p:stCondLst>
                                            <p:cond delay="0"/>
                                          </p:stCondLst>
                                        </p:cTn>
                                        <p:tgtEl>
                                          <p:spTgt spid="2">
                                            <p:txEl>
                                              <p:pRg st="10" end="1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24</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2399218" y="1336713"/>
            <a:ext cx="7393562" cy="4154984"/>
          </a:xfrm>
          <a:prstGeom prst="rect">
            <a:avLst/>
          </a:prstGeom>
        </p:spPr>
        <p:txBody>
          <a:bodyPr wrap="none">
            <a:spAutoFit/>
          </a:bodyPr>
          <a:lstStyle/>
          <a:p>
            <a:r>
              <a:rPr lang="fr-FR" sz="6600" b="1" dirty="0" smtClean="0"/>
              <a:t>          </a:t>
            </a:r>
            <a:r>
              <a:rPr lang="fr-FR" sz="6600" b="1" dirty="0" smtClean="0"/>
              <a:t>  </a:t>
            </a:r>
            <a:r>
              <a:rPr lang="fr-FR" sz="6600" b="1" dirty="0" smtClean="0"/>
              <a:t>C’était</a:t>
            </a:r>
          </a:p>
          <a:p>
            <a:r>
              <a:rPr lang="fr-FR" sz="6600" b="1" dirty="0" smtClean="0"/>
              <a:t>Audi </a:t>
            </a:r>
            <a:r>
              <a:rPr lang="fr-FR" sz="6600" b="1" dirty="0"/>
              <a:t>A1 : l'anti-Mini </a:t>
            </a:r>
          </a:p>
          <a:p>
            <a:r>
              <a:rPr lang="fr-FR" sz="6600" b="1" dirty="0"/>
              <a:t>             d'Audi</a:t>
            </a:r>
          </a:p>
          <a:p>
            <a:r>
              <a:rPr lang="fr-FR" sz="6600" b="1" dirty="0" smtClean="0"/>
              <a:t>          par </a:t>
            </a:r>
            <a:r>
              <a:rPr lang="fr-FR" sz="6600" b="1" dirty="0" smtClean="0"/>
              <a:t>Lande</a:t>
            </a:r>
            <a:endParaRPr lang="fr-FR" sz="6600" b="1" dirty="0"/>
          </a:p>
        </p:txBody>
      </p:sp>
    </p:spTree>
    <p:extLst>
      <p:ext uri="{BB962C8B-B14F-4D97-AF65-F5344CB8AC3E}">
        <p14:creationId xmlns:p14="http://schemas.microsoft.com/office/powerpoint/2010/main" val="312807206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137</TotalTime>
  <Words>1732</Words>
  <Application>Microsoft Office PowerPoint</Application>
  <PresentationFormat>Grand écran</PresentationFormat>
  <Paragraphs>186</Paragraphs>
  <Slides>24</Slides>
  <Notes>24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2019-01-01T15:07:43Z</dcterms:created>
  <dcterms:modified xsi:type="dcterms:W3CDTF">2019-01-25T19:45:13Z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