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8" r:id="rId3"/>
    <p:sldId id="259" r:id="rId4"/>
    <p:sldId id="262" r:id="rId5"/>
    <p:sldId id="260" r:id="rId6"/>
    <p:sldId id="261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9TyWK13nXTHMXe5FplxNg==" hashData="y4XrdJOtuD+sPT6ohAki8uPt5sXndU//NQ68aotsxaPYLXaEElEC/oaM+4E3tCDboLfknfqW+gS8WFn0lQVIP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29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504" y="10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18/01/2019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2095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31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0410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507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169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61249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4330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2830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18/01/2019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18/01/2019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18/01/2019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18/01/2019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rgbClr val="FA2906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18/01/2019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rgbClr val="FA2906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79088" y="828276"/>
            <a:ext cx="7633821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Alexandre </a:t>
            </a:r>
            <a:r>
              <a:rPr lang="fr-FR" sz="66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et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    ses tribulations </a:t>
            </a:r>
          </a:p>
          <a:p>
            <a:r>
              <a:rPr lang="fr-FR" sz="6600" b="1" i="1" dirty="0" smtClean="0">
                <a:ln>
                  <a:solidFill>
                    <a:sysClr val="windowText" lastClr="000000"/>
                  </a:solidFill>
                </a:ln>
              </a:rPr>
              <a:t> De Son </a:t>
            </a:r>
            <a:r>
              <a:rPr lang="fr-FR" sz="6600" b="1" i="1" dirty="0">
                <a:ln>
                  <a:solidFill>
                    <a:sysClr val="windowText" lastClr="000000"/>
                  </a:solidFill>
                </a:ln>
              </a:rPr>
              <a:t>vrai nom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est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err="1">
                <a:ln>
                  <a:solidFill>
                    <a:sysClr val="windowText" lastClr="000000"/>
                  </a:solidFill>
                </a:ln>
              </a:rPr>
              <a:t>Lahcene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err="1">
                <a:ln>
                  <a:solidFill>
                    <a:sysClr val="windowText" lastClr="000000"/>
                  </a:solidFill>
                </a:ln>
              </a:rPr>
              <a:t>Benahlia</a:t>
            </a:r>
            <a:endParaRPr lang="fr-FR" sz="6600" b="1" dirty="0" smtClean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          par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Lande</a:t>
            </a:r>
            <a:endParaRPr lang="fr-FR" sz="6600" b="1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Voiture electrique_001.wav"/>
          </p:stSnd>
        </p:sndAc>
      </p:transition>
    </mc:Choice>
    <mc:Fallback>
      <p:transition spd="slow" advTm="10000">
        <p:circl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24393" y="487243"/>
            <a:ext cx="1034321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/>
              <a:t>Alexandre </a:t>
            </a:r>
            <a:r>
              <a:rPr lang="fr-FR" sz="4800" b="1" dirty="0" err="1"/>
              <a:t>Benalla</a:t>
            </a:r>
            <a:r>
              <a:rPr lang="fr-FR" sz="4800" b="1" dirty="0"/>
              <a:t> naît </a:t>
            </a:r>
            <a:r>
              <a:rPr lang="fr-FR" sz="4800" b="1" dirty="0" err="1"/>
              <a:t>Maroine</a:t>
            </a:r>
            <a:r>
              <a:rPr lang="fr-FR" sz="4800" b="1" dirty="0"/>
              <a:t> </a:t>
            </a:r>
            <a:r>
              <a:rPr lang="fr-FR" sz="4800" b="1" dirty="0" err="1"/>
              <a:t>Benalla</a:t>
            </a:r>
            <a:r>
              <a:rPr lang="fr-FR" sz="4800" b="1" dirty="0"/>
              <a:t> le 8 septembre 1991 à Évreux. Son père est professeur de chimie et sa mère professeur de mathématiques. Il passe son enfance avec sa mère dans la ZUP de la Madeleine, quartier périphérique dit « sensible ». Sa famille est originaire du Maroc.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316" y="393038"/>
            <a:ext cx="10229439" cy="6137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701127" y="1938375"/>
            <a:ext cx="67905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</a:rPr>
              <a:t>L'Élysée accuse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</a:rPr>
              <a:t> d'avoir falsifié un document pour obtenir un passeport de service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390" t="23776" r="6209" b="7557"/>
          <a:stretch/>
        </p:blipFill>
        <p:spPr>
          <a:xfrm>
            <a:off x="377252" y="446373"/>
            <a:ext cx="11437495" cy="60157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-1499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224195" y="703401"/>
            <a:ext cx="974360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est en garde à vue depuis ce jeudi matin dans le cadre de l’enquête sur ses passeports diplomatiques, a indiqué jeudi Le Parisien.</a:t>
            </a:r>
          </a:p>
          <a:p>
            <a:endParaRPr lang="fr-FR" sz="3200" b="1" dirty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Les médias ont récemment révélé que l'ancien collaborateur disposait toujours de passeports diplomatiques et effectuait des voyages d'affaires auprès de dirigeants africains. Or, le 19 septembre dernier, l'ex-conseiller avait affirmé devant la commission d'enquête du Sénat avoir laissé ces documents dans son bureau de l'Élysée</a:t>
            </a:r>
            <a:r>
              <a:rPr lang="fr-FR" dirty="0">
                <a:ln>
                  <a:solidFill>
                    <a:sysClr val="windowText" lastClr="000000"/>
                  </a:solidFill>
                </a:ln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717" y="500070"/>
            <a:ext cx="11208566" cy="5962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958715" y="2430817"/>
            <a:ext cx="82745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Selon des informations du Parisien, 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 été placé en garde à vue ce jeudi à la police judiciaire parisienne dans le cadre de l'enquête sur ses passeports diplomatiques</a:t>
            </a:r>
            <a:r>
              <a:rPr lang="fr-FR" sz="3200" dirty="0">
                <a:ln>
                  <a:solidFill>
                    <a:sysClr val="windowText" lastClr="000000"/>
                  </a:solidFill>
                </a:ln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43200" y="73989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426819" y="920621"/>
            <a:ext cx="1142250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Le parquet de Paris avait ouvert une enquête préliminaire le 29 décembre, notamment pour «abus de confiance» et «usage sans droit d'un document justificatif d'une qualité professionnelle», après les révélations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Mediapart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sur les voyages qu'Alexandre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avaient effectués avec ses passeports diplomatiques après son licenciement. Le ministère des Affaires étrangères avait alors demandé la restitution de ces documents et avait saisi la justice, a rappelé le journal. Ces informations ont suscité une nouvelle controverse autour des relations qu'Alexandre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aurait pu maintenir avec la présidence française après son licenciement.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186" y="498981"/>
            <a:ext cx="11195628" cy="5955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2929" t="29442" r="30800" b="6026"/>
          <a:stretch/>
        </p:blipFill>
        <p:spPr>
          <a:xfrm>
            <a:off x="564629" y="433597"/>
            <a:ext cx="11062741" cy="6056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856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497173" y="1001760"/>
            <a:ext cx="111976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 été déféré au lendemain de son placement en garde à vue dans l'affaire des passeports diplomatiques, a annoncé ce vendredi le parquet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</a:rPr>
              <a:t>.</a:t>
            </a:r>
          </a:p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 été déféré ce vendredi matin au parquet de Paris afin d'être présenté à un juge d'instruction, a annoncé le parquet.</a:t>
            </a:r>
          </a:p>
          <a:p>
            <a:endParaRPr lang="fr-FR" sz="3200" b="1" dirty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L'ancien collaborateur d'Emmanuel Macron a été placé en garde à vue jeudi matin dans le cadre de l'enquête sur ses passeports diplomatiques.</a:t>
            </a:r>
          </a:p>
        </p:txBody>
      </p:sp>
    </p:spTree>
    <p:extLst>
      <p:ext uri="{BB962C8B-B14F-4D97-AF65-F5344CB8AC3E}">
        <p14:creationId xmlns:p14="http://schemas.microsoft.com/office/powerpoint/2010/main" val="348662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699" y="490476"/>
            <a:ext cx="11226602" cy="59715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13791" y="5348073"/>
            <a:ext cx="101644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Le </a:t>
            </a:r>
            <a:r>
              <a:rPr lang="fr-FR" sz="3200" b="1" dirty="0" err="1"/>
              <a:t>Drian</a:t>
            </a:r>
            <a:r>
              <a:rPr lang="fr-FR" sz="3200" b="1" dirty="0"/>
              <a:t> pas au courant des voyages de </a:t>
            </a:r>
            <a:r>
              <a:rPr lang="fr-FR" sz="3200" b="1" dirty="0" err="1"/>
              <a:t>Benalla</a:t>
            </a:r>
            <a:r>
              <a:rPr lang="fr-FR" sz="3200" b="1" dirty="0"/>
              <a:t>, le doute s’installe</a:t>
            </a:r>
          </a:p>
        </p:txBody>
      </p:sp>
    </p:spTree>
    <p:extLst>
      <p:ext uri="{BB962C8B-B14F-4D97-AF65-F5344CB8AC3E}">
        <p14:creationId xmlns:p14="http://schemas.microsoft.com/office/powerpoint/2010/main" val="650048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56614" y="-48271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470452" y="500730"/>
            <a:ext cx="1125109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Lundi, il doit comparaître devant la commission d'enquête du Sénat pour la deuxième fois depuis qu'il a été mis en examen pour violences lors des manifestations du 1er mai à Paris.</a:t>
            </a:r>
          </a:p>
          <a:p>
            <a:endParaRPr lang="fr-FR" sz="3200" b="1" dirty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Le parquet de Paris avait ouvert une enquête préliminaire le 29 décembre, notamment pour «abus de confiance» et «usage sans droit d'un document justificatif d'une qualité professionnelle», après les révélations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Mediapart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sur les voyages qu'Alexandre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avaient effectués avec ses passeports diplomatiques après son licenciement. Le ministère des Affaires étrangères avait alors demandé la restitution de ces documents et avait saisi la justice, a rappelé le journal.</a:t>
            </a:r>
          </a:p>
        </p:txBody>
      </p:sp>
    </p:spTree>
    <p:extLst>
      <p:ext uri="{BB962C8B-B14F-4D97-AF65-F5344CB8AC3E}">
        <p14:creationId xmlns:p14="http://schemas.microsoft.com/office/powerpoint/2010/main" val="173652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1546" y="365125"/>
            <a:ext cx="11807687" cy="846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Lors de sa première audition devant le Sénat,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M.Benalla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avait assuré avoir laissé ses passeports diplomatiques dans son bureau de l'Élysée, a encore indiqué le quotidien. Mais, selon son entourage, un collaborateur de la présidence les lui aurait rendus en octobre. L'information a été démentie par l'Élysée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</a:rPr>
              <a:t>.</a:t>
            </a:r>
            <a:endParaRPr lang="fr-FR" sz="3200" b="1" dirty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Auditionné le 16 janvier par la commission des lois du Sénat, le directeur de cabinet du Président français, Patrick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Strzoda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, a affirmé que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M.Benalla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avait utilisé ses passeports diplomatiques une vingtaine de fois depuis qu'il avait quitté ses fonctions début août, précisant que la première utilisation de ces documents remontait au 7 août.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M.Strzoda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 également souligné que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M.Benalla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avait été en possession de deux passeports de service, le premier délivré en 2016 «bien avant» son arrivée à l'Élysée, le deuxième le 28 juin 2018.</a:t>
            </a:r>
          </a:p>
          <a:p>
            <a:endParaRPr lang="fr-FR" sz="3200" b="1" dirty="0"/>
          </a:p>
          <a:p>
            <a:r>
              <a:rPr lang="fr-FR" sz="3200" b="1" dirty="0"/>
              <a:t>Ces informations ont suscité une nouvelle controverse autour des relations qu'Alexandre </a:t>
            </a:r>
            <a:r>
              <a:rPr lang="fr-FR" sz="3200" b="1" dirty="0" err="1"/>
              <a:t>Benalla</a:t>
            </a:r>
            <a:r>
              <a:rPr lang="fr-FR" sz="3200" b="1" dirty="0"/>
              <a:t> aurait pu maintenir avec la présidence française après son licenciement.</a:t>
            </a:r>
          </a:p>
        </p:txBody>
      </p:sp>
    </p:spTree>
    <p:extLst>
      <p:ext uri="{BB962C8B-B14F-4D97-AF65-F5344CB8AC3E}">
        <p14:creationId xmlns:p14="http://schemas.microsoft.com/office/powerpoint/2010/main" val="192658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742120" y="1305120"/>
            <a:ext cx="1070775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Toutefois, les informations sur les passeports diplomatiques ont suscité une nouvelle controverse concernant les relations qu'Alexandre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aurait pu maintenir avec la présidence française après son licenciement.</a:t>
            </a:r>
          </a:p>
          <a:p>
            <a:endParaRPr lang="fr-FR" sz="3200" b="1" dirty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L'entourage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</a:rPr>
              <a:t>M.Benalla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</a:rPr>
              <a:t> a pour sa part affirmé que les passeports diplomatiques lui avaient été rendus début octobre, mais s'est refusé à tout commentaire sur l'éventuel usage de ces documents.</a:t>
            </a:r>
          </a:p>
        </p:txBody>
      </p:sp>
    </p:spTree>
    <p:extLst>
      <p:ext uri="{BB962C8B-B14F-4D97-AF65-F5344CB8AC3E}">
        <p14:creationId xmlns:p14="http://schemas.microsoft.com/office/powerpoint/2010/main" val="3061400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327" y="461665"/>
            <a:ext cx="11489343" cy="61113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50160" y="2013215"/>
            <a:ext cx="920014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Que de Magouilles </a:t>
            </a:r>
          </a:p>
          <a:p>
            <a:pPr algn="ctr"/>
            <a:r>
              <a:rPr lang="fr-FR" sz="8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avec ce Macron ? </a:t>
            </a:r>
            <a:endParaRPr lang="fr-FR" sz="8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755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37000">
              <a:srgbClr val="FFFF00"/>
            </a:gs>
            <a:gs pos="89000">
              <a:srgbClr val="FA2906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18/01/2019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18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" y="3651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79089" y="401638"/>
            <a:ext cx="7633821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             C’était 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Alexandre </a:t>
            </a:r>
            <a:r>
              <a:rPr lang="fr-FR" sz="6600" b="1" dirty="0" err="1">
                <a:ln>
                  <a:solidFill>
                    <a:sysClr val="windowText" lastClr="000000"/>
                  </a:solidFill>
                </a:ln>
              </a:rPr>
              <a:t>Benalla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et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    ses tribulations </a:t>
            </a:r>
          </a:p>
          <a:p>
            <a:r>
              <a:rPr lang="fr-FR" sz="6600" b="1" i="1" dirty="0" smtClean="0">
                <a:ln>
                  <a:solidFill>
                    <a:sysClr val="windowText" lastClr="000000"/>
                  </a:solidFill>
                </a:ln>
              </a:rPr>
              <a:t> De Son </a:t>
            </a:r>
            <a:r>
              <a:rPr lang="fr-FR" sz="6600" b="1" i="1" dirty="0">
                <a:ln>
                  <a:solidFill>
                    <a:sysClr val="windowText" lastClr="000000"/>
                  </a:solidFill>
                </a:ln>
              </a:rPr>
              <a:t>vrai nom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est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err="1">
                <a:ln>
                  <a:solidFill>
                    <a:sysClr val="windowText" lastClr="000000"/>
                  </a:solidFill>
                </a:ln>
              </a:rPr>
              <a:t>Lahcene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fr-FR" sz="6600" b="1" dirty="0" err="1">
                <a:ln>
                  <a:solidFill>
                    <a:sysClr val="windowText" lastClr="000000"/>
                  </a:solidFill>
                </a:ln>
              </a:rPr>
              <a:t>Benahlia</a:t>
            </a:r>
            <a:endParaRPr lang="fr-FR" sz="6600" b="1" dirty="0" smtClean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          par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</a:rPr>
              <a:t>Lande</a:t>
            </a:r>
            <a:endParaRPr lang="fr-FR" sz="6600" b="1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220737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Voiture electrique_001.wav"/>
          </p:stSnd>
        </p:sndAc>
      </p:transition>
    </mc:Choice>
    <mc:Fallback>
      <p:transition spd="slow" advTm="10000">
        <p:circle/>
        <p:sndAc>
          <p:stSnd loop="1">
            <p:snd r:embed="rId3" name="Voiture electr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1053</Words>
  <Application>Microsoft Office PowerPoint</Application>
  <PresentationFormat>Grand écran</PresentationFormat>
  <Paragraphs>125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2019-01-01T15:07:43Z</dcterms:created>
  <dcterms:modified xsi:type="dcterms:W3CDTF">2019-01-18T18:57:45Z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