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7" r:id="rId2"/>
    <p:sldId id="256" r:id="rId3"/>
    <p:sldId id="258" r:id="rId4"/>
    <p:sldId id="259" r:id="rId5"/>
    <p:sldId id="260" r:id="rId6"/>
    <p:sldId id="261" r:id="rId7"/>
    <p:sldId id="262" r:id="rId8"/>
    <p:sldId id="263" r:id="rId9"/>
    <p:sldId id="264" r:id="rId10"/>
    <p:sldId id="265" r:id="rId11"/>
    <p:sldId id="267" r:id="rId12"/>
    <p:sldId id="266" r:id="rId13"/>
    <p:sldId id="268" r:id="rId14"/>
    <p:sldId id="269"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Fk1hz56/L6gpj4usi4uh2w==" hashData="ee6R72z0iZRr8hqPyus1HQKwC/Gu9mppMEBubWBLCnkzT1lOl6jao2QQL6ZWkK7zKpPW1aeEO93/xY7x1UQ9y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01/01/2019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4781534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6436842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526119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153784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1695933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881326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36492373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34597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5018596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2542712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379792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158330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01/01/2019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01/01/2019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01/01/2019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01/01/2019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01/01/2019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01/01/2019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1921972" y="2555822"/>
            <a:ext cx="8894038" cy="3416320"/>
          </a:xfrm>
          <a:prstGeom prst="rect">
            <a:avLst/>
          </a:prstGeom>
        </p:spPr>
        <p:txBody>
          <a:bodyPr wrap="none">
            <a:spAutoFit/>
          </a:bodyPr>
          <a:lstStyle/>
          <a:p>
            <a:r>
              <a:rPr lang="fr-FR" sz="5400" b="1" dirty="0" smtClean="0"/>
              <a:t>2019 </a:t>
            </a:r>
            <a:r>
              <a:rPr lang="fr-FR" sz="5400" b="1" dirty="0"/>
              <a:t>: nos 5 voitures </a:t>
            </a:r>
            <a:r>
              <a:rPr lang="fr-FR" sz="5400" b="1" dirty="0" smtClean="0"/>
              <a:t>sportives</a:t>
            </a:r>
          </a:p>
          <a:p>
            <a:r>
              <a:rPr lang="fr-FR" sz="5400" b="1" dirty="0" smtClean="0"/>
              <a:t> </a:t>
            </a:r>
            <a:r>
              <a:rPr lang="fr-FR" sz="5400" b="1" dirty="0"/>
              <a:t>préférées </a:t>
            </a:r>
            <a:r>
              <a:rPr lang="fr-FR" sz="5400" b="1" dirty="0" smtClean="0"/>
              <a:t>préférés de </a:t>
            </a:r>
            <a:r>
              <a:rPr lang="fr-FR" sz="5400" b="1" dirty="0" smtClean="0"/>
              <a:t>l'année </a:t>
            </a:r>
          </a:p>
          <a:p>
            <a:endParaRPr lang="fr-FR" sz="5400" b="1" dirty="0" smtClean="0"/>
          </a:p>
          <a:p>
            <a:r>
              <a:rPr lang="fr-FR" sz="5400" b="1" dirty="0" smtClean="0"/>
              <a:t>                   par Lande</a:t>
            </a:r>
            <a:endParaRPr lang="fr-FR" sz="54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sndAc>
          <p:stSnd loop="1">
            <p:snd r:embed="rId3" name="490933_mouthuy_001.wav"/>
          </p:stSnd>
        </p:sndAc>
      </p:transition>
    </mc:Choice>
    <mc:Fallback>
      <p:transition spd="slow" advTm="7000">
        <p:fade/>
        <p:sndAc>
          <p:stSnd loop="1">
            <p:snd r:embed="rId3" name="490933_mouthuy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3" end="3"/>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3" end="3"/>
                                            </p:txEl>
                                          </p:spTgt>
                                        </p:tgtEl>
                                        <p:attrNameLst>
                                          <p:attrName>ppt_w</p:attrName>
                                        </p:attrNameLst>
                                      </p:cBhvr>
                                    </p:anim>
                                    <p:anim by="(#ppt_w*0.50)" calcmode="lin" valueType="num">
                                      <p:cBhvr>
                                        <p:cTn id="32" dur="500" decel="50000" autoRev="1" fill="hold">
                                          <p:stCondLst>
                                            <p:cond delay="0"/>
                                          </p:stCondLst>
                                        </p:cTn>
                                        <p:tgtEl>
                                          <p:spTgt spid="3">
                                            <p:txEl>
                                              <p:pRg st="3" end="3"/>
                                            </p:txEl>
                                          </p:spTgt>
                                        </p:tgtEl>
                                        <p:attrNameLst>
                                          <p:attrName>ppt_x</p:attrName>
                                        </p:attrNameLst>
                                      </p:cBhvr>
                                    </p:anim>
                                    <p:anim from="(-#ppt_h/2)" to="(#ppt_y)" calcmode="lin" valueType="num">
                                      <p:cBhvr>
                                        <p:cTn id="33" dur="1000" fill="hold">
                                          <p:stCondLst>
                                            <p:cond delay="0"/>
                                          </p:stCondLst>
                                        </p:cTn>
                                        <p:tgtEl>
                                          <p:spTgt spid="3">
                                            <p:txEl>
                                              <p:pRg st="3" end="3"/>
                                            </p:txEl>
                                          </p:spTgt>
                                        </p:tgtEl>
                                        <p:attrNameLst>
                                          <p:attrName>ppt_y</p:attrName>
                                        </p:attrNameLst>
                                      </p:cBhvr>
                                    </p:anim>
                                    <p:animRot by="21600000">
                                      <p:cBhvr>
                                        <p:cTn id="34" dur="1000" fill="hold">
                                          <p:stCondLst>
                                            <p:cond delay="0"/>
                                          </p:stCondLst>
                                        </p:cTn>
                                        <p:tgtEl>
                                          <p:spTgt spid="3">
                                            <p:txEl>
                                              <p:pRg st="3" end="3"/>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3048000" y="2967335"/>
            <a:ext cx="6096000" cy="1815882"/>
          </a:xfrm>
          <a:prstGeom prst="rect">
            <a:avLst/>
          </a:prstGeom>
        </p:spPr>
        <p:txBody>
          <a:bodyPr>
            <a:spAutoFit/>
          </a:bodyPr>
          <a:lstStyle/>
          <a:p>
            <a:r>
              <a:rPr lang="fr-FR" sz="2800" b="1" dirty="0"/>
              <a:t>Entre le sport accessible et l'exception, l'éventail des possibilités est énorme et il faut saluer le retour d'une française, qui rétablit le juste dosage.</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a:stretch>
            <a:fillRect/>
          </a:stretch>
        </p:blipFill>
        <p:spPr>
          <a:xfrm>
            <a:off x="39757" y="833581"/>
            <a:ext cx="12152243" cy="5169654"/>
          </a:xfrm>
          <a:prstGeom prst="rect">
            <a:avLst/>
          </a:prstGeom>
          <a:effectLst>
            <a:softEdge rad="127000"/>
          </a:effectLst>
        </p:spPr>
      </p:pic>
    </p:spTree>
    <p:extLst>
      <p:ext uri="{BB962C8B-B14F-4D97-AF65-F5344CB8AC3E}">
        <p14:creationId xmlns:p14="http://schemas.microsoft.com/office/powerpoint/2010/main" val="17377004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0348" y="646331"/>
            <a:ext cx="7951304" cy="5971429"/>
          </a:xfrm>
          <a:prstGeom prst="rect">
            <a:avLst/>
          </a:prstGeom>
          <a:effectLst>
            <a:softEdge rad="127000"/>
          </a:effectLst>
        </p:spPr>
      </p:pic>
      <p:sp>
        <p:nvSpPr>
          <p:cNvPr id="10" name="Rectangle 9"/>
          <p:cNvSpPr/>
          <p:nvPr/>
        </p:nvSpPr>
        <p:spPr>
          <a:xfrm>
            <a:off x="3482528" y="824946"/>
            <a:ext cx="5226944" cy="461665"/>
          </a:xfrm>
          <a:prstGeom prst="rect">
            <a:avLst/>
          </a:prstGeom>
        </p:spPr>
        <p:txBody>
          <a:bodyPr wrap="none">
            <a:spAutoFit/>
          </a:bodyPr>
          <a:lstStyle/>
          <a:p>
            <a:r>
              <a:rPr lang="fr-FR" sz="2400" b="1" dirty="0">
                <a:solidFill>
                  <a:srgbClr val="FF0000"/>
                </a:solidFill>
              </a:rPr>
              <a:t>Alpine A110 : une renaissance française</a:t>
            </a:r>
          </a:p>
        </p:txBody>
      </p:sp>
      <p:sp>
        <p:nvSpPr>
          <p:cNvPr id="11" name="Rectangle 10"/>
          <p:cNvSpPr/>
          <p:nvPr/>
        </p:nvSpPr>
        <p:spPr>
          <a:xfrm>
            <a:off x="6096000" y="6000408"/>
            <a:ext cx="3923895" cy="461665"/>
          </a:xfrm>
          <a:prstGeom prst="rect">
            <a:avLst/>
          </a:prstGeom>
        </p:spPr>
        <p:txBody>
          <a:bodyPr wrap="none">
            <a:spAutoFit/>
          </a:bodyPr>
          <a:lstStyle/>
          <a:p>
            <a:r>
              <a:rPr lang="fr-FR" sz="2400" b="1" dirty="0">
                <a:solidFill>
                  <a:srgbClr val="FF0000"/>
                </a:solidFill>
              </a:rPr>
              <a:t>Prix : à partir de 58 500 euros</a:t>
            </a:r>
          </a:p>
        </p:txBody>
      </p:sp>
    </p:spTree>
    <p:extLst>
      <p:ext uri="{BB962C8B-B14F-4D97-AF65-F5344CB8AC3E}">
        <p14:creationId xmlns:p14="http://schemas.microsoft.com/office/powerpoint/2010/main" val="23558803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1808922" y="1197607"/>
            <a:ext cx="8574156" cy="4431983"/>
          </a:xfrm>
          <a:prstGeom prst="rect">
            <a:avLst/>
          </a:prstGeom>
        </p:spPr>
        <p:txBody>
          <a:bodyPr wrap="square">
            <a:spAutoFit/>
          </a:bodyPr>
          <a:lstStyle/>
          <a:p>
            <a:endParaRPr lang="fr-FR" dirty="0"/>
          </a:p>
          <a:p>
            <a:r>
              <a:rPr lang="fr-FR" sz="2400" b="1" dirty="0"/>
              <a:t>Vingt-deux ans après sa disparition, la marque Alpine renaît enfin, avec un coupé léger et agile directement inspiré de l'A110 originelle de 1962. Cette nouvelle A110 est une indéniable réussite. D'une agilité sans pareille, performante et sobre grâce à sa légèreté, elle se montre en outre suffisamment confortable pour être utilisée au quotidien. Mieux, pour cette version « Première Édition », l'A110 se montre sensiblement moins chère (près de 20 000 euros à équipement égal et en intégrant le malus 2018), légèrement plus performante et nettement plus amusante à conduire que le Porsche 718 Cayman ; jusqu'ici considéré comme la référence incontestée du segment. </a:t>
            </a:r>
          </a:p>
        </p:txBody>
      </p:sp>
    </p:spTree>
    <p:extLst>
      <p:ext uri="{BB962C8B-B14F-4D97-AF65-F5344CB8AC3E}">
        <p14:creationId xmlns:p14="http://schemas.microsoft.com/office/powerpoint/2010/main" val="3055619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7167" y="613511"/>
            <a:ext cx="8817665" cy="5881383"/>
          </a:xfrm>
          <a:prstGeom prst="rect">
            <a:avLst/>
          </a:prstGeom>
          <a:effectLst>
            <a:softEdge rad="127000"/>
          </a:effectLst>
        </p:spPr>
      </p:pic>
      <p:sp>
        <p:nvSpPr>
          <p:cNvPr id="10" name="Rectangle 9"/>
          <p:cNvSpPr/>
          <p:nvPr/>
        </p:nvSpPr>
        <p:spPr>
          <a:xfrm>
            <a:off x="3199373" y="798177"/>
            <a:ext cx="5793253" cy="461665"/>
          </a:xfrm>
          <a:prstGeom prst="rect">
            <a:avLst/>
          </a:prstGeom>
        </p:spPr>
        <p:txBody>
          <a:bodyPr wrap="none">
            <a:spAutoFit/>
          </a:bodyPr>
          <a:lstStyle/>
          <a:p>
            <a:r>
              <a:rPr lang="fr-FR" sz="2400" b="1" dirty="0">
                <a:solidFill>
                  <a:srgbClr val="FF0000"/>
                </a:solidFill>
              </a:rPr>
              <a:t>BMW M2 </a:t>
            </a:r>
            <a:r>
              <a:rPr lang="fr-FR" sz="2400" b="1" dirty="0" err="1">
                <a:solidFill>
                  <a:srgbClr val="FF0000"/>
                </a:solidFill>
              </a:rPr>
              <a:t>Competition</a:t>
            </a:r>
            <a:r>
              <a:rPr lang="fr-FR" sz="2400" b="1" dirty="0">
                <a:solidFill>
                  <a:srgbClr val="FF0000"/>
                </a:solidFill>
              </a:rPr>
              <a:t> : une vraie petite M3</a:t>
            </a:r>
          </a:p>
        </p:txBody>
      </p:sp>
      <p:sp>
        <p:nvSpPr>
          <p:cNvPr id="11" name="Rectangle 10"/>
          <p:cNvSpPr/>
          <p:nvPr/>
        </p:nvSpPr>
        <p:spPr>
          <a:xfrm>
            <a:off x="3379215" y="5968549"/>
            <a:ext cx="6997813" cy="461665"/>
          </a:xfrm>
          <a:prstGeom prst="rect">
            <a:avLst/>
          </a:prstGeom>
        </p:spPr>
        <p:txBody>
          <a:bodyPr wrap="none">
            <a:spAutoFit/>
          </a:bodyPr>
          <a:lstStyle/>
          <a:p>
            <a:r>
              <a:rPr lang="fr-FR" sz="2400" b="1" dirty="0">
                <a:solidFill>
                  <a:srgbClr val="FF0000"/>
                </a:solidFill>
              </a:rPr>
              <a:t>Prix : à partir de 66 950 euros (70 900 avec boîte DKG</a:t>
            </a:r>
            <a:r>
              <a:rPr lang="fr-FR" dirty="0"/>
              <a:t>)</a:t>
            </a:r>
          </a:p>
        </p:txBody>
      </p:sp>
    </p:spTree>
    <p:extLst>
      <p:ext uri="{BB962C8B-B14F-4D97-AF65-F5344CB8AC3E}">
        <p14:creationId xmlns:p14="http://schemas.microsoft.com/office/powerpoint/2010/main" val="39409227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1497495" y="1617313"/>
            <a:ext cx="9197009" cy="4154984"/>
          </a:xfrm>
          <a:prstGeom prst="rect">
            <a:avLst/>
          </a:prstGeom>
        </p:spPr>
        <p:txBody>
          <a:bodyPr wrap="square">
            <a:spAutoFit/>
          </a:bodyPr>
          <a:lstStyle/>
          <a:p>
            <a:r>
              <a:rPr lang="fr-FR" sz="2400" b="1" dirty="0"/>
              <a:t>Remplaçante de la M2 dans la gamme BMW M, la M2 </a:t>
            </a:r>
            <a:r>
              <a:rPr lang="fr-FR" sz="2400" b="1" dirty="0" err="1"/>
              <a:t>Competition</a:t>
            </a:r>
            <a:r>
              <a:rPr lang="fr-FR" sz="2400" b="1" dirty="0"/>
              <a:t> voit sa puissance passer de 370 à 410 </a:t>
            </a:r>
            <a:r>
              <a:rPr lang="fr-FR" sz="2400" b="1" dirty="0" err="1"/>
              <a:t>ch</a:t>
            </a:r>
            <a:r>
              <a:rPr lang="fr-FR" sz="2400" b="1" dirty="0"/>
              <a:t> en adoptant le 6 cylindres </a:t>
            </a:r>
            <a:r>
              <a:rPr lang="fr-FR" sz="2400" b="1" dirty="0" err="1"/>
              <a:t>biturbo</a:t>
            </a:r>
            <a:r>
              <a:rPr lang="fr-FR" sz="2400" b="1" dirty="0"/>
              <a:t> des M3/M4. Par son prix et ses dimensions, elle s'affirme comme la véritable héritière de la M3 originelle. Si elle gagne en performances et en rigueur de comportement en devenant </a:t>
            </a:r>
            <a:r>
              <a:rPr lang="fr-FR" sz="2400" b="1" dirty="0" err="1"/>
              <a:t>Competition</a:t>
            </a:r>
            <a:r>
              <a:rPr lang="fr-FR" sz="2400" b="1" dirty="0"/>
              <a:t>, cette M2 reste pointue à conduire vite en raison de son empattement court et d'un amortissement (passif) parfois un peu dépassé par le potentiel mécanique de la bête dans le feu de l'action. Un caractère « </a:t>
            </a:r>
            <a:r>
              <a:rPr lang="fr-FR" sz="2400" b="1" dirty="0" err="1"/>
              <a:t>surmotorisé</a:t>
            </a:r>
            <a:r>
              <a:rPr lang="fr-FR" sz="2400" b="1" dirty="0"/>
              <a:t> » bien trempé qui, justement, participe au charme du modèle, que les puristes pourront choisir avec une boîte manuelle pour préserver un plaisir de conduire « à l'ancienne ».</a:t>
            </a:r>
          </a:p>
        </p:txBody>
      </p:sp>
    </p:spTree>
    <p:extLst>
      <p:ext uri="{BB962C8B-B14F-4D97-AF65-F5344CB8AC3E}">
        <p14:creationId xmlns:p14="http://schemas.microsoft.com/office/powerpoint/2010/main" val="334771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93793" y="678099"/>
            <a:ext cx="8804413" cy="5872543"/>
          </a:xfrm>
          <a:prstGeom prst="rect">
            <a:avLst/>
          </a:prstGeom>
          <a:effectLst>
            <a:softEdge rad="127000"/>
          </a:effectLst>
        </p:spPr>
      </p:pic>
      <p:sp>
        <p:nvSpPr>
          <p:cNvPr id="10" name="Rectangle 9"/>
          <p:cNvSpPr/>
          <p:nvPr/>
        </p:nvSpPr>
        <p:spPr>
          <a:xfrm>
            <a:off x="2912804" y="784982"/>
            <a:ext cx="6434775" cy="461665"/>
          </a:xfrm>
          <a:prstGeom prst="rect">
            <a:avLst/>
          </a:prstGeom>
        </p:spPr>
        <p:txBody>
          <a:bodyPr wrap="none">
            <a:spAutoFit/>
          </a:bodyPr>
          <a:lstStyle/>
          <a:p>
            <a:r>
              <a:rPr lang="fr-FR" sz="2400" b="1" dirty="0">
                <a:solidFill>
                  <a:srgbClr val="FF0000"/>
                </a:solidFill>
              </a:rPr>
              <a:t>Mazda MX-5 2.0 184 </a:t>
            </a:r>
            <a:r>
              <a:rPr lang="fr-FR" sz="2400" b="1" dirty="0" err="1">
                <a:solidFill>
                  <a:srgbClr val="FF0000"/>
                </a:solidFill>
              </a:rPr>
              <a:t>ch</a:t>
            </a:r>
            <a:r>
              <a:rPr lang="fr-FR" sz="2400" b="1" dirty="0">
                <a:solidFill>
                  <a:srgbClr val="FF0000"/>
                </a:solidFill>
              </a:rPr>
              <a:t> : le moteur qu'il lui fallait</a:t>
            </a:r>
          </a:p>
        </p:txBody>
      </p:sp>
      <p:sp>
        <p:nvSpPr>
          <p:cNvPr id="12" name="Rectangle 11"/>
          <p:cNvSpPr/>
          <p:nvPr/>
        </p:nvSpPr>
        <p:spPr>
          <a:xfrm>
            <a:off x="7839341" y="5894768"/>
            <a:ext cx="2526076" cy="461665"/>
          </a:xfrm>
          <a:prstGeom prst="rect">
            <a:avLst/>
          </a:prstGeom>
        </p:spPr>
        <p:txBody>
          <a:bodyPr wrap="none">
            <a:spAutoFit/>
          </a:bodyPr>
          <a:lstStyle/>
          <a:p>
            <a:r>
              <a:rPr lang="fr-FR" sz="2400" b="1" dirty="0">
                <a:solidFill>
                  <a:srgbClr val="FF0000"/>
                </a:solidFill>
              </a:rPr>
              <a:t>Prix : 31 700 euros</a:t>
            </a:r>
          </a:p>
        </p:txBody>
      </p:sp>
    </p:spTree>
    <p:extLst>
      <p:ext uri="{BB962C8B-B14F-4D97-AF65-F5344CB8AC3E}">
        <p14:creationId xmlns:p14="http://schemas.microsoft.com/office/powerpoint/2010/main" val="6650788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2">
                                            <p:txEl>
                                              <p:pRg st="0" end="0"/>
                                            </p:txEl>
                                          </p:spTgt>
                                        </p:tgtEl>
                                        <p:attrNameLst>
                                          <p:attrName>ppt_w</p:attrName>
                                        </p:attrNameLst>
                                      </p:cBhvr>
                                    </p:anim>
                                    <p:anim by="(#ppt_w*0.50)" calcmode="lin" valueType="num">
                                      <p:cBhvr>
                                        <p:cTn id="24" dur="500" decel="50000" autoRev="1" fill="hold">
                                          <p:stCondLst>
                                            <p:cond delay="0"/>
                                          </p:stCondLst>
                                        </p:cTn>
                                        <p:tgtEl>
                                          <p:spTgt spid="12">
                                            <p:txEl>
                                              <p:pRg st="0" end="0"/>
                                            </p:txEl>
                                          </p:spTgt>
                                        </p:tgtEl>
                                        <p:attrNameLst>
                                          <p:attrName>ppt_x</p:attrName>
                                        </p:attrNameLst>
                                      </p:cBhvr>
                                    </p:anim>
                                    <p:anim from="(-#ppt_h/2)" to="(#ppt_y)" calcmode="lin" valueType="num">
                                      <p:cBhvr>
                                        <p:cTn id="25" dur="1000" fill="hold">
                                          <p:stCondLst>
                                            <p:cond delay="0"/>
                                          </p:stCondLst>
                                        </p:cTn>
                                        <p:tgtEl>
                                          <p:spTgt spid="12">
                                            <p:txEl>
                                              <p:pRg st="0" end="0"/>
                                            </p:txEl>
                                          </p:spTgt>
                                        </p:tgtEl>
                                        <p:attrNameLst>
                                          <p:attrName>ppt_y</p:attrName>
                                        </p:attrNameLst>
                                      </p:cBhvr>
                                    </p:anim>
                                    <p:animRot by="21600000">
                                      <p:cBhvr>
                                        <p:cTn id="26" dur="1000" fill="hold">
                                          <p:stCondLst>
                                            <p:cond delay="0"/>
                                          </p:stCondLst>
                                        </p:cTn>
                                        <p:tgtEl>
                                          <p:spTgt spid="1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1755913" y="1801979"/>
            <a:ext cx="8680174" cy="3785652"/>
          </a:xfrm>
          <a:prstGeom prst="rect">
            <a:avLst/>
          </a:prstGeom>
        </p:spPr>
        <p:txBody>
          <a:bodyPr wrap="square">
            <a:spAutoFit/>
          </a:bodyPr>
          <a:lstStyle/>
          <a:p>
            <a:r>
              <a:rPr lang="fr-FR" sz="2400" b="1" dirty="0"/>
              <a:t>Plus puissant, plus souple, mais pas moins efficient, le nouveau 2 litres </a:t>
            </a:r>
            <a:r>
              <a:rPr lang="fr-FR" sz="2400" b="1" dirty="0" err="1"/>
              <a:t>Skyactiv</a:t>
            </a:r>
            <a:r>
              <a:rPr lang="fr-FR" sz="2400" b="1" dirty="0"/>
              <a:t>-G de Mazda donne une seconde jeunesse à la MX-5. La recette magique de la voiture de sport modeste remise au goût du jour par Mazda en 1989 fonctionne toujours, et sans doute aujourd'hui mieux que jamais puisque la MX-5 nous rappelle opportunément qu'il n'est pas nécessaire de disposer de plus de 700 </a:t>
            </a:r>
            <a:r>
              <a:rPr lang="fr-FR" sz="2400" b="1" dirty="0" err="1"/>
              <a:t>ch</a:t>
            </a:r>
            <a:r>
              <a:rPr lang="fr-FR" sz="2400" b="1" dirty="0"/>
              <a:t> pour se faire plaisir. En l'occurrence, 184 suffisent largement pourvu qu'ils n'aient pas beaucoup plus d'une tonne à déplacer, et qu'ils disposent d'un châssis équilibré et bien mis au point pour les seconder.</a:t>
            </a:r>
          </a:p>
        </p:txBody>
      </p:sp>
    </p:spTree>
    <p:extLst>
      <p:ext uri="{BB962C8B-B14F-4D97-AF65-F5344CB8AC3E}">
        <p14:creationId xmlns:p14="http://schemas.microsoft.com/office/powerpoint/2010/main" val="23701001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40785" y="701378"/>
            <a:ext cx="8910430" cy="5943257"/>
          </a:xfrm>
          <a:prstGeom prst="rect">
            <a:avLst/>
          </a:prstGeom>
          <a:effectLst>
            <a:softEdge rad="127000"/>
          </a:effectLst>
        </p:spPr>
      </p:pic>
      <p:sp>
        <p:nvSpPr>
          <p:cNvPr id="10" name="Rectangle 9"/>
          <p:cNvSpPr/>
          <p:nvPr/>
        </p:nvSpPr>
        <p:spPr>
          <a:xfrm>
            <a:off x="3674119" y="872195"/>
            <a:ext cx="4843762" cy="461665"/>
          </a:xfrm>
          <a:prstGeom prst="rect">
            <a:avLst/>
          </a:prstGeom>
        </p:spPr>
        <p:txBody>
          <a:bodyPr wrap="none">
            <a:spAutoFit/>
          </a:bodyPr>
          <a:lstStyle/>
          <a:p>
            <a:r>
              <a:rPr lang="fr-FR" sz="2400" b="1" dirty="0">
                <a:solidFill>
                  <a:srgbClr val="FF0000"/>
                </a:solidFill>
              </a:rPr>
              <a:t>Ford Fiesta ST : la nouvelle référence</a:t>
            </a:r>
          </a:p>
        </p:txBody>
      </p:sp>
      <p:sp>
        <p:nvSpPr>
          <p:cNvPr id="11" name="Rectangle 10"/>
          <p:cNvSpPr/>
          <p:nvPr/>
        </p:nvSpPr>
        <p:spPr>
          <a:xfrm>
            <a:off x="6555933" y="6043419"/>
            <a:ext cx="3923895" cy="461665"/>
          </a:xfrm>
          <a:prstGeom prst="rect">
            <a:avLst/>
          </a:prstGeom>
        </p:spPr>
        <p:txBody>
          <a:bodyPr wrap="none">
            <a:spAutoFit/>
          </a:bodyPr>
          <a:lstStyle/>
          <a:p>
            <a:r>
              <a:rPr lang="fr-FR" sz="2400" b="1" dirty="0">
                <a:solidFill>
                  <a:srgbClr val="FF0000"/>
                </a:solidFill>
              </a:rPr>
              <a:t>Prix : à partir de 23 200 euros</a:t>
            </a:r>
          </a:p>
        </p:txBody>
      </p:sp>
    </p:spTree>
    <p:extLst>
      <p:ext uri="{BB962C8B-B14F-4D97-AF65-F5344CB8AC3E}">
        <p14:creationId xmlns:p14="http://schemas.microsoft.com/office/powerpoint/2010/main" val="3180466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8" name="Rectangle 7"/>
          <p:cNvSpPr/>
          <p:nvPr/>
        </p:nvSpPr>
        <p:spPr>
          <a:xfrm>
            <a:off x="973283" y="1107378"/>
            <a:ext cx="10245433" cy="4893647"/>
          </a:xfrm>
          <a:prstGeom prst="rect">
            <a:avLst/>
          </a:prstGeom>
        </p:spPr>
        <p:txBody>
          <a:bodyPr wrap="square">
            <a:spAutoFit/>
          </a:bodyPr>
          <a:lstStyle/>
          <a:p>
            <a:r>
              <a:rPr lang="fr-FR" sz="2400" b="1" dirty="0"/>
              <a:t>Très attendue, la troisième génération de Ford Fiesta ST se distingue par un rapport prestations/prix sans équivalent dans la catégorie. Cette Fiesta ST s'affirme comme la digne héritière de sa devancière en s'imposant d'emblée comme la nouvelle référence parmi les petites sportives. Mieux, elle parvient à le faire tout en gagnant considérablement en polyvalence grâce à une suspension beaucoup plus confortable, et sans rien perdre en agrément de conduite. Ce serait même plutôt le contraire grâce à la combinaison d'un 3 cylindres vigoureux et musical et d'un différentiel à glissement limité qui lui permet de gagner encore en efficacité sur parcours sinueux. Enfin, comme dirait un autre constructeur, il y a plus cher, mais c'est moins bien. Car à 23 200 euros, la Fiesta ST n'a tout simplement pas de rivale aujourd'hui sur le marché, ses plus dangereuses concurrentes coûtant au bas mot 3 000 à 5 000 euros de plus.</a:t>
            </a:r>
          </a:p>
        </p:txBody>
      </p:sp>
    </p:spTree>
    <p:extLst>
      <p:ext uri="{BB962C8B-B14F-4D97-AF65-F5344CB8AC3E}">
        <p14:creationId xmlns:p14="http://schemas.microsoft.com/office/powerpoint/2010/main" val="25591761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8791" y="734900"/>
            <a:ext cx="8934417" cy="5959256"/>
          </a:xfrm>
          <a:prstGeom prst="rect">
            <a:avLst/>
          </a:prstGeom>
          <a:effectLst>
            <a:softEdge rad="127000"/>
          </a:effectLst>
        </p:spPr>
      </p:pic>
      <p:sp>
        <p:nvSpPr>
          <p:cNvPr id="8" name="Rectangle 7"/>
          <p:cNvSpPr/>
          <p:nvPr/>
        </p:nvSpPr>
        <p:spPr>
          <a:xfrm>
            <a:off x="3204952" y="858943"/>
            <a:ext cx="5782096" cy="461665"/>
          </a:xfrm>
          <a:prstGeom prst="rect">
            <a:avLst/>
          </a:prstGeom>
        </p:spPr>
        <p:txBody>
          <a:bodyPr wrap="none">
            <a:spAutoFit/>
          </a:bodyPr>
          <a:lstStyle/>
          <a:p>
            <a:r>
              <a:rPr lang="fr-FR" sz="2400" b="1" dirty="0">
                <a:solidFill>
                  <a:srgbClr val="FF0000"/>
                </a:solidFill>
              </a:rPr>
              <a:t>McLaren Senna : bon sang ne saurait mentir</a:t>
            </a:r>
          </a:p>
        </p:txBody>
      </p:sp>
      <p:sp>
        <p:nvSpPr>
          <p:cNvPr id="9" name="Rectangle 8"/>
          <p:cNvSpPr/>
          <p:nvPr/>
        </p:nvSpPr>
        <p:spPr>
          <a:xfrm>
            <a:off x="7759316" y="6068180"/>
            <a:ext cx="2681568" cy="461665"/>
          </a:xfrm>
          <a:prstGeom prst="rect">
            <a:avLst/>
          </a:prstGeom>
        </p:spPr>
        <p:txBody>
          <a:bodyPr wrap="none">
            <a:spAutoFit/>
          </a:bodyPr>
          <a:lstStyle/>
          <a:p>
            <a:r>
              <a:rPr lang="fr-FR" sz="2400" b="1" dirty="0">
                <a:solidFill>
                  <a:srgbClr val="FF0000"/>
                </a:solidFill>
              </a:rPr>
              <a:t>Prix : 930 </a:t>
            </a:r>
            <a:r>
              <a:rPr lang="fr-FR" sz="2400" b="1" dirty="0" smtClean="0">
                <a:solidFill>
                  <a:srgbClr val="FF0000"/>
                </a:solidFill>
              </a:rPr>
              <a:t>000 euros</a:t>
            </a:r>
            <a:endParaRPr lang="fr-FR" sz="2400" b="1" dirty="0">
              <a:solidFill>
                <a:srgbClr val="FF0000"/>
              </a:solidFill>
            </a:endParaRPr>
          </a:p>
        </p:txBody>
      </p:sp>
    </p:spTree>
    <p:extLst>
      <p:ext uri="{BB962C8B-B14F-4D97-AF65-F5344CB8AC3E}">
        <p14:creationId xmlns:p14="http://schemas.microsoft.com/office/powerpoint/2010/main" val="2521331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0" end="0"/>
                                            </p:txEl>
                                          </p:spTgt>
                                        </p:tgtEl>
                                        <p:attrNameLst>
                                          <p:attrName>ppt_w</p:attrName>
                                        </p:attrNameLst>
                                      </p:cBhvr>
                                    </p:anim>
                                    <p:anim by="(#ppt_w*0.50)" calcmode="lin" valueType="num">
                                      <p:cBhvr>
                                        <p:cTn id="24" dur="500" decel="50000" autoRev="1" fill="hold">
                                          <p:stCondLst>
                                            <p:cond delay="0"/>
                                          </p:stCondLst>
                                        </p:cTn>
                                        <p:tgtEl>
                                          <p:spTgt spid="9">
                                            <p:txEl>
                                              <p:pRg st="0" end="0"/>
                                            </p:txEl>
                                          </p:spTgt>
                                        </p:tgtEl>
                                        <p:attrNameLst>
                                          <p:attrName>ppt_x</p:attrName>
                                        </p:attrNameLst>
                                      </p:cBhvr>
                                    </p:anim>
                                    <p:anim from="(-#ppt_h/2)" to="(#ppt_y)" calcmode="lin" valueType="num">
                                      <p:cBhvr>
                                        <p:cTn id="25" dur="1000" fill="hold">
                                          <p:stCondLst>
                                            <p:cond delay="0"/>
                                          </p:stCondLst>
                                        </p:cTn>
                                        <p:tgtEl>
                                          <p:spTgt spid="9">
                                            <p:txEl>
                                              <p:pRg st="0" end="0"/>
                                            </p:txEl>
                                          </p:spTgt>
                                        </p:tgtEl>
                                        <p:attrNameLst>
                                          <p:attrName>ppt_y</p:attrName>
                                        </p:attrNameLst>
                                      </p:cBhvr>
                                    </p:anim>
                                    <p:animRot by="21600000">
                                      <p:cBhvr>
                                        <p:cTn id="26"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3" name="Rectangle 2"/>
          <p:cNvSpPr/>
          <p:nvPr/>
        </p:nvSpPr>
        <p:spPr>
          <a:xfrm>
            <a:off x="1192695" y="1305342"/>
            <a:ext cx="9953885" cy="4524315"/>
          </a:xfrm>
          <a:prstGeom prst="rect">
            <a:avLst/>
          </a:prstGeom>
        </p:spPr>
        <p:txBody>
          <a:bodyPr wrap="square">
            <a:spAutoFit/>
          </a:bodyPr>
          <a:lstStyle/>
          <a:p>
            <a:r>
              <a:rPr lang="fr-FR" sz="2400" b="1" dirty="0"/>
              <a:t>Son ADN parle. La Senna est probablement la voiture homologuée pour la route la plus performante sur circuit. La plus fascinante à piloter, aussi. Qu'attend-on d'une marque qui a gagné aux 24 Heures du Mans, triomphé trois fois aux 500 Miles d'Indianapolis et qui, avec 20 titres engrangés depuis 1966 (8 titres constructeurs et 12 titres pilotes) est, après Ferrari, la plus ancienne et la plus capée de la Formule 1 ? L'exception, bien sûr ! Chez McLaren, on l'a bien compris, chapeautant la gamme des Sport </a:t>
            </a:r>
            <a:r>
              <a:rPr lang="fr-FR" sz="2400" b="1" dirty="0" err="1"/>
              <a:t>Series</a:t>
            </a:r>
            <a:r>
              <a:rPr lang="fr-FR" sz="2400" b="1" dirty="0"/>
              <a:t> et Super </a:t>
            </a:r>
            <a:r>
              <a:rPr lang="fr-FR" sz="2400" b="1" dirty="0" err="1"/>
              <a:t>Series</a:t>
            </a:r>
            <a:r>
              <a:rPr lang="fr-FR" sz="2400" b="1" dirty="0"/>
              <a:t> par les bien nommées </a:t>
            </a:r>
            <a:r>
              <a:rPr lang="fr-FR" sz="2400" b="1" dirty="0" err="1"/>
              <a:t>Ultimate</a:t>
            </a:r>
            <a:r>
              <a:rPr lang="fr-FR" sz="2400" b="1" dirty="0"/>
              <a:t> </a:t>
            </a:r>
            <a:r>
              <a:rPr lang="fr-FR" sz="2400" b="1" dirty="0" err="1"/>
              <a:t>Series</a:t>
            </a:r>
            <a:r>
              <a:rPr lang="fr-FR" sz="2400" b="1" dirty="0"/>
              <a:t>. Après une P1 hybride de plus de 900 chevaux apparue il y a cinq ans, voici donc la Senna. Encore plus radicale, elle entend coller à la philosophie du mythique pilote brésilien : « S'impliquer totalement, sans aucun compromis. Donner tout ce que l'on a, absolument tout ! » Y compris un très, très gros chèque.</a:t>
            </a:r>
          </a:p>
        </p:txBody>
      </p:sp>
    </p:spTree>
    <p:extLst>
      <p:ext uri="{BB962C8B-B14F-4D97-AF65-F5344CB8AC3E}">
        <p14:creationId xmlns:p14="http://schemas.microsoft.com/office/powerpoint/2010/main" val="37878443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01/01/2019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1648981" y="1522877"/>
            <a:ext cx="8894038" cy="3416320"/>
          </a:xfrm>
          <a:prstGeom prst="rect">
            <a:avLst/>
          </a:prstGeom>
        </p:spPr>
        <p:txBody>
          <a:bodyPr wrap="none">
            <a:spAutoFit/>
          </a:bodyPr>
          <a:lstStyle/>
          <a:p>
            <a:r>
              <a:rPr lang="fr-FR" sz="5400" b="1" dirty="0" smtClean="0"/>
              <a:t>                    C’était</a:t>
            </a:r>
          </a:p>
          <a:p>
            <a:r>
              <a:rPr lang="fr-FR" sz="5400" b="1" dirty="0" smtClean="0"/>
              <a:t>2019 </a:t>
            </a:r>
            <a:r>
              <a:rPr lang="fr-FR" sz="5400" b="1" dirty="0"/>
              <a:t>: nos 5 voitures </a:t>
            </a:r>
            <a:r>
              <a:rPr lang="fr-FR" sz="5400" b="1" dirty="0" smtClean="0"/>
              <a:t>sportives</a:t>
            </a:r>
          </a:p>
          <a:p>
            <a:r>
              <a:rPr lang="fr-FR" sz="5400" b="1" dirty="0"/>
              <a:t> </a:t>
            </a:r>
            <a:r>
              <a:rPr lang="fr-FR" sz="5400" b="1" dirty="0" smtClean="0"/>
              <a:t>                  préférées</a:t>
            </a:r>
            <a:endParaRPr lang="fr-FR" sz="5400" b="1" dirty="0" smtClean="0"/>
          </a:p>
          <a:p>
            <a:r>
              <a:rPr lang="fr-FR" sz="5400" b="1" dirty="0" smtClean="0"/>
              <a:t>                   par </a:t>
            </a:r>
            <a:r>
              <a:rPr lang="fr-FR" sz="5400" b="1" dirty="0" smtClean="0"/>
              <a:t>Lande </a:t>
            </a:r>
            <a:endParaRPr lang="fr-FR" sz="5400" b="1" dirty="0"/>
          </a:p>
        </p:txBody>
      </p:sp>
    </p:spTree>
    <p:extLst>
      <p:ext uri="{BB962C8B-B14F-4D97-AF65-F5344CB8AC3E}">
        <p14:creationId xmlns:p14="http://schemas.microsoft.com/office/powerpoint/2010/main" val="26930967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Tm="7000">
        <p15:prstTrans prst="peelOff"/>
      </p:transition>
    </mc:Choice>
    <mc:Fallback>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3">
                                            <p:txEl>
                                              <p:pRg st="3" end="3"/>
                                            </p:txEl>
                                          </p:spTgt>
                                        </p:tgtEl>
                                        <p:attrNameLst>
                                          <p:attrName>style.visibility</p:attrName>
                                        </p:attrNameLst>
                                      </p:cBhvr>
                                      <p:to>
                                        <p:strVal val="visible"/>
                                      </p:to>
                                    </p:set>
                                    <p:anim by="(-#ppt_w*2)" calcmode="lin" valueType="num">
                                      <p:cBhvr rctx="PPT">
                                        <p:cTn id="39" dur="500" autoRev="1" fill="hold">
                                          <p:stCondLst>
                                            <p:cond delay="0"/>
                                          </p:stCondLst>
                                        </p:cTn>
                                        <p:tgtEl>
                                          <p:spTgt spid="3">
                                            <p:txEl>
                                              <p:pRg st="3" end="3"/>
                                            </p:txEl>
                                          </p:spTgt>
                                        </p:tgtEl>
                                        <p:attrNameLst>
                                          <p:attrName>ppt_w</p:attrName>
                                        </p:attrNameLst>
                                      </p:cBhvr>
                                    </p:anim>
                                    <p:anim by="(#ppt_w*0.50)" calcmode="lin" valueType="num">
                                      <p:cBhvr>
                                        <p:cTn id="40" dur="500" decel="50000" autoRev="1" fill="hold">
                                          <p:stCondLst>
                                            <p:cond delay="0"/>
                                          </p:stCondLst>
                                        </p:cTn>
                                        <p:tgtEl>
                                          <p:spTgt spid="3">
                                            <p:txEl>
                                              <p:pRg st="3" end="3"/>
                                            </p:txEl>
                                          </p:spTgt>
                                        </p:tgtEl>
                                        <p:attrNameLst>
                                          <p:attrName>ppt_x</p:attrName>
                                        </p:attrNameLst>
                                      </p:cBhvr>
                                    </p:anim>
                                    <p:anim from="(-#ppt_h/2)" to="(#ppt_y)" calcmode="lin" valueType="num">
                                      <p:cBhvr>
                                        <p:cTn id="41" dur="1000" fill="hold">
                                          <p:stCondLst>
                                            <p:cond delay="0"/>
                                          </p:stCondLst>
                                        </p:cTn>
                                        <p:tgtEl>
                                          <p:spTgt spid="3">
                                            <p:txEl>
                                              <p:pRg st="3" end="3"/>
                                            </p:txEl>
                                          </p:spTgt>
                                        </p:tgtEl>
                                        <p:attrNameLst>
                                          <p:attrName>ppt_y</p:attrName>
                                        </p:attrNameLst>
                                      </p:cBhvr>
                                    </p:anim>
                                    <p:animRot by="21600000">
                                      <p:cBhvr>
                                        <p:cTn id="42" dur="1000" fill="hold">
                                          <p:stCondLst>
                                            <p:cond delay="0"/>
                                          </p:stCondLst>
                                        </p:cTn>
                                        <p:tgtEl>
                                          <p:spTgt spid="3">
                                            <p:txEl>
                                              <p:pRg st="3" end="3"/>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2000"/>
                                        <p:tgtEl>
                                          <p:spTgt spid="2"/>
                                        </p:tgtEl>
                                      </p:cBhvr>
                                    </p:animEffect>
                                    <p:anim calcmode="lin" valueType="num">
                                      <p:cBhvr>
                                        <p:cTn id="48" dur="2000" fill="hold"/>
                                        <p:tgtEl>
                                          <p:spTgt spid="2"/>
                                        </p:tgtEl>
                                        <p:attrNameLst>
                                          <p:attrName>ppt_w</p:attrName>
                                        </p:attrNameLst>
                                      </p:cBhvr>
                                      <p:tavLst>
                                        <p:tav tm="0" fmla="#ppt_w*sin(2.5*pi*$)">
                                          <p:val>
                                            <p:fltVal val="0"/>
                                          </p:val>
                                        </p:tav>
                                        <p:tav tm="100000">
                                          <p:val>
                                            <p:fltVal val="1"/>
                                          </p:val>
                                        </p:tav>
                                      </p:tavLst>
                                    </p:anim>
                                    <p:anim calcmode="lin" valueType="num">
                                      <p:cBhvr>
                                        <p:cTn id="4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90</TotalTime>
  <Words>1071</Words>
  <Application>Microsoft Office PowerPoint</Application>
  <PresentationFormat>Grand écran</PresentationFormat>
  <Paragraphs>95</Paragraphs>
  <Slides>14</Slides>
  <Notes>14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14</vt:i4>
      </vt:variant>
    </vt:vector>
  </HeadingPairs>
  <TitlesOfParts>
    <vt:vector size="18"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2019-01-01T15:07:43Z</dcterms:created>
  <dcterms:modified xsi:type="dcterms:W3CDTF">2019-01-01T20:15:17Z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