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X1osBuc4r4JJbSGoJHLqA==" hashData="b1JmT3k0n6gdU3xukgZXxQWIejzgdwjSbjrjTmrWBgsAw97V7xB30Ildp7QWrAS4rjwuYx9Iytn6mt01dV9IS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5" d="100"/>
          <a:sy n="45" d="100"/>
        </p:scale>
        <p:origin x="7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93190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91178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36174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41365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035371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750770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1684919" y="1138144"/>
            <a:ext cx="8822159" cy="4154984"/>
          </a:xfrm>
          <a:prstGeom prst="rect">
            <a:avLst/>
          </a:prstGeom>
        </p:spPr>
        <p:txBody>
          <a:bodyPr wrap="none">
            <a:spAutoFit/>
          </a:bodyPr>
          <a:lstStyle/>
          <a:p>
            <a:r>
              <a:rPr lang="fr-FR" sz="6600" b="1" dirty="0"/>
              <a:t>photos magnifiques qui</a:t>
            </a:r>
          </a:p>
          <a:p>
            <a:r>
              <a:rPr lang="fr-FR" sz="6600" b="1" dirty="0"/>
              <a:t> banalisent l’allaitement </a:t>
            </a:r>
          </a:p>
          <a:p>
            <a:r>
              <a:rPr lang="fr-FR" sz="6600" b="1" dirty="0"/>
              <a:t>        en public …N° 1</a:t>
            </a:r>
          </a:p>
          <a:p>
            <a:r>
              <a:rPr lang="fr-FR" sz="66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646_Victoria2_001.wav"/>
          </p:stSnd>
        </p:sndAc>
      </p:transition>
    </mc:Choice>
    <mc:Fallback xmlns="">
      <p:transition spd="slow" advTm="8000">
        <p:circle/>
        <p:sndAc>
          <p:stSnd loop="1">
            <p:snd r:embed="rId5" name="646_Victoria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318052" y="782109"/>
            <a:ext cx="11555895" cy="5262979"/>
          </a:xfrm>
          <a:prstGeom prst="rect">
            <a:avLst/>
          </a:prstGeom>
        </p:spPr>
        <p:txBody>
          <a:bodyPr wrap="square">
            <a:spAutoFit/>
          </a:bodyPr>
          <a:lstStyle/>
          <a:p>
            <a:r>
              <a:rPr lang="fr-FR" sz="2800" b="1" dirty="0"/>
              <a:t>L’allaitement est un geste tout à fait normal pour que chaque maman puisse nourrir son bébé, c’est d’ailleurs un geste commun à tous les mammifères et non juste les humains. Pourtant l’allaitement en public est sujet de beaucoup de débats. Selon les cultures, les traditions et les religions, toutes les femmes ne sont pas forcément à l’aise avec cette idée. Certaines vont même se cacher dans des toilettes ou dans des lieux sans personne pour ne pas se sentir gênées. Au Canada, des salles d’allaitement ont même été créées dans les centres commerciaux. C’est un constat qu’Ivette Ivens a également fait. L’artiste a voulu banaliser ce simple geste dans un livre nommé Les déesses de l’allaitement qui regroupe ses photographies magnifiques d’allaitement. On y voit des femmes de toutes origines et de toutes formes qui allaitent leur enfant. Découvrez 30 des sublimes clichés d’Ivette Ivens.</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5912" y="365125"/>
            <a:ext cx="5600171" cy="6492875"/>
          </a:xfrm>
          <a:prstGeom prst="rect">
            <a:avLst/>
          </a:prstGeom>
          <a:effectLst>
            <a:softEdge rad="127000"/>
          </a:effectLst>
        </p:spPr>
      </p:pic>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0649" y="386520"/>
            <a:ext cx="6837664" cy="6471479"/>
          </a:xfrm>
          <a:prstGeom prst="rect">
            <a:avLst/>
          </a:prstGeom>
          <a:effectLst>
            <a:softEdge rad="127000"/>
          </a:effectLst>
        </p:spPr>
      </p:pic>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8" name="Image 7"/>
          <p:cNvPicPr>
            <a:picLocks noChangeAspect="1"/>
          </p:cNvPicPr>
          <p:nvPr/>
        </p:nvPicPr>
        <p:blipFill>
          <a:blip r:embed="rId3"/>
          <a:stretch>
            <a:fillRect/>
          </a:stretch>
        </p:blipFill>
        <p:spPr>
          <a:xfrm>
            <a:off x="1975599" y="400110"/>
            <a:ext cx="8235119" cy="6061963"/>
          </a:xfrm>
          <a:prstGeom prst="rect">
            <a:avLst/>
          </a:prstGeom>
          <a:effectLst>
            <a:softEdge rad="127000"/>
          </a:effectLst>
        </p:spPr>
      </p:pic>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8" name="Image 7"/>
          <p:cNvPicPr>
            <a:picLocks noChangeAspect="1"/>
          </p:cNvPicPr>
          <p:nvPr/>
        </p:nvPicPr>
        <p:blipFill>
          <a:blip r:embed="rId3"/>
          <a:stretch>
            <a:fillRect/>
          </a:stretch>
        </p:blipFill>
        <p:spPr>
          <a:xfrm>
            <a:off x="1683026" y="333789"/>
            <a:ext cx="8825948" cy="6190421"/>
          </a:xfrm>
          <a:prstGeom prst="rect">
            <a:avLst/>
          </a:prstGeom>
          <a:effectLst>
            <a:softEdge rad="127000"/>
          </a:effectLst>
        </p:spPr>
      </p:pic>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9748" y="365124"/>
            <a:ext cx="5489451" cy="6492875"/>
          </a:xfrm>
          <a:prstGeom prst="rect">
            <a:avLst/>
          </a:prstGeom>
          <a:effectLst>
            <a:softEdge rad="127000"/>
          </a:effectLst>
        </p:spPr>
      </p:pic>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347870"/>
            <a:ext cx="5473148" cy="6510130"/>
          </a:xfrm>
          <a:prstGeom prst="rect">
            <a:avLst/>
          </a:prstGeom>
          <a:effectLst>
            <a:softEdge rad="127000"/>
          </a:effectLst>
        </p:spPr>
      </p:pic>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400110"/>
            <a:ext cx="5446643" cy="6457890"/>
          </a:xfrm>
          <a:prstGeom prst="rect">
            <a:avLst/>
          </a:prstGeom>
          <a:effectLst>
            <a:softEdge rad="127000"/>
          </a:effectLst>
        </p:spPr>
      </p:pic>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8" name="Image 7"/>
          <p:cNvPicPr>
            <a:picLocks noChangeAspect="1"/>
          </p:cNvPicPr>
          <p:nvPr/>
        </p:nvPicPr>
        <p:blipFill>
          <a:blip r:embed="rId3"/>
          <a:stretch>
            <a:fillRect/>
          </a:stretch>
        </p:blipFill>
        <p:spPr>
          <a:xfrm>
            <a:off x="1536892" y="396166"/>
            <a:ext cx="9117856" cy="6065907"/>
          </a:xfrm>
          <a:prstGeom prst="rect">
            <a:avLst/>
          </a:prstGeom>
          <a:effectLst>
            <a:softEdge rad="127000"/>
          </a:effectLst>
        </p:spPr>
      </p:pic>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61914" y="420700"/>
            <a:ext cx="5477286" cy="6437299"/>
          </a:xfrm>
          <a:prstGeom prst="rect">
            <a:avLst/>
          </a:prstGeom>
          <a:effectLst>
            <a:softEdge rad="127000"/>
          </a:effectLst>
        </p:spPr>
      </p:pic>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8" name="Image 7"/>
          <p:cNvPicPr>
            <a:picLocks noChangeAspect="1"/>
          </p:cNvPicPr>
          <p:nvPr/>
        </p:nvPicPr>
        <p:blipFill>
          <a:blip r:embed="rId3"/>
          <a:stretch>
            <a:fillRect/>
          </a:stretch>
        </p:blipFill>
        <p:spPr>
          <a:xfrm>
            <a:off x="1847337" y="429996"/>
            <a:ext cx="8449602" cy="6032077"/>
          </a:xfrm>
          <a:prstGeom prst="rect">
            <a:avLst/>
          </a:prstGeom>
          <a:effectLst>
            <a:softEdge rad="127000"/>
          </a:effectLst>
        </p:spPr>
      </p:pic>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06601" y="368190"/>
            <a:ext cx="5185963" cy="6489810"/>
          </a:xfrm>
          <a:prstGeom prst="rect">
            <a:avLst/>
          </a:prstGeom>
          <a:effectLst>
            <a:softEdge rad="127000"/>
          </a:effectLst>
        </p:spPr>
      </p:pic>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9748" y="334744"/>
            <a:ext cx="5594049" cy="6523255"/>
          </a:xfrm>
          <a:prstGeom prst="rect">
            <a:avLst/>
          </a:prstGeom>
          <a:effectLst>
            <a:softEdge rad="127000"/>
          </a:effectLst>
        </p:spPr>
      </p:pic>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49842" y="328764"/>
            <a:ext cx="5793955" cy="6529236"/>
          </a:xfrm>
          <a:prstGeom prst="rect">
            <a:avLst/>
          </a:prstGeom>
          <a:effectLst>
            <a:softEdge rad="127000"/>
          </a:effectLst>
        </p:spPr>
      </p:pic>
    </p:spTree>
    <p:extLst>
      <p:ext uri="{BB962C8B-B14F-4D97-AF65-F5344CB8AC3E}">
        <p14:creationId xmlns:p14="http://schemas.microsoft.com/office/powerpoint/2010/main" val="35225260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347870"/>
            <a:ext cx="5446644" cy="6510130"/>
          </a:xfrm>
          <a:prstGeom prst="rect">
            <a:avLst/>
          </a:prstGeom>
          <a:effectLst>
            <a:softEdge rad="127000"/>
          </a:effectLst>
        </p:spPr>
      </p:pic>
    </p:spTree>
    <p:extLst>
      <p:ext uri="{BB962C8B-B14F-4D97-AF65-F5344CB8AC3E}">
        <p14:creationId xmlns:p14="http://schemas.microsoft.com/office/powerpoint/2010/main" val="156602635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9748" y="400110"/>
            <a:ext cx="5489452" cy="6457890"/>
          </a:xfrm>
          <a:prstGeom prst="rect">
            <a:avLst/>
          </a:prstGeom>
          <a:effectLst>
            <a:softEdge rad="127000"/>
          </a:effectLst>
        </p:spPr>
      </p:pic>
    </p:spTree>
    <p:extLst>
      <p:ext uri="{BB962C8B-B14F-4D97-AF65-F5344CB8AC3E}">
        <p14:creationId xmlns:p14="http://schemas.microsoft.com/office/powerpoint/2010/main" val="154091123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8" name="Image 7"/>
          <p:cNvPicPr>
            <a:picLocks noChangeAspect="1"/>
          </p:cNvPicPr>
          <p:nvPr/>
        </p:nvPicPr>
        <p:blipFill>
          <a:blip r:embed="rId3"/>
          <a:stretch>
            <a:fillRect/>
          </a:stretch>
        </p:blipFill>
        <p:spPr>
          <a:xfrm>
            <a:off x="1855587" y="471556"/>
            <a:ext cx="8375091" cy="5990517"/>
          </a:xfrm>
          <a:prstGeom prst="rect">
            <a:avLst/>
          </a:prstGeom>
          <a:effectLst>
            <a:softEdge rad="127000"/>
          </a:effectLst>
        </p:spPr>
      </p:pic>
    </p:spTree>
    <p:extLst>
      <p:ext uri="{BB962C8B-B14F-4D97-AF65-F5344CB8AC3E}">
        <p14:creationId xmlns:p14="http://schemas.microsoft.com/office/powerpoint/2010/main" val="221452962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8" name="Image 7"/>
          <p:cNvPicPr>
            <a:picLocks noChangeAspect="1"/>
          </p:cNvPicPr>
          <p:nvPr/>
        </p:nvPicPr>
        <p:blipFill>
          <a:blip r:embed="rId3"/>
          <a:stretch>
            <a:fillRect/>
          </a:stretch>
        </p:blipFill>
        <p:spPr>
          <a:xfrm>
            <a:off x="1527353" y="453694"/>
            <a:ext cx="9050279" cy="6008379"/>
          </a:xfrm>
          <a:prstGeom prst="rect">
            <a:avLst/>
          </a:prstGeom>
          <a:effectLst>
            <a:softEdge rad="127000"/>
          </a:effectLst>
        </p:spPr>
      </p:pic>
    </p:spTree>
    <p:extLst>
      <p:ext uri="{BB962C8B-B14F-4D97-AF65-F5344CB8AC3E}">
        <p14:creationId xmlns:p14="http://schemas.microsoft.com/office/powerpoint/2010/main" val="17927023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1684919" y="630313"/>
            <a:ext cx="8822159" cy="5170646"/>
          </a:xfrm>
          <a:prstGeom prst="rect">
            <a:avLst/>
          </a:prstGeom>
        </p:spPr>
        <p:txBody>
          <a:bodyPr wrap="none">
            <a:spAutoFit/>
          </a:bodyPr>
          <a:lstStyle/>
          <a:p>
            <a:r>
              <a:rPr lang="fr-FR" sz="6600" b="1" dirty="0"/>
              <a:t>                C’était</a:t>
            </a:r>
          </a:p>
          <a:p>
            <a:r>
              <a:rPr lang="fr-FR" sz="6600" b="1" dirty="0"/>
              <a:t>photos magnifiques qui</a:t>
            </a:r>
          </a:p>
          <a:p>
            <a:r>
              <a:rPr lang="fr-FR" sz="6600" b="1" dirty="0"/>
              <a:t> banalisent l’allaitement </a:t>
            </a:r>
          </a:p>
          <a:p>
            <a:r>
              <a:rPr lang="fr-FR" sz="6600" b="1" dirty="0"/>
              <a:t>       en public … N° 1</a:t>
            </a:r>
          </a:p>
          <a:p>
            <a:r>
              <a:rPr lang="fr-FR" sz="6600" b="1" dirty="0"/>
              <a:t>            par Lande</a:t>
            </a:r>
          </a:p>
        </p:txBody>
      </p:sp>
    </p:spTree>
    <p:extLst>
      <p:ext uri="{BB962C8B-B14F-4D97-AF65-F5344CB8AC3E}">
        <p14:creationId xmlns:p14="http://schemas.microsoft.com/office/powerpoint/2010/main" val="1946652231"/>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646_Victoria2_001.wav"/>
          </p:stSnd>
        </p:sndAc>
      </p:transition>
    </mc:Choice>
    <mc:Fallback xmlns="">
      <p:transition spd="slow" advTm="8000">
        <p:circle/>
        <p:sndAc>
          <p:stSnd loop="1">
            <p:snd r:embed="rId5" name="646_Victoria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3">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3">
                                            <p:txEl>
                                              <p:pRg st="4" end="4"/>
                                            </p:txEl>
                                          </p:spTgt>
                                        </p:tgtEl>
                                        <p:attrNameLst>
                                          <p:attrName>ppt_w</p:attrName>
                                        </p:attrNameLst>
                                      </p:cBhvr>
                                    </p:anim>
                                    <p:anim by="(#ppt_w*0.50)" calcmode="lin" valueType="num">
                                      <p:cBhvr>
                                        <p:cTn id="73" dur="500" decel="50000" autoRev="1" fill="hold">
                                          <p:stCondLst>
                                            <p:cond delay="0"/>
                                          </p:stCondLst>
                                        </p:cTn>
                                        <p:tgtEl>
                                          <p:spTgt spid="3">
                                            <p:txEl>
                                              <p:pRg st="4" end="4"/>
                                            </p:txEl>
                                          </p:spTgt>
                                        </p:tgtEl>
                                        <p:attrNameLst>
                                          <p:attrName>ppt_x</p:attrName>
                                        </p:attrNameLst>
                                      </p:cBhvr>
                                    </p:anim>
                                    <p:anim from="(-#ppt_h/2)" to="(#ppt_y)" calcmode="lin" valueType="num">
                                      <p:cBhvr>
                                        <p:cTn id="74" dur="1000" fill="hold">
                                          <p:stCondLst>
                                            <p:cond delay="0"/>
                                          </p:stCondLst>
                                        </p:cTn>
                                        <p:tgtEl>
                                          <p:spTgt spid="3">
                                            <p:txEl>
                                              <p:pRg st="4" end="4"/>
                                            </p:txEl>
                                          </p:spTgt>
                                        </p:tgtEl>
                                        <p:attrNameLst>
                                          <p:attrName>ppt_y</p:attrName>
                                        </p:attrNameLst>
                                      </p:cBhvr>
                                    </p:anim>
                                    <p:animRot by="21600000">
                                      <p:cBhvr>
                                        <p:cTn id="75"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319</TotalTime>
  <Words>532</Words>
  <Application>Microsoft Office PowerPoint</Application>
  <PresentationFormat>Grand écran</PresentationFormat>
  <Paragraphs>110</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2019-01-01T15:07:43Z</dcterms:created>
  <dcterms:modified xsi:type="dcterms:W3CDTF">2021-09-19T17:31:33Z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