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2"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3mAn5ZX0RfEvUpf6PME+g==" hashData="nEEG+y69RT4M8/zqAdtc7yUWeQ7oU5Y9zAz5uexbmgq1i909zslc+yBavha64HCSqIkch6S/A0gQtNhrsEi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233827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9818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604236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527668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83012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98915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163679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456433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727089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57202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94463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86329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820334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52728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673073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583386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224539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651047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15404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55374" y="1322810"/>
            <a:ext cx="10694504" cy="4154984"/>
          </a:xfrm>
          <a:prstGeom prst="rect">
            <a:avLst/>
          </a:prstGeom>
        </p:spPr>
        <p:txBody>
          <a:bodyPr wrap="square">
            <a:spAutoFit/>
          </a:bodyPr>
          <a:lstStyle/>
          <a:p>
            <a:r>
              <a:rPr lang="fr-FR" sz="6600" b="1" dirty="0"/>
              <a:t>30 créatures marines qui vous feront réfléchir à deux fois avant de vous jeter à l’eau </a:t>
            </a:r>
            <a:r>
              <a:rPr lang="fr-FR" sz="6600" b="1" dirty="0" smtClean="0"/>
              <a:t>! Par Lande N° </a:t>
            </a:r>
            <a:r>
              <a:rPr lang="fr-FR" sz="6600" b="1" dirty="0" smtClean="0"/>
              <a:t>4 et fin !</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000" advTm="8000">
        <p14:vortex dir="r"/>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371061" y="612845"/>
            <a:ext cx="11449878" cy="5693866"/>
          </a:xfrm>
          <a:prstGeom prst="rect">
            <a:avLst/>
          </a:prstGeom>
        </p:spPr>
        <p:txBody>
          <a:bodyPr wrap="square">
            <a:spAutoFit/>
          </a:bodyPr>
          <a:lstStyle/>
          <a:p>
            <a:r>
              <a:rPr lang="fr-FR" sz="2800" b="1" dirty="0"/>
              <a:t>Ah les fonds marins ! Ils fascinent autant qu’ils inquiètent. Et au moment de se jeter à l’eau, il y a généralement deux types de personnes. Ceux qui pensent à toutes les créatures qui se trouvent dans la mer ou l’océan et celles qui n’y pensent pas une seconde. Mais si un petit crabe vient vous pincer le pied ou qu’un méduse vient vous piquer, vous serez bien obligé d’admettre que les mers et les océans peuvent regorger de surprises</a:t>
            </a:r>
            <a:r>
              <a:rPr lang="fr-FR" sz="2800" b="1" dirty="0" smtClean="0"/>
              <a:t>.</a:t>
            </a:r>
            <a:endParaRPr lang="fr-FR" sz="2800" b="1" dirty="0"/>
          </a:p>
          <a:p>
            <a:r>
              <a:rPr lang="fr-FR" sz="2800" b="1" dirty="0"/>
              <a:t>Alors là, on ne vous parle que de petits crabes et de petites méduses. Rien de bien méchant en soi. Mais sachez qu’il y a des créatures bien plus impressionnantes qui vivent en profondeur. On en parle peu, on les observe souvent de loi mais aujourd’hui, nous allons vous les montrer d’un peu plus près. Vous allez être…surpris, étonné et parfois une peu dégoûté aussi. En effet, toutes ces créatures ne sont pas d’une grande beauté mais elles ont leur place dans leur environnement ! Alors respectons les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3102819" y="1907597"/>
            <a:ext cx="6096000" cy="3108543"/>
          </a:xfrm>
          <a:prstGeom prst="rect">
            <a:avLst/>
          </a:prstGeom>
        </p:spPr>
        <p:txBody>
          <a:bodyPr>
            <a:spAutoFit/>
          </a:bodyPr>
          <a:lstStyle/>
          <a:p>
            <a:r>
              <a:rPr lang="fr-FR" sz="2800" b="1" dirty="0"/>
              <a:t>21. Le serpent marin noir et jaune</a:t>
            </a:r>
          </a:p>
          <a:p>
            <a:endParaRPr lang="fr-FR" sz="2800" b="1" dirty="0"/>
          </a:p>
          <a:p>
            <a:r>
              <a:rPr lang="fr-FR" sz="2800" b="1" dirty="0"/>
              <a:t>C’est un serpent venimeux aplati qui a le dos noir et le ventre jaune. Il s’approche rarement des côtes et est inoffensif pour l’homme qu’il préfère fuir plutôt qu’attaquer.</a:t>
            </a:r>
          </a:p>
        </p:txBody>
      </p:sp>
    </p:spTree>
    <p:extLst>
      <p:ext uri="{BB962C8B-B14F-4D97-AF65-F5344CB8AC3E}">
        <p14:creationId xmlns:p14="http://schemas.microsoft.com/office/powerpoint/2010/main" val="237188372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1022409" y="537335"/>
            <a:ext cx="10069661" cy="5828198"/>
          </a:xfrm>
          <a:prstGeom prst="rect">
            <a:avLst/>
          </a:prstGeom>
          <a:effectLst>
            <a:softEdge rad="127000"/>
          </a:effectLst>
        </p:spPr>
      </p:pic>
    </p:spTree>
    <p:extLst>
      <p:ext uri="{BB962C8B-B14F-4D97-AF65-F5344CB8AC3E}">
        <p14:creationId xmlns:p14="http://schemas.microsoft.com/office/powerpoint/2010/main" val="398088607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795669" y="1428440"/>
            <a:ext cx="8600661" cy="3970318"/>
          </a:xfrm>
          <a:prstGeom prst="rect">
            <a:avLst/>
          </a:prstGeom>
        </p:spPr>
        <p:txBody>
          <a:bodyPr wrap="square">
            <a:spAutoFit/>
          </a:bodyPr>
          <a:lstStyle/>
          <a:p>
            <a:r>
              <a:rPr lang="fr-FR" sz="2800" b="1" dirty="0"/>
              <a:t>22.La chimère à long-nez</a:t>
            </a:r>
          </a:p>
          <a:p>
            <a:endParaRPr lang="fr-FR" sz="2800" b="1" dirty="0"/>
          </a:p>
          <a:p>
            <a:r>
              <a:rPr lang="fr-FR" sz="2800" b="1" dirty="0"/>
              <a:t>Souvent confondue avec le requin lutin. C’est un cousin du requin et de la raie. Ses dents sont très acérées, comme celles d’un requin. Elle est considérée comme l’une des plus vieilles espèces de poisson au monde. Leur évolution remonterait à 400 millions d’années. Elle vit à 3 000 mètres de profondeur environ et aurait une préférence pour les eaux tropicales plus chaudes.</a:t>
            </a:r>
          </a:p>
        </p:txBody>
      </p:sp>
    </p:spTree>
    <p:extLst>
      <p:ext uri="{BB962C8B-B14F-4D97-AF65-F5344CB8AC3E}">
        <p14:creationId xmlns:p14="http://schemas.microsoft.com/office/powerpoint/2010/main" val="51687586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815737" y="595116"/>
            <a:ext cx="10560523" cy="5866957"/>
          </a:xfrm>
          <a:prstGeom prst="rect">
            <a:avLst/>
          </a:prstGeom>
          <a:effectLst>
            <a:softEdge rad="127000"/>
          </a:effectLst>
        </p:spPr>
      </p:pic>
    </p:spTree>
    <p:extLst>
      <p:ext uri="{BB962C8B-B14F-4D97-AF65-F5344CB8AC3E}">
        <p14:creationId xmlns:p14="http://schemas.microsoft.com/office/powerpoint/2010/main" val="378138489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755912" y="1476710"/>
            <a:ext cx="8680174" cy="3970318"/>
          </a:xfrm>
          <a:prstGeom prst="rect">
            <a:avLst/>
          </a:prstGeom>
        </p:spPr>
        <p:txBody>
          <a:bodyPr wrap="square">
            <a:spAutoFit/>
          </a:bodyPr>
          <a:lstStyle/>
          <a:p>
            <a:r>
              <a:rPr lang="fr-FR" sz="2800" b="1" dirty="0"/>
              <a:t>23. Le poisson-pierre</a:t>
            </a:r>
          </a:p>
          <a:p>
            <a:endParaRPr lang="fr-FR" sz="2800" b="1" dirty="0"/>
          </a:p>
          <a:p>
            <a:r>
              <a:rPr lang="fr-FR" sz="2800" b="1" dirty="0"/>
              <a:t>Le poisson-pierre mesure entre 30 et 40cm. Il a le corps flasque et boursoufflé verruqueux.  Sa peau dépourvue d’écailles sécrète un mucus capable de retenir les débris coralliens et les algues emportés par le courant ce qui lui permet de se camoufler et le rend généralement parfaitement indétectable au milieu des roches couvertes d’algues.</a:t>
            </a:r>
          </a:p>
        </p:txBody>
      </p:sp>
    </p:spTree>
    <p:extLst>
      <p:ext uri="{BB962C8B-B14F-4D97-AF65-F5344CB8AC3E}">
        <p14:creationId xmlns:p14="http://schemas.microsoft.com/office/powerpoint/2010/main" val="858310587"/>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2172371" y="483613"/>
            <a:ext cx="7847257" cy="6374387"/>
          </a:xfrm>
          <a:prstGeom prst="rect">
            <a:avLst/>
          </a:prstGeom>
          <a:effectLst>
            <a:softEdge rad="127000"/>
          </a:effectLst>
        </p:spPr>
      </p:pic>
    </p:spTree>
    <p:extLst>
      <p:ext uri="{BB962C8B-B14F-4D97-AF65-F5344CB8AC3E}">
        <p14:creationId xmlns:p14="http://schemas.microsoft.com/office/powerpoint/2010/main" val="268635880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2014330" y="2171311"/>
            <a:ext cx="8163339" cy="2677656"/>
          </a:xfrm>
          <a:prstGeom prst="rect">
            <a:avLst/>
          </a:prstGeom>
        </p:spPr>
        <p:txBody>
          <a:bodyPr wrap="square">
            <a:spAutoFit/>
          </a:bodyPr>
          <a:lstStyle/>
          <a:p>
            <a:r>
              <a:rPr lang="fr-FR" sz="2800" b="1" dirty="0"/>
              <a:t>24. Le requin pèlerin</a:t>
            </a:r>
          </a:p>
          <a:p>
            <a:endParaRPr lang="fr-FR" sz="2800" b="1" dirty="0"/>
          </a:p>
          <a:p>
            <a:r>
              <a:rPr lang="fr-FR" sz="2800" b="1" dirty="0"/>
              <a:t>Ce géant se nourrit principalement de plancton, d’algues ou d’animaux microscopiques qu’il absorbe par sa très large bouche. Plutôt fainéant et lent, il est totalement inoffensif pour l’homme</a:t>
            </a:r>
          </a:p>
        </p:txBody>
      </p:sp>
    </p:spTree>
    <p:extLst>
      <p:ext uri="{BB962C8B-B14F-4D97-AF65-F5344CB8AC3E}">
        <p14:creationId xmlns:p14="http://schemas.microsoft.com/office/powerpoint/2010/main" val="30442902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139883" y="554391"/>
            <a:ext cx="9912234" cy="5811142"/>
          </a:xfrm>
          <a:prstGeom prst="rect">
            <a:avLst/>
          </a:prstGeom>
          <a:effectLst>
            <a:softEdge rad="127000"/>
          </a:effectLst>
        </p:spPr>
      </p:pic>
    </p:spTree>
    <p:extLst>
      <p:ext uri="{BB962C8B-B14F-4D97-AF65-F5344CB8AC3E}">
        <p14:creationId xmlns:p14="http://schemas.microsoft.com/office/powerpoint/2010/main" val="114904402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2946779" y="2305615"/>
            <a:ext cx="6400800" cy="2246769"/>
          </a:xfrm>
          <a:prstGeom prst="rect">
            <a:avLst/>
          </a:prstGeom>
        </p:spPr>
        <p:txBody>
          <a:bodyPr wrap="square">
            <a:spAutoFit/>
          </a:bodyPr>
          <a:lstStyle/>
          <a:p>
            <a:r>
              <a:rPr lang="fr-FR" sz="2800" b="1" dirty="0"/>
              <a:t>25. Descente au fond des abysses…</a:t>
            </a:r>
          </a:p>
          <a:p>
            <a:endParaRPr lang="fr-FR" sz="2800" b="1" dirty="0"/>
          </a:p>
          <a:p>
            <a:r>
              <a:rPr lang="fr-FR" sz="2800" b="1" dirty="0"/>
              <a:t>Ça vous fait peur hein ? Surtout maintenant qu’on sait tout ce qu’on trouve dans les fonds marins…</a:t>
            </a:r>
          </a:p>
        </p:txBody>
      </p:sp>
    </p:spTree>
    <p:extLst>
      <p:ext uri="{BB962C8B-B14F-4D97-AF65-F5344CB8AC3E}">
        <p14:creationId xmlns:p14="http://schemas.microsoft.com/office/powerpoint/2010/main" val="280752400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983093" y="550234"/>
            <a:ext cx="8225814" cy="5944387"/>
          </a:xfrm>
          <a:prstGeom prst="rect">
            <a:avLst/>
          </a:prstGeom>
          <a:effectLst>
            <a:softEdge rad="127000"/>
          </a:effectLst>
        </p:spPr>
      </p:pic>
    </p:spTree>
    <p:extLst>
      <p:ext uri="{BB962C8B-B14F-4D97-AF65-F5344CB8AC3E}">
        <p14:creationId xmlns:p14="http://schemas.microsoft.com/office/powerpoint/2010/main" val="157361915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3047999" y="2338484"/>
            <a:ext cx="6096000" cy="2246769"/>
          </a:xfrm>
          <a:prstGeom prst="rect">
            <a:avLst/>
          </a:prstGeom>
        </p:spPr>
        <p:txBody>
          <a:bodyPr>
            <a:spAutoFit/>
          </a:bodyPr>
          <a:lstStyle/>
          <a:p>
            <a:r>
              <a:rPr lang="fr-FR" sz="2800" b="1" dirty="0"/>
              <a:t>26. La méduse rouge sang</a:t>
            </a:r>
          </a:p>
          <a:p>
            <a:endParaRPr lang="fr-FR" sz="2800" b="1" dirty="0"/>
          </a:p>
          <a:p>
            <a:r>
              <a:rPr lang="fr-FR" sz="2800" b="1" dirty="0"/>
              <a:t>Déjà que les méduses on n’aime pas mais alors là…  méduse + sang ! Vous voulez notre mort ou quoi ?</a:t>
            </a:r>
          </a:p>
        </p:txBody>
      </p:sp>
    </p:spTree>
    <p:extLst>
      <p:ext uri="{BB962C8B-B14F-4D97-AF65-F5344CB8AC3E}">
        <p14:creationId xmlns:p14="http://schemas.microsoft.com/office/powerpoint/2010/main" val="348823181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446058" y="621488"/>
            <a:ext cx="9299883" cy="5744045"/>
          </a:xfrm>
          <a:prstGeom prst="rect">
            <a:avLst/>
          </a:prstGeom>
          <a:effectLst>
            <a:softEdge rad="127000"/>
          </a:effectLst>
        </p:spPr>
      </p:pic>
    </p:spTree>
    <p:extLst>
      <p:ext uri="{BB962C8B-B14F-4D97-AF65-F5344CB8AC3E}">
        <p14:creationId xmlns:p14="http://schemas.microsoft.com/office/powerpoint/2010/main" val="325641240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3048000" y="2290215"/>
            <a:ext cx="6096000" cy="2246769"/>
          </a:xfrm>
          <a:prstGeom prst="rect">
            <a:avLst/>
          </a:prstGeom>
        </p:spPr>
        <p:txBody>
          <a:bodyPr>
            <a:spAutoFit/>
          </a:bodyPr>
          <a:lstStyle/>
          <a:p>
            <a:r>
              <a:rPr lang="fr-FR" sz="2800" b="1" dirty="0"/>
              <a:t>27. Les </a:t>
            </a:r>
            <a:r>
              <a:rPr lang="fr-FR" sz="2800" b="1" dirty="0" err="1"/>
              <a:t>Pyrosomes</a:t>
            </a:r>
            <a:endParaRPr lang="fr-FR" sz="2800" b="1" dirty="0"/>
          </a:p>
          <a:p>
            <a:endParaRPr lang="fr-FR" sz="2800" b="1" dirty="0"/>
          </a:p>
          <a:p>
            <a:r>
              <a:rPr lang="fr-FR" sz="2800" b="1" dirty="0"/>
              <a:t>Il s’agit de milliers de petits organismes appelés zoïdes qui se regroupent pour former cet ensemble cylindrique.</a:t>
            </a:r>
          </a:p>
        </p:txBody>
      </p:sp>
    </p:spTree>
    <p:extLst>
      <p:ext uri="{BB962C8B-B14F-4D97-AF65-F5344CB8AC3E}">
        <p14:creationId xmlns:p14="http://schemas.microsoft.com/office/powerpoint/2010/main" val="57639820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255263" y="482340"/>
            <a:ext cx="9681473" cy="5979733"/>
          </a:xfrm>
          <a:prstGeom prst="rect">
            <a:avLst/>
          </a:prstGeom>
          <a:effectLst>
            <a:softEdge rad="127000"/>
          </a:effectLst>
        </p:spPr>
      </p:pic>
    </p:spTree>
    <p:extLst>
      <p:ext uri="{BB962C8B-B14F-4D97-AF65-F5344CB8AC3E}">
        <p14:creationId xmlns:p14="http://schemas.microsoft.com/office/powerpoint/2010/main" val="1566491802"/>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1875182" y="1679516"/>
            <a:ext cx="8441634" cy="3539430"/>
          </a:xfrm>
          <a:prstGeom prst="rect">
            <a:avLst/>
          </a:prstGeom>
        </p:spPr>
        <p:txBody>
          <a:bodyPr wrap="square">
            <a:spAutoFit/>
          </a:bodyPr>
          <a:lstStyle/>
          <a:p>
            <a:r>
              <a:rPr lang="fr-FR" sz="2800" b="1" dirty="0"/>
              <a:t>28. L’araignée de mer géante du Japon</a:t>
            </a:r>
          </a:p>
          <a:p>
            <a:endParaRPr lang="fr-FR" sz="2800" b="1" dirty="0"/>
          </a:p>
          <a:p>
            <a:r>
              <a:rPr lang="fr-FR" sz="2800" b="1" dirty="0"/>
              <a:t>Bon bah on tient vraiment à présenter toutes nos excuses à tous les </a:t>
            </a:r>
            <a:r>
              <a:rPr lang="fr-FR" sz="2800" b="1" dirty="0" err="1"/>
              <a:t>arachnophobes</a:t>
            </a:r>
            <a:r>
              <a:rPr lang="fr-FR" sz="2800" b="1" dirty="0"/>
              <a:t> qui voient cette photo. En revanche, si vous êtes amateurs de fruits de mer et que vous appréciez le crabe, vous êtes sans doute en train de vous imaginer croquer dans ces </a:t>
            </a:r>
            <a:r>
              <a:rPr lang="fr-FR" sz="2800" b="1" dirty="0" err="1"/>
              <a:t>papattes</a:t>
            </a:r>
            <a:r>
              <a:rPr lang="fr-FR" sz="2800" b="1" dirty="0"/>
              <a:t> </a:t>
            </a:r>
          </a:p>
        </p:txBody>
      </p:sp>
    </p:spTree>
    <p:extLst>
      <p:ext uri="{BB962C8B-B14F-4D97-AF65-F5344CB8AC3E}">
        <p14:creationId xmlns:p14="http://schemas.microsoft.com/office/powerpoint/2010/main" val="18197216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1341613" y="515081"/>
            <a:ext cx="9472161" cy="5850452"/>
          </a:xfrm>
          <a:prstGeom prst="rect">
            <a:avLst/>
          </a:prstGeom>
          <a:effectLst>
            <a:softEdge rad="127000"/>
          </a:effectLst>
        </p:spPr>
      </p:pic>
    </p:spTree>
    <p:extLst>
      <p:ext uri="{BB962C8B-B14F-4D97-AF65-F5344CB8AC3E}">
        <p14:creationId xmlns:p14="http://schemas.microsoft.com/office/powerpoint/2010/main" val="380270116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868555" y="1859327"/>
            <a:ext cx="8454887" cy="3108543"/>
          </a:xfrm>
          <a:prstGeom prst="rect">
            <a:avLst/>
          </a:prstGeom>
        </p:spPr>
        <p:txBody>
          <a:bodyPr wrap="square">
            <a:spAutoFit/>
          </a:bodyPr>
          <a:lstStyle/>
          <a:p>
            <a:r>
              <a:rPr lang="fr-FR" sz="2800" b="1" dirty="0"/>
              <a:t>29. Le vampire des abysses</a:t>
            </a:r>
          </a:p>
          <a:p>
            <a:endParaRPr lang="fr-FR" sz="2800" b="1" dirty="0"/>
          </a:p>
          <a:p>
            <a:r>
              <a:rPr lang="fr-FR" sz="2800" b="1" dirty="0"/>
              <a:t>Entre le calamar et la pieuvre, ce céphalopode vit dans les abysses de tous les océans tempérés et tropicaux du monde. La photo ci-dessous lui donne une allure un peu terrifiante mais à l’âge adulte il mesure 30cm maximum.</a:t>
            </a:r>
          </a:p>
        </p:txBody>
      </p:sp>
    </p:spTree>
    <p:extLst>
      <p:ext uri="{BB962C8B-B14F-4D97-AF65-F5344CB8AC3E}">
        <p14:creationId xmlns:p14="http://schemas.microsoft.com/office/powerpoint/2010/main" val="3487867032"/>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1371600" y="627990"/>
            <a:ext cx="9445657" cy="5834083"/>
          </a:xfrm>
          <a:prstGeom prst="rect">
            <a:avLst/>
          </a:prstGeom>
          <a:effectLst>
            <a:softEdge rad="127000"/>
          </a:effectLst>
        </p:spPr>
      </p:pic>
    </p:spTree>
    <p:extLst>
      <p:ext uri="{BB962C8B-B14F-4D97-AF65-F5344CB8AC3E}">
        <p14:creationId xmlns:p14="http://schemas.microsoft.com/office/powerpoint/2010/main" val="237833464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48746" y="630313"/>
            <a:ext cx="10694504" cy="5170646"/>
          </a:xfrm>
          <a:prstGeom prst="rect">
            <a:avLst/>
          </a:prstGeom>
        </p:spPr>
        <p:txBody>
          <a:bodyPr wrap="square">
            <a:spAutoFit/>
          </a:bodyPr>
          <a:lstStyle/>
          <a:p>
            <a:r>
              <a:rPr lang="fr-FR" sz="6600" b="1" dirty="0" smtClean="0"/>
              <a:t>                     C’était</a:t>
            </a:r>
          </a:p>
          <a:p>
            <a:r>
              <a:rPr lang="fr-FR" sz="6600" b="1" dirty="0" smtClean="0"/>
              <a:t>30 </a:t>
            </a:r>
            <a:r>
              <a:rPr lang="fr-FR" sz="6600" b="1" dirty="0"/>
              <a:t>créatures marines qui vous feront réfléchir à deux fois avant de vous jeter à l’eau </a:t>
            </a:r>
            <a:r>
              <a:rPr lang="fr-FR" sz="6600" b="1" dirty="0" smtClean="0"/>
              <a:t>! Par Lande</a:t>
            </a:r>
            <a:endParaRPr lang="fr-FR" sz="6600" b="1" dirty="0"/>
          </a:p>
        </p:txBody>
      </p:sp>
    </p:spTree>
    <p:extLst>
      <p:ext uri="{BB962C8B-B14F-4D97-AF65-F5344CB8AC3E}">
        <p14:creationId xmlns:p14="http://schemas.microsoft.com/office/powerpoint/2010/main" val="364609890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TotalTime>
  <Words>981</Words>
  <Application>Microsoft Office PowerPoint</Application>
  <PresentationFormat>Grand écran</PresentationFormat>
  <Paragraphs>137</Paragraphs>
  <Slides>21</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2019-01-01T15:07:43Z</dcterms:created>
  <dcterms:modified xsi:type="dcterms:W3CDTF">2019-01-05T17:03:10Z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