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YZ6ixBF7K3qlEACrhsQqw==" hashData="YsLOPs3cha9FXbBE1j7BP+2wE84aHVCvdYd5MgxlfAetw9OQioW82lY4WR/HuJWfLZ1b31Yiy/IE6qkz4lkP+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02/01/2019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478153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643684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526119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153784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169593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881326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649237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3459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54271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5018596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79792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158330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02/01/2019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02/01/2019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02/01/2019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02/01/2019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173787" y="2471629"/>
            <a:ext cx="9844426" cy="3416320"/>
          </a:xfrm>
          <a:prstGeom prst="rect">
            <a:avLst/>
          </a:prstGeom>
        </p:spPr>
        <p:txBody>
          <a:bodyPr wrap="none">
            <a:spAutoFit/>
          </a:bodyPr>
          <a:lstStyle/>
          <a:p>
            <a:r>
              <a:rPr lang="fr-FR" sz="5400" b="1" dirty="0" smtClean="0"/>
              <a:t>2019 </a:t>
            </a:r>
            <a:r>
              <a:rPr lang="fr-FR" sz="5400" b="1" dirty="0"/>
              <a:t>: nos 5 voitures écologiques </a:t>
            </a:r>
            <a:endParaRPr lang="fr-FR" sz="5400" b="1" dirty="0" smtClean="0"/>
          </a:p>
          <a:p>
            <a:r>
              <a:rPr lang="fr-FR" sz="5400" b="1" dirty="0" smtClean="0"/>
              <a:t>         Préférées </a:t>
            </a:r>
            <a:r>
              <a:rPr lang="fr-FR" sz="5400" b="1" dirty="0" smtClean="0"/>
              <a:t>de </a:t>
            </a:r>
            <a:r>
              <a:rPr lang="fr-FR" sz="5400" b="1" dirty="0" smtClean="0"/>
              <a:t>l'année </a:t>
            </a:r>
          </a:p>
          <a:p>
            <a:endParaRPr lang="fr-FR" sz="5400" b="1" dirty="0" smtClean="0"/>
          </a:p>
          <a:p>
            <a:r>
              <a:rPr lang="fr-FR" sz="5400" b="1" dirty="0" smtClean="0"/>
              <a:t>                   par Lande</a:t>
            </a:r>
            <a:endParaRPr lang="fr-FR" sz="5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sndAc>
          <p:stSnd loop="1">
            <p:snd r:embed="rId3" name="490933_mouthuy_001.wav"/>
          </p:stSnd>
        </p:sndAc>
      </p:transition>
    </mc:Choice>
    <mc:Fallback>
      <p:transition spd="slow" advTm="7000">
        <p:fade/>
        <p:sndAc>
          <p:stSnd loop="1">
            <p:snd r:embed="rId3" name="490933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855304" y="1997839"/>
            <a:ext cx="8481391" cy="2862322"/>
          </a:xfrm>
          <a:prstGeom prst="rect">
            <a:avLst/>
          </a:prstGeom>
        </p:spPr>
        <p:txBody>
          <a:bodyPr wrap="square">
            <a:spAutoFit/>
          </a:bodyPr>
          <a:lstStyle/>
          <a:p>
            <a:r>
              <a:rPr lang="fr-FR" sz="3600" b="1" dirty="0"/>
              <a:t>Hybride, tout électrique ou à hydrogène, les nouvelles motorisations respectueuses de l'environnement se multiplient et deviennent crédibles</a:t>
            </a:r>
            <a:r>
              <a:rPr lang="fr-FR" sz="3600" b="1" dirty="0" smtClean="0"/>
              <a:t>.</a:t>
            </a:r>
          </a:p>
          <a:p>
            <a:r>
              <a:rPr lang="fr-FR" sz="3600" b="1" dirty="0"/>
              <a:t> </a:t>
            </a:r>
            <a:r>
              <a:rPr lang="fr-FR" sz="3600" b="1" dirty="0" smtClean="0"/>
              <a:t>                </a:t>
            </a:r>
            <a:r>
              <a:rPr lang="fr-FR" sz="3600" b="1" dirty="0"/>
              <a:t>Par Jacques </a:t>
            </a:r>
            <a:r>
              <a:rPr lang="fr-FR" sz="3600" b="1" dirty="0" smtClean="0"/>
              <a:t>Chevalier</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a:stretch>
            <a:fillRect/>
          </a:stretch>
        </p:blipFill>
        <p:spPr>
          <a:xfrm>
            <a:off x="18627" y="997961"/>
            <a:ext cx="12173373" cy="5182906"/>
          </a:xfrm>
          <a:prstGeom prst="rect">
            <a:avLst/>
          </a:prstGeom>
          <a:effectLst>
            <a:softEdge rad="127000"/>
          </a:effectLst>
        </p:spPr>
      </p:pic>
    </p:spTree>
    <p:extLst>
      <p:ext uri="{BB962C8B-B14F-4D97-AF65-F5344CB8AC3E}">
        <p14:creationId xmlns:p14="http://schemas.microsoft.com/office/powerpoint/2010/main" val="1737700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1" y="646331"/>
            <a:ext cx="7898297" cy="5923723"/>
          </a:xfrm>
          <a:prstGeom prst="rect">
            <a:avLst/>
          </a:prstGeom>
          <a:effectLst>
            <a:softEdge rad="127000"/>
          </a:effectLst>
        </p:spPr>
      </p:pic>
      <p:sp>
        <p:nvSpPr>
          <p:cNvPr id="10" name="Rectangle 9"/>
          <p:cNvSpPr/>
          <p:nvPr/>
        </p:nvSpPr>
        <p:spPr>
          <a:xfrm>
            <a:off x="3740836" y="830997"/>
            <a:ext cx="4710328" cy="461665"/>
          </a:xfrm>
          <a:prstGeom prst="rect">
            <a:avLst/>
          </a:prstGeom>
        </p:spPr>
        <p:txBody>
          <a:bodyPr wrap="none">
            <a:spAutoFit/>
          </a:bodyPr>
          <a:lstStyle/>
          <a:p>
            <a:r>
              <a:rPr lang="fr-FR" sz="2400" b="1" dirty="0">
                <a:solidFill>
                  <a:srgbClr val="FF0000"/>
                </a:solidFill>
              </a:rPr>
              <a:t>Audi e-</a:t>
            </a:r>
            <a:r>
              <a:rPr lang="fr-FR" sz="2400" b="1" dirty="0" err="1">
                <a:solidFill>
                  <a:srgbClr val="FF0000"/>
                </a:solidFill>
              </a:rPr>
              <a:t>tron</a:t>
            </a:r>
            <a:r>
              <a:rPr lang="fr-FR" sz="2400" b="1" dirty="0">
                <a:solidFill>
                  <a:srgbClr val="FF0000"/>
                </a:solidFill>
              </a:rPr>
              <a:t> : une antithèse de Tesla</a:t>
            </a:r>
          </a:p>
        </p:txBody>
      </p:sp>
      <p:sp>
        <p:nvSpPr>
          <p:cNvPr id="11" name="Rectangle 10"/>
          <p:cNvSpPr/>
          <p:nvPr/>
        </p:nvSpPr>
        <p:spPr>
          <a:xfrm>
            <a:off x="5920046" y="6000408"/>
            <a:ext cx="3923895" cy="461665"/>
          </a:xfrm>
          <a:prstGeom prst="rect">
            <a:avLst/>
          </a:prstGeom>
        </p:spPr>
        <p:txBody>
          <a:bodyPr wrap="none">
            <a:spAutoFit/>
          </a:bodyPr>
          <a:lstStyle/>
          <a:p>
            <a:r>
              <a:rPr lang="fr-FR" sz="2400" b="1" dirty="0"/>
              <a:t>Prix : à partir de 82 600 euros</a:t>
            </a:r>
          </a:p>
        </p:txBody>
      </p:sp>
    </p:spTree>
    <p:extLst>
      <p:ext uri="{BB962C8B-B14F-4D97-AF65-F5344CB8AC3E}">
        <p14:creationId xmlns:p14="http://schemas.microsoft.com/office/powerpoint/2010/main" val="23558803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828261" y="1006457"/>
            <a:ext cx="10535478" cy="5262979"/>
          </a:xfrm>
          <a:prstGeom prst="rect">
            <a:avLst/>
          </a:prstGeom>
        </p:spPr>
        <p:txBody>
          <a:bodyPr wrap="square">
            <a:spAutoFit/>
          </a:bodyPr>
          <a:lstStyle/>
          <a:p>
            <a:r>
              <a:rPr lang="fr-FR" sz="2400" b="1" dirty="0"/>
              <a:t>Derrière l'ovni Tesla, cela bouge enfin du côté des constructeurs premium qui arrivent avec des solutions de rechange, pourvu qu'on ait le fil de recharge. Moins chère, mieux finie, plus aboutie, performante et polyvalente, l'Audi va semer le trouble face à la référence américaine qui conserve l'originalité. Elle le fait d'une tout autre façon que la sportive Jaguar </a:t>
            </a:r>
            <a:r>
              <a:rPr lang="fr-FR" sz="2400" b="1" dirty="0" err="1"/>
              <a:t>I-Pace</a:t>
            </a:r>
            <a:r>
              <a:rPr lang="fr-FR" sz="2400" b="1" dirty="0"/>
              <a:t> (voir ci-dessous). Reste à se convaincre que l'électricité est une nécessité immédiate. Le paradoxe est que celui qui fait cet effort vertueux améliore la situation de celui qui suit dans les embouteillages. Pour lui, conducteur de voiture électrique, il restera longtemps encore le nez collé dans le pot d'échappement sale de celui qui précède. Mais c'est ainsi, il faut amorcer le mouvement pour espérer qu'un jour le parc se convertisse de manière significative. L'Audi e-</a:t>
            </a:r>
            <a:r>
              <a:rPr lang="fr-FR" sz="2400" b="1" dirty="0" err="1"/>
              <a:t>tron</a:t>
            </a:r>
            <a:r>
              <a:rPr lang="fr-FR" sz="2400" b="1" dirty="0"/>
              <a:t> est un moindre mal et ses prestations font figure de référence dans le domaine, il est vrai, balbutiant. Et s'abreuvant en France à une énergie nucléaire pour le moins discutable sur le plan de l'impact écologique à long terme.</a:t>
            </a:r>
          </a:p>
        </p:txBody>
      </p:sp>
    </p:spTree>
    <p:extLst>
      <p:ext uri="{BB962C8B-B14F-4D97-AF65-F5344CB8AC3E}">
        <p14:creationId xmlns:p14="http://schemas.microsoft.com/office/powerpoint/2010/main" val="30556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1393" y="646331"/>
            <a:ext cx="9109213" cy="5884552"/>
          </a:xfrm>
          <a:prstGeom prst="rect">
            <a:avLst/>
          </a:prstGeom>
          <a:effectLst>
            <a:softEdge rad="127000"/>
          </a:effectLst>
        </p:spPr>
      </p:pic>
      <p:sp>
        <p:nvSpPr>
          <p:cNvPr id="10" name="Rectangle 9"/>
          <p:cNvSpPr/>
          <p:nvPr/>
        </p:nvSpPr>
        <p:spPr>
          <a:xfrm>
            <a:off x="3073088" y="821826"/>
            <a:ext cx="6045822" cy="461665"/>
          </a:xfrm>
          <a:prstGeom prst="rect">
            <a:avLst/>
          </a:prstGeom>
        </p:spPr>
        <p:txBody>
          <a:bodyPr wrap="none">
            <a:spAutoFit/>
          </a:bodyPr>
          <a:lstStyle/>
          <a:p>
            <a:r>
              <a:rPr lang="fr-FR" sz="2400" b="1" dirty="0">
                <a:solidFill>
                  <a:srgbClr val="FF0000"/>
                </a:solidFill>
              </a:rPr>
              <a:t>Hyundai Nexo : l'hydrogène en démonstration</a:t>
            </a:r>
          </a:p>
        </p:txBody>
      </p:sp>
      <p:sp>
        <p:nvSpPr>
          <p:cNvPr id="11" name="Rectangle 10"/>
          <p:cNvSpPr/>
          <p:nvPr/>
        </p:nvSpPr>
        <p:spPr>
          <a:xfrm>
            <a:off x="8084541" y="5868264"/>
            <a:ext cx="2526076" cy="461665"/>
          </a:xfrm>
          <a:prstGeom prst="rect">
            <a:avLst/>
          </a:prstGeom>
        </p:spPr>
        <p:txBody>
          <a:bodyPr wrap="none">
            <a:spAutoFit/>
          </a:bodyPr>
          <a:lstStyle/>
          <a:p>
            <a:r>
              <a:rPr lang="fr-FR" sz="2400" b="1" dirty="0">
                <a:solidFill>
                  <a:srgbClr val="FF0000"/>
                </a:solidFill>
              </a:rPr>
              <a:t>Prix : 72 000 euros</a:t>
            </a:r>
          </a:p>
        </p:txBody>
      </p:sp>
    </p:spTree>
    <p:extLst>
      <p:ext uri="{BB962C8B-B14F-4D97-AF65-F5344CB8AC3E}">
        <p14:creationId xmlns:p14="http://schemas.microsoft.com/office/powerpoint/2010/main" val="3940922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900396" y="1986645"/>
            <a:ext cx="10391207" cy="3416320"/>
          </a:xfrm>
          <a:prstGeom prst="rect">
            <a:avLst/>
          </a:prstGeom>
        </p:spPr>
        <p:txBody>
          <a:bodyPr wrap="square">
            <a:spAutoFit/>
          </a:bodyPr>
          <a:lstStyle/>
          <a:p>
            <a:r>
              <a:rPr lang="fr-FR" sz="2400" b="1" dirty="0"/>
              <a:t>Comme le ix35 qu'il remplace, le Nexo est un SUV dont le moteur électrique est alimenté par une pile à combustible à hydrogène. C'est un pari. Il démontre déjà que la technique de sa pile à combustible fonctionne en se comportant comme une voiture électrique qui aurait la même autonomie qu'une voiture à moteur thermique. Et surtout, il a la capacité de faire le plein aussi rapidement mais bute, comme sa principale rivale la Toyota Mirai, sur l'écueil d'un réseau de distribution d'hydrogène. Encore inexistant, car très coûteux à développer, c'est bien de lui que dépend l'avenir d'une solution technique parvenue à maturité et sans doute vendue actuellement à prix coûtant.</a:t>
            </a:r>
          </a:p>
        </p:txBody>
      </p:sp>
    </p:spTree>
    <p:extLst>
      <p:ext uri="{BB962C8B-B14F-4D97-AF65-F5344CB8AC3E}">
        <p14:creationId xmlns:p14="http://schemas.microsoft.com/office/powerpoint/2010/main" val="334771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7289" y="600252"/>
            <a:ext cx="8857422" cy="5907900"/>
          </a:xfrm>
          <a:prstGeom prst="rect">
            <a:avLst/>
          </a:prstGeom>
          <a:effectLst>
            <a:softEdge rad="127000"/>
          </a:effectLst>
        </p:spPr>
      </p:pic>
      <p:sp>
        <p:nvSpPr>
          <p:cNvPr id="10" name="Rectangle 9"/>
          <p:cNvSpPr/>
          <p:nvPr/>
        </p:nvSpPr>
        <p:spPr>
          <a:xfrm>
            <a:off x="3346318" y="646331"/>
            <a:ext cx="5514908" cy="461665"/>
          </a:xfrm>
          <a:prstGeom prst="rect">
            <a:avLst/>
          </a:prstGeom>
        </p:spPr>
        <p:txBody>
          <a:bodyPr wrap="none">
            <a:spAutoFit/>
          </a:bodyPr>
          <a:lstStyle/>
          <a:p>
            <a:r>
              <a:rPr lang="fr-FR" sz="2400" b="1" dirty="0">
                <a:solidFill>
                  <a:srgbClr val="FF0000"/>
                </a:solidFill>
              </a:rPr>
              <a:t>Jaguar </a:t>
            </a:r>
            <a:r>
              <a:rPr lang="fr-FR" sz="2400" b="1" dirty="0" err="1">
                <a:solidFill>
                  <a:srgbClr val="FF0000"/>
                </a:solidFill>
              </a:rPr>
              <a:t>I-Pace</a:t>
            </a:r>
            <a:r>
              <a:rPr lang="fr-FR" sz="2400" b="1" dirty="0">
                <a:solidFill>
                  <a:srgbClr val="FF0000"/>
                </a:solidFill>
              </a:rPr>
              <a:t> : un félin sous haute tension</a:t>
            </a:r>
          </a:p>
        </p:txBody>
      </p:sp>
      <p:sp>
        <p:nvSpPr>
          <p:cNvPr id="11" name="Rectangle 10"/>
          <p:cNvSpPr/>
          <p:nvPr/>
        </p:nvSpPr>
        <p:spPr>
          <a:xfrm>
            <a:off x="6501088" y="5975178"/>
            <a:ext cx="3923895" cy="461665"/>
          </a:xfrm>
          <a:prstGeom prst="rect">
            <a:avLst/>
          </a:prstGeom>
        </p:spPr>
        <p:txBody>
          <a:bodyPr wrap="none">
            <a:spAutoFit/>
          </a:bodyPr>
          <a:lstStyle/>
          <a:p>
            <a:r>
              <a:rPr lang="fr-FR" sz="2400" b="1" dirty="0">
                <a:solidFill>
                  <a:srgbClr val="FF0000"/>
                </a:solidFill>
              </a:rPr>
              <a:t>Prix : à partir de 78 380 euros</a:t>
            </a:r>
          </a:p>
        </p:txBody>
      </p:sp>
    </p:spTree>
    <p:extLst>
      <p:ext uri="{BB962C8B-B14F-4D97-AF65-F5344CB8AC3E}">
        <p14:creationId xmlns:p14="http://schemas.microsoft.com/office/powerpoint/2010/main" val="6650788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1145561" y="797510"/>
            <a:ext cx="9900877" cy="5262979"/>
          </a:xfrm>
          <a:prstGeom prst="rect">
            <a:avLst/>
          </a:prstGeom>
        </p:spPr>
        <p:txBody>
          <a:bodyPr wrap="square">
            <a:spAutoFit/>
          </a:bodyPr>
          <a:lstStyle/>
          <a:p>
            <a:endParaRPr lang="fr-FR" sz="2400" b="1" dirty="0"/>
          </a:p>
          <a:p>
            <a:r>
              <a:rPr lang="fr-FR" sz="2400" b="1" dirty="0"/>
              <a:t>Avec l'</a:t>
            </a:r>
            <a:r>
              <a:rPr lang="fr-FR" sz="2400" b="1" dirty="0" err="1"/>
              <a:t>I-Pace</a:t>
            </a:r>
            <a:r>
              <a:rPr lang="fr-FR" sz="2400" b="1" dirty="0"/>
              <a:t>, Jaguar propose un </a:t>
            </a:r>
            <a:r>
              <a:rPr lang="fr-FR" sz="2400" b="1" dirty="0" err="1"/>
              <a:t>crossover</a:t>
            </a:r>
            <a:r>
              <a:rPr lang="fr-FR" sz="2400" b="1" dirty="0"/>
              <a:t> électrique à hautes performances qui incarne, avant l'Audi e-</a:t>
            </a:r>
            <a:r>
              <a:rPr lang="fr-FR" sz="2400" b="1" dirty="0" err="1"/>
              <a:t>tron</a:t>
            </a:r>
            <a:r>
              <a:rPr lang="fr-FR" sz="2400" b="1" dirty="0"/>
              <a:t> (voir ci-dessus) la première alternative crédible aux Tesla Model S et X. Performant et très plaisant à conduire, l'</a:t>
            </a:r>
            <a:r>
              <a:rPr lang="fr-FR" sz="2400" b="1" dirty="0" err="1"/>
              <a:t>I-Pace</a:t>
            </a:r>
            <a:r>
              <a:rPr lang="fr-FR" sz="2400" b="1" dirty="0"/>
              <a:t> n'a pas grand-chose à envier sur le plan dynamique aux meilleurs SUV thermiques ni à ses rivales désignées, les Tesla les plus affûtées. En revanche, si son imposante batterie de 90 kWh lui confère une autonomie généreuse, l'</a:t>
            </a:r>
            <a:r>
              <a:rPr lang="fr-FR" sz="2400" b="1" dirty="0" err="1"/>
              <a:t>I-Pace</a:t>
            </a:r>
            <a:r>
              <a:rPr lang="fr-FR" sz="2400" b="1" dirty="0"/>
              <a:t> ne dispose pas encore en France d'un réseau de recharge aussi rapide et dense que celui constitué par les « </a:t>
            </a:r>
            <a:r>
              <a:rPr lang="fr-FR" sz="2400" b="1" dirty="0" err="1"/>
              <a:t>superchargeurs</a:t>
            </a:r>
            <a:r>
              <a:rPr lang="fr-FR" sz="2400" b="1" dirty="0"/>
              <a:t> » réservés à ses rivales américaines. Conscients du problème, les dirigeants de Jaguar France proposent donc, pour garantir à leurs clients soucieux de garder une liberté de mouvement totale, une formule de location de l'</a:t>
            </a:r>
            <a:r>
              <a:rPr lang="fr-FR" sz="2400" b="1" dirty="0" err="1"/>
              <a:t>I-Pace</a:t>
            </a:r>
            <a:r>
              <a:rPr lang="fr-FR" sz="2400" b="1" dirty="0"/>
              <a:t> permettant de lui substituer, si nécessaire, un F-Pace Diesel pour une durée pouvant atteindre 8 semaines par an. </a:t>
            </a:r>
          </a:p>
        </p:txBody>
      </p:sp>
    </p:spTree>
    <p:extLst>
      <p:ext uri="{BB962C8B-B14F-4D97-AF65-F5344CB8AC3E}">
        <p14:creationId xmlns:p14="http://schemas.microsoft.com/office/powerpoint/2010/main" val="23701001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4037" y="646331"/>
            <a:ext cx="8883926" cy="5916695"/>
          </a:xfrm>
          <a:prstGeom prst="rect">
            <a:avLst/>
          </a:prstGeom>
          <a:effectLst>
            <a:softEdge rad="127000"/>
          </a:effectLst>
        </p:spPr>
      </p:pic>
      <p:sp>
        <p:nvSpPr>
          <p:cNvPr id="10" name="Rectangle 9"/>
          <p:cNvSpPr/>
          <p:nvPr/>
        </p:nvSpPr>
        <p:spPr>
          <a:xfrm>
            <a:off x="1967530" y="696704"/>
            <a:ext cx="8256940" cy="461665"/>
          </a:xfrm>
          <a:prstGeom prst="rect">
            <a:avLst/>
          </a:prstGeom>
        </p:spPr>
        <p:txBody>
          <a:bodyPr wrap="none">
            <a:spAutoFit/>
          </a:bodyPr>
          <a:lstStyle/>
          <a:p>
            <a:r>
              <a:rPr lang="fr-FR" sz="2400" b="1" dirty="0"/>
              <a:t>Mitsubishi </a:t>
            </a:r>
            <a:r>
              <a:rPr lang="fr-FR" sz="2400" b="1" dirty="0" err="1"/>
              <a:t>Outlander</a:t>
            </a:r>
            <a:r>
              <a:rPr lang="fr-FR" sz="2400" b="1" dirty="0"/>
              <a:t> PHEV : le futur hybride de Renault-Nissan</a:t>
            </a:r>
          </a:p>
        </p:txBody>
      </p:sp>
      <p:sp>
        <p:nvSpPr>
          <p:cNvPr id="11" name="Rectangle 10"/>
          <p:cNvSpPr/>
          <p:nvPr/>
        </p:nvSpPr>
        <p:spPr>
          <a:xfrm>
            <a:off x="6516394" y="6000408"/>
            <a:ext cx="3923895" cy="461665"/>
          </a:xfrm>
          <a:prstGeom prst="rect">
            <a:avLst/>
          </a:prstGeom>
        </p:spPr>
        <p:txBody>
          <a:bodyPr wrap="none">
            <a:spAutoFit/>
          </a:bodyPr>
          <a:lstStyle/>
          <a:p>
            <a:r>
              <a:rPr lang="fr-FR" sz="2400" b="1" dirty="0"/>
              <a:t>Prix : à partir de 39 990 euros</a:t>
            </a:r>
          </a:p>
        </p:txBody>
      </p:sp>
    </p:spTree>
    <p:extLst>
      <p:ext uri="{BB962C8B-B14F-4D97-AF65-F5344CB8AC3E}">
        <p14:creationId xmlns:p14="http://schemas.microsoft.com/office/powerpoint/2010/main" val="3180466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609600" y="917888"/>
            <a:ext cx="10972800" cy="5262979"/>
          </a:xfrm>
          <a:prstGeom prst="rect">
            <a:avLst/>
          </a:prstGeom>
        </p:spPr>
        <p:txBody>
          <a:bodyPr wrap="square">
            <a:spAutoFit/>
          </a:bodyPr>
          <a:lstStyle/>
          <a:p>
            <a:r>
              <a:rPr lang="fr-FR" sz="2400" b="1" dirty="0"/>
              <a:t>Les 34 % de participation de Nissan détenus dans Mitsubishi donnent accès aux originales technologies hybrides du constructeur, celles qui manquent tant à l'alliance Renault-Nissan. Sans préjuger de son avenir avec l'affaire </a:t>
            </a:r>
            <a:r>
              <a:rPr lang="fr-FR" sz="2400" b="1" dirty="0" err="1"/>
              <a:t>Ghosn</a:t>
            </a:r>
            <a:r>
              <a:rPr lang="fr-FR" sz="2400" b="1" dirty="0"/>
              <a:t>, elles sont un excellent moyen de rattraper son retard sur l'hybridation alors que l'Alliance a parié un peu </a:t>
            </a:r>
            <a:r>
              <a:rPr lang="fr-FR" sz="2400" b="1" dirty="0" smtClean="0"/>
              <a:t>tôt sur </a:t>
            </a:r>
            <a:r>
              <a:rPr lang="fr-FR" sz="2400" b="1" dirty="0"/>
              <a:t>le tout électrique. Mais réelle, la démocratisation de cette coûteuse solution d'avenir apparaît encore lointaine, car trop suspendue au régime des aides à l'achat. En allant directement au tout électrique, Renault-Nissan a cru pouvoir brûler une étape, celle de l'hybridation, mais le calendrier de baisse des émissions voulu par les marchés et surtout le législateur obligent néanmoins à passer par ces solutions transitoires. Disponibles mais pas forcément satisfaisantes pour l'esprit, elles sont de celles qui passionnent autant qu'elles hérissent les ingénieurs de l'automobile. Mais ce sont les voitures d'un futur immédiat. Le </a:t>
            </a:r>
            <a:r>
              <a:rPr lang="fr-FR" sz="2400" b="1" dirty="0" err="1"/>
              <a:t>Outlander</a:t>
            </a:r>
            <a:r>
              <a:rPr lang="fr-FR" sz="2400" b="1" dirty="0"/>
              <a:t>, malgré son âge, a été encore amélioré et dispose d'un véritable ascendant sur la concurrence.</a:t>
            </a:r>
          </a:p>
        </p:txBody>
      </p:sp>
    </p:spTree>
    <p:extLst>
      <p:ext uri="{BB962C8B-B14F-4D97-AF65-F5344CB8AC3E}">
        <p14:creationId xmlns:p14="http://schemas.microsoft.com/office/powerpoint/2010/main" val="2521331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4280" y="572028"/>
            <a:ext cx="8963439" cy="5978614"/>
          </a:xfrm>
          <a:prstGeom prst="rect">
            <a:avLst/>
          </a:prstGeom>
          <a:effectLst>
            <a:softEdge rad="127000"/>
          </a:effectLst>
        </p:spPr>
      </p:pic>
      <p:sp>
        <p:nvSpPr>
          <p:cNvPr id="9" name="Rectangle 8"/>
          <p:cNvSpPr/>
          <p:nvPr/>
        </p:nvSpPr>
        <p:spPr>
          <a:xfrm>
            <a:off x="3336109" y="756694"/>
            <a:ext cx="5519781" cy="461665"/>
          </a:xfrm>
          <a:prstGeom prst="rect">
            <a:avLst/>
          </a:prstGeom>
        </p:spPr>
        <p:txBody>
          <a:bodyPr wrap="none">
            <a:spAutoFit/>
          </a:bodyPr>
          <a:lstStyle/>
          <a:p>
            <a:r>
              <a:rPr lang="fr-FR" sz="2400" b="1" dirty="0">
                <a:solidFill>
                  <a:srgbClr val="FF0000"/>
                </a:solidFill>
              </a:rPr>
              <a:t>Nissan </a:t>
            </a:r>
            <a:r>
              <a:rPr lang="fr-FR" sz="2400" b="1" dirty="0" err="1">
                <a:solidFill>
                  <a:srgbClr val="FF0000"/>
                </a:solidFill>
              </a:rPr>
              <a:t>Leaf</a:t>
            </a:r>
            <a:r>
              <a:rPr lang="fr-FR" sz="2400" b="1" dirty="0">
                <a:solidFill>
                  <a:srgbClr val="FF0000"/>
                </a:solidFill>
              </a:rPr>
              <a:t> 2 : experte en solo de batterie</a:t>
            </a:r>
          </a:p>
        </p:txBody>
      </p:sp>
      <p:sp>
        <p:nvSpPr>
          <p:cNvPr id="10" name="Rectangle 9"/>
          <p:cNvSpPr/>
          <p:nvPr/>
        </p:nvSpPr>
        <p:spPr>
          <a:xfrm>
            <a:off x="7173378" y="5271916"/>
            <a:ext cx="3365024" cy="461665"/>
          </a:xfrm>
          <a:prstGeom prst="rect">
            <a:avLst/>
          </a:prstGeom>
        </p:spPr>
        <p:txBody>
          <a:bodyPr wrap="none">
            <a:spAutoFit/>
          </a:bodyPr>
          <a:lstStyle/>
          <a:p>
            <a:r>
              <a:rPr lang="fr-FR" sz="2400" b="1" dirty="0"/>
              <a:t>Prix : à partir de 33 900 €</a:t>
            </a:r>
          </a:p>
        </p:txBody>
      </p:sp>
    </p:spTree>
    <p:extLst>
      <p:ext uri="{BB962C8B-B14F-4D97-AF65-F5344CB8AC3E}">
        <p14:creationId xmlns:p14="http://schemas.microsoft.com/office/powerpoint/2010/main" val="2559176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0" end="0"/>
                                            </p:txEl>
                                          </p:spTgt>
                                        </p:tgtEl>
                                        <p:attrNameLst>
                                          <p:attrName>ppt_w</p:attrName>
                                        </p:attrNameLst>
                                      </p:cBhvr>
                                    </p:anim>
                                    <p:anim by="(#ppt_w*0.50)" calcmode="lin" valueType="num">
                                      <p:cBhvr>
                                        <p:cTn id="24" dur="500" decel="50000" autoRev="1" fill="hold">
                                          <p:stCondLst>
                                            <p:cond delay="0"/>
                                          </p:stCondLst>
                                        </p:cTn>
                                        <p:tgtEl>
                                          <p:spTgt spid="10">
                                            <p:txEl>
                                              <p:pRg st="0" end="0"/>
                                            </p:txEl>
                                          </p:spTgt>
                                        </p:tgtEl>
                                        <p:attrNameLst>
                                          <p:attrName>ppt_x</p:attrName>
                                        </p:attrNameLst>
                                      </p:cBhvr>
                                    </p:anim>
                                    <p:anim from="(-#ppt_h/2)" to="(#ppt_y)" calcmode="lin" valueType="num">
                                      <p:cBhvr>
                                        <p:cTn id="25" dur="1000" fill="hold">
                                          <p:stCondLst>
                                            <p:cond delay="0"/>
                                          </p:stCondLst>
                                        </p:cTn>
                                        <p:tgtEl>
                                          <p:spTgt spid="10">
                                            <p:txEl>
                                              <p:pRg st="0" end="0"/>
                                            </p:txEl>
                                          </p:spTgt>
                                        </p:tgtEl>
                                        <p:attrNameLst>
                                          <p:attrName>ppt_y</p:attrName>
                                        </p:attrNameLst>
                                      </p:cBhvr>
                                    </p:anim>
                                    <p:animRot by="21600000">
                                      <p:cBhvr>
                                        <p:cTn id="2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609600" y="878649"/>
            <a:ext cx="10946296" cy="5262979"/>
          </a:xfrm>
          <a:prstGeom prst="rect">
            <a:avLst/>
          </a:prstGeom>
        </p:spPr>
        <p:txBody>
          <a:bodyPr wrap="square">
            <a:spAutoFit/>
          </a:bodyPr>
          <a:lstStyle/>
          <a:p>
            <a:r>
              <a:rPr lang="fr-FR" sz="2400" b="1" dirty="0"/>
              <a:t>Une vraie berline, 100 % électrique, à un prix convenable, il n'en fallait pas plus pour que la </a:t>
            </a:r>
            <a:r>
              <a:rPr lang="fr-FR" sz="2400" b="1" dirty="0" err="1"/>
              <a:t>Leaf</a:t>
            </a:r>
            <a:r>
              <a:rPr lang="fr-FR" sz="2400" b="1" dirty="0"/>
              <a:t> soit numéro 1 sur le marché et tente de le rester. Devenue une référence, parce que, tout simplement, elle était historiquement la première, la </a:t>
            </a:r>
            <a:r>
              <a:rPr lang="fr-FR" sz="2400" b="1" dirty="0" err="1"/>
              <a:t>Leaf</a:t>
            </a:r>
            <a:r>
              <a:rPr lang="fr-FR" sz="2400" b="1" dirty="0"/>
              <a:t> aura attendu huit ans pour que se constitue une réplique valable. Sans attendre, elle améliore tout ce qui peut l'être et cette profonde refonte ne manque vraiment pas d'arguments. À condition bien sûr d'être déjà </a:t>
            </a:r>
            <a:r>
              <a:rPr lang="fr-FR" sz="2400" b="1" dirty="0" err="1"/>
              <a:t>écocompatible</a:t>
            </a:r>
            <a:r>
              <a:rPr lang="fr-FR" sz="2400" b="1" dirty="0"/>
              <a:t> avec cette motorisation et ses handicaps. Avec cette </a:t>
            </a:r>
            <a:r>
              <a:rPr lang="fr-FR" sz="2400" b="1" dirty="0" err="1"/>
              <a:t>Leaf</a:t>
            </a:r>
            <a:r>
              <a:rPr lang="fr-FR" sz="2400" b="1" dirty="0"/>
              <a:t> totalement parvenue à maturité, qui succède à un modèle dont le kilométrage moyen annuel de 17 000 kilomètres est étonnamment élevé, on lorgne désormais la prochaine version promise en 2019 et dotée cette fois d'une batterie XL. Avec 64 kWh dans une </a:t>
            </a:r>
            <a:r>
              <a:rPr lang="fr-FR" sz="2400" b="1" dirty="0" err="1"/>
              <a:t>Leaf</a:t>
            </a:r>
            <a:r>
              <a:rPr lang="fr-FR" sz="2400" b="1" dirty="0"/>
              <a:t> e-Plus, elle devrait proposer une centaine de kilomètres supplémentaires en autonomie et autoriser la greffe d'un moteur encore plus puissant de 160 kW (soit 218 </a:t>
            </a:r>
            <a:r>
              <a:rPr lang="fr-FR" sz="2400" b="1" dirty="0" err="1"/>
              <a:t>ch</a:t>
            </a:r>
            <a:r>
              <a:rPr lang="fr-FR" sz="2400" b="1" dirty="0"/>
              <a:t>). Celui-ci lui permettra de rivaliser ailleurs que chez nous avec l'excellente Opel </a:t>
            </a:r>
            <a:r>
              <a:rPr lang="fr-FR" sz="2400" b="1" dirty="0" err="1"/>
              <a:t>Ampera</a:t>
            </a:r>
            <a:r>
              <a:rPr lang="fr-FR" sz="2400" b="1" dirty="0"/>
              <a:t>-e, cette dernière étant hélas condamnée en Europe par le retrait de GM.</a:t>
            </a:r>
          </a:p>
        </p:txBody>
      </p:sp>
    </p:spTree>
    <p:extLst>
      <p:ext uri="{BB962C8B-B14F-4D97-AF65-F5344CB8AC3E}">
        <p14:creationId xmlns:p14="http://schemas.microsoft.com/office/powerpoint/2010/main" val="3787844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747388" y="1191123"/>
            <a:ext cx="10697224" cy="5078313"/>
          </a:xfrm>
          <a:prstGeom prst="rect">
            <a:avLst/>
          </a:prstGeom>
        </p:spPr>
        <p:txBody>
          <a:bodyPr wrap="none">
            <a:spAutoFit/>
          </a:bodyPr>
          <a:lstStyle/>
          <a:p>
            <a:r>
              <a:rPr lang="fr-FR" sz="5400" b="1" dirty="0" smtClean="0"/>
              <a:t>                    </a:t>
            </a:r>
            <a:r>
              <a:rPr lang="fr-FR" sz="5400" b="1" dirty="0" smtClean="0"/>
              <a:t>       C’était</a:t>
            </a:r>
            <a:endParaRPr lang="fr-FR" sz="5400" b="1" dirty="0" smtClean="0"/>
          </a:p>
          <a:p>
            <a:r>
              <a:rPr lang="fr-FR" sz="5400" b="1" dirty="0" smtClean="0"/>
              <a:t>2019 : nos </a:t>
            </a:r>
            <a:r>
              <a:rPr lang="fr-FR" sz="5400" b="1" dirty="0"/>
              <a:t>cinq voitures écologiques </a:t>
            </a:r>
          </a:p>
          <a:p>
            <a:endParaRPr lang="fr-FR" sz="5400" b="1" dirty="0" smtClean="0"/>
          </a:p>
          <a:p>
            <a:r>
              <a:rPr lang="fr-FR" sz="5400" b="1" dirty="0" smtClean="0"/>
              <a:t>                  </a:t>
            </a:r>
            <a:r>
              <a:rPr lang="fr-FR" sz="5400" b="1" dirty="0" smtClean="0"/>
              <a:t>      de </a:t>
            </a:r>
            <a:r>
              <a:rPr lang="fr-FR" sz="5400" b="1" dirty="0" smtClean="0"/>
              <a:t>l'année </a:t>
            </a:r>
          </a:p>
          <a:p>
            <a:endParaRPr lang="fr-FR" sz="5400" b="1" dirty="0" smtClean="0"/>
          </a:p>
          <a:p>
            <a:r>
              <a:rPr lang="fr-FR" sz="5400" b="1" dirty="0" smtClean="0"/>
              <a:t>                   </a:t>
            </a:r>
            <a:r>
              <a:rPr lang="fr-FR" sz="5400" b="1" dirty="0" smtClean="0"/>
              <a:t>      par </a:t>
            </a:r>
            <a:r>
              <a:rPr lang="fr-FR" sz="5400" b="1" dirty="0" smtClean="0"/>
              <a:t>Lande</a:t>
            </a:r>
            <a:endParaRPr lang="fr-FR" sz="5400" b="1" dirty="0"/>
          </a:p>
        </p:txBody>
      </p:sp>
    </p:spTree>
    <p:extLst>
      <p:ext uri="{BB962C8B-B14F-4D97-AF65-F5344CB8AC3E}">
        <p14:creationId xmlns:p14="http://schemas.microsoft.com/office/powerpoint/2010/main" val="2693096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5" end="5"/>
                                            </p:txEl>
                                          </p:spTgt>
                                        </p:tgtEl>
                                        <p:attrNameLst>
                                          <p:attrName>ppt_w</p:attrName>
                                        </p:attrNameLst>
                                      </p:cBhvr>
                                    </p:anim>
                                    <p:anim by="(#ppt_w*0.50)" calcmode="lin" valueType="num">
                                      <p:cBhvr>
                                        <p:cTn id="40" dur="500" decel="50000" autoRev="1" fill="hold">
                                          <p:stCondLst>
                                            <p:cond delay="0"/>
                                          </p:stCondLst>
                                        </p:cTn>
                                        <p:tgtEl>
                                          <p:spTgt spid="3">
                                            <p:txEl>
                                              <p:pRg st="5" end="5"/>
                                            </p:txEl>
                                          </p:spTgt>
                                        </p:tgtEl>
                                        <p:attrNameLst>
                                          <p:attrName>ppt_x</p:attrName>
                                        </p:attrNameLst>
                                      </p:cBhvr>
                                    </p:anim>
                                    <p:anim from="(-#ppt_h/2)" to="(#ppt_y)" calcmode="lin" valueType="num">
                                      <p:cBhvr>
                                        <p:cTn id="41" dur="1000" fill="hold">
                                          <p:stCondLst>
                                            <p:cond delay="0"/>
                                          </p:stCondLst>
                                        </p:cTn>
                                        <p:tgtEl>
                                          <p:spTgt spid="3">
                                            <p:txEl>
                                              <p:pRg st="5" end="5"/>
                                            </p:txEl>
                                          </p:spTgt>
                                        </p:tgtEl>
                                        <p:attrNameLst>
                                          <p:attrName>ppt_y</p:attrName>
                                        </p:attrNameLst>
                                      </p:cBhvr>
                                    </p:anim>
                                    <p:animRot by="21600000">
                                      <p:cBhvr>
                                        <p:cTn id="42" dur="1000" fill="hold">
                                          <p:stCondLst>
                                            <p:cond delay="0"/>
                                          </p:stCondLst>
                                        </p:cTn>
                                        <p:tgtEl>
                                          <p:spTgt spid="3">
                                            <p:txEl>
                                              <p:pRg st="5" end="5"/>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2000"/>
                                        <p:tgtEl>
                                          <p:spTgt spid="2"/>
                                        </p:tgtEl>
                                      </p:cBhvr>
                                    </p:animEffect>
                                    <p:anim calcmode="lin" valueType="num">
                                      <p:cBhvr>
                                        <p:cTn id="48" dur="2000" fill="hold"/>
                                        <p:tgtEl>
                                          <p:spTgt spid="2"/>
                                        </p:tgtEl>
                                        <p:attrNameLst>
                                          <p:attrName>ppt_w</p:attrName>
                                        </p:attrNameLst>
                                      </p:cBhvr>
                                      <p:tavLst>
                                        <p:tav tm="0" fmla="#ppt_w*sin(2.5*pi*$)">
                                          <p:val>
                                            <p:fltVal val="0"/>
                                          </p:val>
                                        </p:tav>
                                        <p:tav tm="100000">
                                          <p:val>
                                            <p:fltVal val="1"/>
                                          </p:val>
                                        </p:tav>
                                      </p:tavLst>
                                    </p:anim>
                                    <p:anim calcmode="lin" valueType="num">
                                      <p:cBhvr>
                                        <p:cTn id="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TotalTime>
  <Words>1225</Words>
  <Application>Microsoft Office PowerPoint</Application>
  <PresentationFormat>Grand écran</PresentationFormat>
  <Paragraphs>98</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2019-01-01T15:07:43Z</dcterms:created>
  <dcterms:modified xsi:type="dcterms:W3CDTF">2019-01-02T15:43:51Z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