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60" r:id="rId4"/>
    <p:sldId id="258" r:id="rId5"/>
    <p:sldId id="259" r:id="rId6"/>
    <p:sldId id="265" r:id="rId7"/>
    <p:sldId id="261"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90"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ydi+LcxVezVqh71YhjPiw==" hashData="qV5crLHc7AOCV948kW9pXsnJRHM/jtWkXgH36jOwzR1pTK2fbz0ekl36SNff7ATxrmtVpzqefcT1v+75sh/tL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04/12/2020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795339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598301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36645176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25</a:t>
            </a:fld>
            <a:endParaRPr lang="fr-FR"/>
          </a:p>
        </p:txBody>
      </p:sp>
    </p:spTree>
    <p:extLst>
      <p:ext uri="{BB962C8B-B14F-4D97-AF65-F5344CB8AC3E}">
        <p14:creationId xmlns:p14="http://schemas.microsoft.com/office/powerpoint/2010/main" val="12286626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26</a:t>
            </a:fld>
            <a:endParaRPr lang="fr-FR"/>
          </a:p>
        </p:txBody>
      </p:sp>
    </p:spTree>
    <p:extLst>
      <p:ext uri="{BB962C8B-B14F-4D97-AF65-F5344CB8AC3E}">
        <p14:creationId xmlns:p14="http://schemas.microsoft.com/office/powerpoint/2010/main" val="6864987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27</a:t>
            </a:fld>
            <a:endParaRPr lang="fr-FR"/>
          </a:p>
        </p:txBody>
      </p:sp>
    </p:spTree>
    <p:extLst>
      <p:ext uri="{BB962C8B-B14F-4D97-AF65-F5344CB8AC3E}">
        <p14:creationId xmlns:p14="http://schemas.microsoft.com/office/powerpoint/2010/main" val="7377173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28</a:t>
            </a:fld>
            <a:endParaRPr lang="fr-FR"/>
          </a:p>
        </p:txBody>
      </p:sp>
    </p:spTree>
    <p:extLst>
      <p:ext uri="{BB962C8B-B14F-4D97-AF65-F5344CB8AC3E}">
        <p14:creationId xmlns:p14="http://schemas.microsoft.com/office/powerpoint/2010/main" val="2292230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29</a:t>
            </a:fld>
            <a:endParaRPr lang="fr-FR"/>
          </a:p>
        </p:txBody>
      </p:sp>
    </p:spTree>
    <p:extLst>
      <p:ext uri="{BB962C8B-B14F-4D97-AF65-F5344CB8AC3E}">
        <p14:creationId xmlns:p14="http://schemas.microsoft.com/office/powerpoint/2010/main" val="30559425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30</a:t>
            </a:fld>
            <a:endParaRPr lang="fr-FR"/>
          </a:p>
        </p:txBody>
      </p:sp>
    </p:spTree>
    <p:extLst>
      <p:ext uri="{BB962C8B-B14F-4D97-AF65-F5344CB8AC3E}">
        <p14:creationId xmlns:p14="http://schemas.microsoft.com/office/powerpoint/2010/main" val="2148520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31</a:t>
            </a:fld>
            <a:endParaRPr lang="fr-FR"/>
          </a:p>
        </p:txBody>
      </p:sp>
    </p:spTree>
    <p:extLst>
      <p:ext uri="{BB962C8B-B14F-4D97-AF65-F5344CB8AC3E}">
        <p14:creationId xmlns:p14="http://schemas.microsoft.com/office/powerpoint/2010/main" val="1087368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32</a:t>
            </a:fld>
            <a:endParaRPr lang="fr-FR"/>
          </a:p>
        </p:txBody>
      </p:sp>
    </p:spTree>
    <p:extLst>
      <p:ext uri="{BB962C8B-B14F-4D97-AF65-F5344CB8AC3E}">
        <p14:creationId xmlns:p14="http://schemas.microsoft.com/office/powerpoint/2010/main" val="174232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04/12/2020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04/12/2020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04/12/2020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04/12/2020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4"/>
          <a:srcRect r="196" b="18285"/>
          <a:stretch/>
        </p:blipFill>
        <p:spPr>
          <a:xfrm>
            <a:off x="1657222" y="1254294"/>
            <a:ext cx="8877556" cy="4361132"/>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778151" y="4593417"/>
            <a:ext cx="8635697" cy="1107996"/>
          </a:xfrm>
          <a:prstGeom prst="rect">
            <a:avLst/>
          </a:prstGeom>
        </p:spPr>
        <p:txBody>
          <a:bodyPr wrap="none">
            <a:spAutoFit/>
          </a:bodyPr>
          <a:lstStyle/>
          <a:p>
            <a:r>
              <a:rPr lang="fr-FR" sz="66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Brioude Auvergne</a:t>
            </a:r>
            <a:endParaRPr lang="fr-FR" sz="66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mc:Choice xmlns:p14="http://schemas.microsoft.com/office/powerpoint/2010/main" Requires="p14">
      <p:transition spd="slow" p14:dur="7250" advTm="17000">
        <p:wedge/>
        <p:sndAc>
          <p:stSnd loop="1">
            <p:snd r:embed="rId3" name="Georges Brassens - Pour l'Auvergnat.wav"/>
          </p:stSnd>
        </p:sndAc>
      </p:transition>
    </mc:Choice>
    <mc:Fallback>
      <p:transition spd="slow" advTm="17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nodeType="clickEffect">
                                  <p:stCondLst>
                                    <p:cond delay="0"/>
                                  </p:stCondLst>
                                  <p:iterate type="lt">
                                    <p:tmPct val="50000"/>
                                  </p:iterate>
                                  <p:childTnLst>
                                    <p:set>
                                      <p:cBhvr>
                                        <p:cTn id="14" dur="1" fill="hold">
                                          <p:stCondLst>
                                            <p:cond delay="0"/>
                                          </p:stCondLst>
                                        </p:cTn>
                                        <p:tgtEl>
                                          <p:spTgt spid="8">
                                            <p:txEl>
                                              <p:pRg st="0" end="0"/>
                                            </p:txEl>
                                          </p:spTgt>
                                        </p:tgtEl>
                                        <p:attrNameLst>
                                          <p:attrName>style.visibility</p:attrName>
                                        </p:attrNameLst>
                                      </p:cBhvr>
                                      <p:to>
                                        <p:strVal val="visible"/>
                                      </p:to>
                                    </p:set>
                                    <p:set>
                                      <p:cBhvr>
                                        <p:cTn id="15" dur="455" fill="hold">
                                          <p:stCondLst>
                                            <p:cond delay="0"/>
                                          </p:stCondLst>
                                        </p:cTn>
                                        <p:tgtEl>
                                          <p:spTgt spid="8">
                                            <p:txEl>
                                              <p:pRg st="0" end="0"/>
                                            </p:txEl>
                                          </p:spTgt>
                                        </p:tgtEl>
                                        <p:attrNameLst>
                                          <p:attrName>style.rotation</p:attrName>
                                        </p:attrNameLst>
                                      </p:cBhvr>
                                      <p:to>
                                        <p:strVal val="-45.0"/>
                                      </p:to>
                                    </p:set>
                                    <p:anim calcmode="lin" valueType="num">
                                      <p:cBhvr>
                                        <p:cTn id="16"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2133313" y="1449701"/>
            <a:ext cx="8539843" cy="3970318"/>
          </a:xfrm>
          <a:prstGeom prst="rect">
            <a:avLst/>
          </a:prstGeom>
        </p:spPr>
        <p:txBody>
          <a:bodyPr wrap="square">
            <a:spAutoFit/>
          </a:bodyPr>
          <a:lstStyle/>
          <a:p>
            <a:r>
              <a:rPr lang="fr-FR" sz="3600" b="1" dirty="0" smtClean="0">
                <a:ln>
                  <a:solidFill>
                    <a:srgbClr val="FFC000"/>
                  </a:solidFill>
                </a:ln>
                <a:effectLst>
                  <a:glow rad="228600">
                    <a:schemeClr val="accent2">
                      <a:satMod val="175000"/>
                      <a:alpha val="40000"/>
                    </a:schemeClr>
                  </a:glow>
                </a:effectLst>
                <a:latin typeface="Magneto" panose="04030805050802020D02" pitchFamily="82" charset="0"/>
              </a:rPr>
              <a:t>Brioude </a:t>
            </a:r>
            <a:r>
              <a:rPr lang="fr-FR" sz="3600" b="1" dirty="0">
                <a:ln>
                  <a:solidFill>
                    <a:srgbClr val="FFC000"/>
                  </a:solidFill>
                </a:ln>
                <a:effectLst>
                  <a:glow rad="228600">
                    <a:schemeClr val="accent2">
                      <a:satMod val="175000"/>
                      <a:alpha val="40000"/>
                    </a:schemeClr>
                  </a:glow>
                </a:effectLst>
                <a:latin typeface="Magneto" panose="04030805050802020D02" pitchFamily="82" charset="0"/>
              </a:rPr>
              <a:t>est une commune française située dans le département de la Haute-Loire, en région Auvergne-Rhône-Alpes. Ses habitants sont appelés les Brivadois et les Brivadoises</a:t>
            </a:r>
            <a:endParaRPr lang="fr-FR" sz="36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75284" y="1233176"/>
            <a:ext cx="6641432" cy="4391647"/>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sp>
        <p:nvSpPr>
          <p:cNvPr id="3" name="Rectangle 2"/>
          <p:cNvSpPr/>
          <p:nvPr/>
        </p:nvSpPr>
        <p:spPr>
          <a:xfrm>
            <a:off x="1824789" y="1172702"/>
            <a:ext cx="8542421" cy="4524315"/>
          </a:xfrm>
          <a:prstGeom prst="rect">
            <a:avLst/>
          </a:prstGeom>
        </p:spPr>
        <p:txBody>
          <a:bodyPr wrap="squar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un exemple d’art roman en Auvergne : la basilique Saint-Julien à Brioude. Je vous propose de découvrir,  en photos, ce joyau architectural de la région, notre coup de cœur. Brioude, petite ville de 6 000 habitants, et sous-préfecture de la Haute-Loire est située entre Le Puy et Clermont-Ferrand.  </a:t>
            </a:r>
          </a:p>
        </p:txBody>
      </p:sp>
    </p:spTree>
    <p:extLst>
      <p:ext uri="{BB962C8B-B14F-4D97-AF65-F5344CB8AC3E}">
        <p14:creationId xmlns:p14="http://schemas.microsoft.com/office/powerpoint/2010/main" val="271946433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67263" y="1218397"/>
            <a:ext cx="6665496" cy="4415891"/>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26369"/>
            <a:ext cx="6689558" cy="4431832"/>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sp>
        <p:nvSpPr>
          <p:cNvPr id="3" name="Rectangle 2"/>
          <p:cNvSpPr/>
          <p:nvPr/>
        </p:nvSpPr>
        <p:spPr>
          <a:xfrm>
            <a:off x="3048000" y="1418923"/>
            <a:ext cx="6096000" cy="4031873"/>
          </a:xfrm>
          <a:prstGeom prst="rect">
            <a:avLst/>
          </a:prstGeom>
        </p:spPr>
        <p:txBody>
          <a:bodyPr>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On trouve un grand parking très proche, en contrebas,  avec un ascenseur donnant directement accès au centre ville, devant la mairie, donc accessible à tous.</a:t>
            </a:r>
          </a:p>
        </p:txBody>
      </p:sp>
    </p:spTree>
    <p:extLst>
      <p:ext uri="{BB962C8B-B14F-4D97-AF65-F5344CB8AC3E}">
        <p14:creationId xmlns:p14="http://schemas.microsoft.com/office/powerpoint/2010/main" val="228772087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42311"/>
            <a:ext cx="6665495" cy="4415890"/>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sp>
        <p:nvSpPr>
          <p:cNvPr id="3" name="Rectangle 2"/>
          <p:cNvSpPr/>
          <p:nvPr/>
        </p:nvSpPr>
        <p:spPr>
          <a:xfrm>
            <a:off x="3132221" y="1418923"/>
            <a:ext cx="6096000" cy="4031873"/>
          </a:xfrm>
          <a:prstGeom prst="rect">
            <a:avLst/>
          </a:prstGeom>
        </p:spPr>
        <p:txBody>
          <a:bodyPr>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Au 1er abord nous sommes bien entendu immédiatement frappés par la taille impressionnante et la beauté de la principale église de la cité, blottie au cœur de la vieille ville</a:t>
            </a:r>
            <a:r>
              <a:rPr lang="fr-FR" dirty="0"/>
              <a:t>. </a:t>
            </a:r>
          </a:p>
        </p:txBody>
      </p:sp>
    </p:spTree>
    <p:extLst>
      <p:ext uri="{BB962C8B-B14F-4D97-AF65-F5344CB8AC3E}">
        <p14:creationId xmlns:p14="http://schemas.microsoft.com/office/powerpoint/2010/main" val="38015958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07105" y="1234680"/>
            <a:ext cx="6713622" cy="4430991"/>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sp>
        <p:nvSpPr>
          <p:cNvPr id="3" name="Rectangle 2"/>
          <p:cNvSpPr/>
          <p:nvPr/>
        </p:nvSpPr>
        <p:spPr>
          <a:xfrm>
            <a:off x="3048000" y="1418923"/>
            <a:ext cx="6096000" cy="4031873"/>
          </a:xfrm>
          <a:prstGeom prst="rect">
            <a:avLst/>
          </a:prstGeom>
        </p:spPr>
        <p:txBody>
          <a:bodyPr>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Déjà l'extérieur mérite le déplacement, mais quand on entre, la surprise est totale ! Elle possède de grandes ressemblances à celle d'Issoire, un peu plus au nord, que nous avions visité l'an dernier.</a:t>
            </a:r>
          </a:p>
        </p:txBody>
      </p:sp>
    </p:spTree>
    <p:extLst>
      <p:ext uri="{BB962C8B-B14F-4D97-AF65-F5344CB8AC3E}">
        <p14:creationId xmlns:p14="http://schemas.microsoft.com/office/powerpoint/2010/main" val="358944162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50281"/>
            <a:ext cx="6653464" cy="4407920"/>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sp>
        <p:nvSpPr>
          <p:cNvPr id="3" name="Rectangle 2"/>
          <p:cNvSpPr/>
          <p:nvPr/>
        </p:nvSpPr>
        <p:spPr>
          <a:xfrm>
            <a:off x="3001106" y="1665145"/>
            <a:ext cx="6096000" cy="3539430"/>
          </a:xfrm>
          <a:prstGeom prst="rect">
            <a:avLst/>
          </a:prstGeom>
        </p:spPr>
        <p:txBody>
          <a:bodyPr>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Construite par les chanoines comtes en l'honneur du martyr Saint Julien au XIe et XIIe siècles, c'est la plus grande église romane d'Auvergne.</a:t>
            </a:r>
          </a:p>
        </p:txBody>
      </p:sp>
    </p:spTree>
    <p:extLst>
      <p:ext uri="{BB962C8B-B14F-4D97-AF65-F5344CB8AC3E}">
        <p14:creationId xmlns:p14="http://schemas.microsoft.com/office/powerpoint/2010/main" val="227416534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29887" y="1270303"/>
            <a:ext cx="6630682" cy="4384539"/>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3" name="Rectangle 2"/>
          <p:cNvSpPr/>
          <p:nvPr/>
        </p:nvSpPr>
        <p:spPr>
          <a:xfrm>
            <a:off x="2180953" y="1234257"/>
            <a:ext cx="7736306" cy="4401205"/>
          </a:xfrm>
          <a:prstGeom prst="rect">
            <a:avLst/>
          </a:prstGeom>
        </p:spPr>
        <p:txBody>
          <a:bodyPr wrap="square">
            <a:spAutoFit/>
          </a:bodyPr>
          <a:lstStyle/>
          <a:p>
            <a:r>
              <a:rPr lang="fr-FR" sz="28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Contrairement aux autres anciens édifices d’Auvergne, la basilique n’est pas construite en pierre volcanique noire, comme l’est la cathédrale de Clermont Ferrand, ce qui en fait une église assez claire. Son architecture est typique du roman auvergnat : un narthex, un clocher hexagonal, des chapelles rayonnantes, un déambulatoire voûté en berceau, etc…</a:t>
            </a:r>
          </a:p>
        </p:txBody>
      </p:sp>
    </p:spTree>
    <p:extLst>
      <p:ext uri="{BB962C8B-B14F-4D97-AF65-F5344CB8AC3E}">
        <p14:creationId xmlns:p14="http://schemas.microsoft.com/office/powerpoint/2010/main" val="131835309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58251"/>
            <a:ext cx="6641432" cy="4399949"/>
          </a:xfrm>
          <a:prstGeom prst="rect">
            <a:avLst/>
          </a:prstGeom>
          <a:effectLst>
            <a:softEdge rad="127000"/>
          </a:effectLst>
        </p:spPr>
      </p:pic>
      <p:sp>
        <p:nvSpPr>
          <p:cNvPr id="8" name="Rectangle 7"/>
          <p:cNvSpPr/>
          <p:nvPr/>
        </p:nvSpPr>
        <p:spPr>
          <a:xfrm>
            <a:off x="1720517" y="1366897"/>
            <a:ext cx="8602578" cy="1077218"/>
          </a:xfrm>
          <a:prstGeom prst="rect">
            <a:avLst/>
          </a:prstGeom>
        </p:spPr>
        <p:txBody>
          <a:bodyPr wrap="squar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Dès l'entrée nous admirons le pavage en galets, de différentes teintes.</a:t>
            </a:r>
          </a:p>
        </p:txBody>
      </p:sp>
    </p:spTree>
    <p:extLst>
      <p:ext uri="{BB962C8B-B14F-4D97-AF65-F5344CB8AC3E}">
        <p14:creationId xmlns:p14="http://schemas.microsoft.com/office/powerpoint/2010/main" val="133556323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calcmode="lin" valueType="num">
                                      <p:cBhvr>
                                        <p:cTn id="1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8">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19136" y="1234339"/>
            <a:ext cx="6689559" cy="4431833"/>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45105" y="1659285"/>
            <a:ext cx="8301789"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Aux XIIIe et XIVe siècles, la nef (75 m de long), fut recouverte d'une voûte de type gothique. L'alternance de pierres polychromes, rouges, blanches et noires, lui donne un cachet typique, tant à l'extérieur qu'à l'intérieur.</a:t>
            </a:r>
          </a:p>
        </p:txBody>
      </p:sp>
    </p:spTree>
    <p:extLst>
      <p:ext uri="{BB962C8B-B14F-4D97-AF65-F5344CB8AC3E}">
        <p14:creationId xmlns:p14="http://schemas.microsoft.com/office/powerpoint/2010/main" val="25028925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a:blip r:embed="rId3"/>
          <a:stretch>
            <a:fillRect/>
          </a:stretch>
        </p:blipFill>
        <p:spPr>
          <a:xfrm>
            <a:off x="2731168" y="1242311"/>
            <a:ext cx="6665495" cy="4415890"/>
          </a:xfrm>
          <a:prstGeom prst="rect">
            <a:avLst/>
          </a:prstGeom>
          <a:effectLst>
            <a:softEdge rad="127000"/>
          </a:effectLst>
        </p:spPr>
      </p:pic>
    </p:spTree>
    <p:extLst>
      <p:ext uri="{BB962C8B-B14F-4D97-AF65-F5344CB8AC3E}">
        <p14:creationId xmlns:p14="http://schemas.microsoft.com/office/powerpoint/2010/main" val="394681550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sp>
        <p:nvSpPr>
          <p:cNvPr id="3" name="Rectangle 2"/>
          <p:cNvSpPr/>
          <p:nvPr/>
        </p:nvSpPr>
        <p:spPr>
          <a:xfrm>
            <a:off x="3037114" y="2151727"/>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L'abondance de sa décoration sculptée, la qualité des fresques de la nef de la chapelle Saint-Michel...</a:t>
            </a:r>
          </a:p>
        </p:txBody>
      </p:sp>
    </p:spTree>
    <p:extLst>
      <p:ext uri="{BB962C8B-B14F-4D97-AF65-F5344CB8AC3E}">
        <p14:creationId xmlns:p14="http://schemas.microsoft.com/office/powerpoint/2010/main" val="237114255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43200" y="1229934"/>
            <a:ext cx="6653463" cy="4432870"/>
          </a:xfrm>
          <a:prstGeom prst="rect">
            <a:avLst/>
          </a:prstGeom>
          <a:effectLst>
            <a:softEdge rad="127000"/>
          </a:effectLst>
        </p:spPr>
      </p:pic>
    </p:spTree>
    <p:extLst>
      <p:ext uri="{BB962C8B-B14F-4D97-AF65-F5344CB8AC3E}">
        <p14:creationId xmlns:p14="http://schemas.microsoft.com/office/powerpoint/2010/main" val="295109770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3" name="Rectangle 2"/>
          <p:cNvSpPr/>
          <p:nvPr/>
        </p:nvSpPr>
        <p:spPr>
          <a:xfrm>
            <a:off x="1768027" y="2395351"/>
            <a:ext cx="8736687" cy="584775"/>
          </a:xfrm>
          <a:prstGeom prst="rect">
            <a:avLst/>
          </a:prstGeom>
        </p:spPr>
        <p:txBody>
          <a:bodyPr wrap="non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Fresques de la chapelle Saint-Michel</a:t>
            </a:r>
            <a:r>
              <a:rPr lang="fr-FR" dirty="0"/>
              <a:t>.</a:t>
            </a:r>
          </a:p>
        </p:txBody>
      </p:sp>
      <p:sp>
        <p:nvSpPr>
          <p:cNvPr id="8" name="Rectangle 7"/>
          <p:cNvSpPr/>
          <p:nvPr/>
        </p:nvSpPr>
        <p:spPr>
          <a:xfrm>
            <a:off x="2141621" y="3759661"/>
            <a:ext cx="8627788" cy="1569660"/>
          </a:xfrm>
          <a:prstGeom prst="rect">
            <a:avLst/>
          </a:prstGeom>
        </p:spPr>
        <p:txBody>
          <a:bodyPr wrap="squar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...le mobilier et les statues, font la renommée de cet édifice remarquable.</a:t>
            </a:r>
          </a:p>
        </p:txBody>
      </p:sp>
    </p:spTree>
    <p:extLst>
      <p:ext uri="{BB962C8B-B14F-4D97-AF65-F5344CB8AC3E}">
        <p14:creationId xmlns:p14="http://schemas.microsoft.com/office/powerpoint/2010/main" val="3946863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
                                            <p:txEl>
                                              <p:pRg st="0" end="0"/>
                                            </p:txEl>
                                          </p:spTgt>
                                        </p:tgtEl>
                                        <p:attrNameLst>
                                          <p:attrName>style.visibility</p:attrName>
                                        </p:attrNameLst>
                                      </p:cBhvr>
                                      <p:to>
                                        <p:strVal val="visible"/>
                                      </p:to>
                                    </p:set>
                                    <p:anim calcmode="lin" valueType="num">
                                      <p:cBhvr>
                                        <p:cTn id="2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66223"/>
            <a:ext cx="6629400" cy="4391977"/>
          </a:xfrm>
          <a:prstGeom prst="rect">
            <a:avLst/>
          </a:prstGeom>
          <a:effectLst>
            <a:softEdge rad="127000"/>
          </a:effectLst>
        </p:spPr>
      </p:pic>
    </p:spTree>
    <p:extLst>
      <p:ext uri="{BB962C8B-B14F-4D97-AF65-F5344CB8AC3E}">
        <p14:creationId xmlns:p14="http://schemas.microsoft.com/office/powerpoint/2010/main" val="36053739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3" name="Rectangle 2"/>
          <p:cNvSpPr/>
          <p:nvPr/>
        </p:nvSpPr>
        <p:spPr>
          <a:xfrm>
            <a:off x="2450431" y="2080767"/>
            <a:ext cx="7291137" cy="3046988"/>
          </a:xfrm>
          <a:prstGeom prst="rect">
            <a:avLst/>
          </a:prstGeom>
        </p:spPr>
        <p:txBody>
          <a:bodyPr wrap="squar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Sur les piliers de la nef, des pans entiers de fresques du début XIIème siècle exposent des scènes bibliques et narratives, insérées dans de riches motifs décoratifs.</a:t>
            </a:r>
          </a:p>
        </p:txBody>
      </p:sp>
    </p:spTree>
    <p:extLst>
      <p:ext uri="{BB962C8B-B14F-4D97-AF65-F5344CB8AC3E}">
        <p14:creationId xmlns:p14="http://schemas.microsoft.com/office/powerpoint/2010/main" val="15363580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34339"/>
            <a:ext cx="6677527" cy="4423861"/>
          </a:xfrm>
          <a:prstGeom prst="rect">
            <a:avLst/>
          </a:prstGeom>
          <a:effectLst>
            <a:softEdge rad="127000"/>
          </a:effectLst>
        </p:spPr>
      </p:pic>
    </p:spTree>
    <p:extLst>
      <p:ext uri="{BB962C8B-B14F-4D97-AF65-F5344CB8AC3E}">
        <p14:creationId xmlns:p14="http://schemas.microsoft.com/office/powerpoint/2010/main" val="390290126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26</a:t>
            </a:fld>
            <a:endParaRPr lang="fr-FR" sz="1800" b="1" dirty="0">
              <a:solidFill>
                <a:srgbClr val="FF0000"/>
              </a:solidFill>
              <a:latin typeface="Magneto" panose="04030805050802020D02" pitchFamily="82" charset="0"/>
            </a:endParaRPr>
          </a:p>
        </p:txBody>
      </p:sp>
      <p:sp>
        <p:nvSpPr>
          <p:cNvPr id="3" name="Rectangle 2"/>
          <p:cNvSpPr/>
          <p:nvPr/>
        </p:nvSpPr>
        <p:spPr>
          <a:xfrm>
            <a:off x="3001106" y="2157587"/>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Les colonnes sont surmontées de chapiteaux étonnants. La crypte enferme les reliques de St julien. </a:t>
            </a:r>
          </a:p>
        </p:txBody>
      </p:sp>
    </p:spTree>
    <p:extLst>
      <p:ext uri="{BB962C8B-B14F-4D97-AF65-F5344CB8AC3E}">
        <p14:creationId xmlns:p14="http://schemas.microsoft.com/office/powerpoint/2010/main" val="79822582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31168" y="1226369"/>
            <a:ext cx="6689558" cy="4431832"/>
          </a:xfrm>
          <a:prstGeom prst="rect">
            <a:avLst/>
          </a:prstGeom>
          <a:effectLst>
            <a:softEdge rad="127000"/>
          </a:effectLst>
        </p:spPr>
      </p:pic>
      <p:sp>
        <p:nvSpPr>
          <p:cNvPr id="8" name="Rectangle 7"/>
          <p:cNvSpPr/>
          <p:nvPr/>
        </p:nvSpPr>
        <p:spPr>
          <a:xfrm>
            <a:off x="3612946" y="1346685"/>
            <a:ext cx="5184433" cy="584775"/>
          </a:xfrm>
          <a:prstGeom prst="rect">
            <a:avLst/>
          </a:prstGeom>
        </p:spPr>
        <p:txBody>
          <a:bodyPr wrap="non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Reliques de St Julien.</a:t>
            </a:r>
          </a:p>
        </p:txBody>
      </p:sp>
    </p:spTree>
    <p:extLst>
      <p:ext uri="{BB962C8B-B14F-4D97-AF65-F5344CB8AC3E}">
        <p14:creationId xmlns:p14="http://schemas.microsoft.com/office/powerpoint/2010/main" val="1049123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767262" y="1242310"/>
            <a:ext cx="6629401" cy="4391978"/>
          </a:xfrm>
          <a:prstGeom prst="rect">
            <a:avLst/>
          </a:prstGeom>
          <a:effectLst>
            <a:softEdge rad="127000"/>
          </a:effectLst>
        </p:spPr>
      </p:pic>
    </p:spTree>
    <p:extLst>
      <p:ext uri="{BB962C8B-B14F-4D97-AF65-F5344CB8AC3E}">
        <p14:creationId xmlns:p14="http://schemas.microsoft.com/office/powerpoint/2010/main" val="102336774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29</a:t>
            </a:fld>
            <a:endParaRPr lang="fr-FR" sz="1800" b="1" dirty="0">
              <a:solidFill>
                <a:srgbClr val="FF0000"/>
              </a:solidFill>
              <a:latin typeface="Magneto" panose="04030805050802020D02" pitchFamily="82" charset="0"/>
            </a:endParaRPr>
          </a:p>
        </p:txBody>
      </p:sp>
      <p:sp>
        <p:nvSpPr>
          <p:cNvPr id="3" name="Rectangle 2"/>
          <p:cNvSpPr/>
          <p:nvPr/>
        </p:nvSpPr>
        <p:spPr>
          <a:xfrm>
            <a:off x="2132826" y="1234257"/>
            <a:ext cx="7832559" cy="4401205"/>
          </a:xfrm>
          <a:prstGeom prst="rect">
            <a:avLst/>
          </a:prstGeom>
        </p:spPr>
        <p:txBody>
          <a:bodyPr wrap="square">
            <a:spAutoFit/>
          </a:bodyPr>
          <a:lstStyle/>
          <a:p>
            <a:r>
              <a:rPr lang="fr-FR" sz="28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Outre la taille impressionnante de la nef on est frappé par la qualité de la lumière proposée par les vitraux contemporains. Ils permettent d'apprécier la beauté des décors peints et sculptés, qui transforme la basilique en merveilleux livre d'images. Ces vitraux ont été posés en 2007 par le père dominicain coréen : Kim En </a:t>
            </a:r>
            <a:r>
              <a:rPr lang="fr-FR" sz="2800" b="1" dirty="0" err="1">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Joong</a:t>
            </a:r>
            <a:r>
              <a:rPr lang="fr-FR" sz="28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 (une vraie réussite !).</a:t>
            </a:r>
          </a:p>
        </p:txBody>
      </p:sp>
    </p:spTree>
    <p:extLst>
      <p:ext uri="{BB962C8B-B14F-4D97-AF65-F5344CB8AC3E}">
        <p14:creationId xmlns:p14="http://schemas.microsoft.com/office/powerpoint/2010/main" val="26810296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128210" y="1260308"/>
            <a:ext cx="5859379" cy="4394534"/>
          </a:xfrm>
          <a:prstGeom prst="rect">
            <a:avLst/>
          </a:prstGeom>
          <a:effectLst>
            <a:softEdge rad="127000"/>
          </a:effectLst>
        </p:spPr>
      </p:pic>
    </p:spTree>
    <p:extLst>
      <p:ext uri="{BB962C8B-B14F-4D97-AF65-F5344CB8AC3E}">
        <p14:creationId xmlns:p14="http://schemas.microsoft.com/office/powerpoint/2010/main" val="5949339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31</a:t>
            </a:fld>
            <a:endParaRPr lang="fr-FR" sz="1800" b="1" dirty="0">
              <a:solidFill>
                <a:srgbClr val="FF0000"/>
              </a:solidFill>
              <a:latin typeface="Magneto" panose="04030805050802020D02" pitchFamily="82" charset="0"/>
            </a:endParaRPr>
          </a:p>
        </p:txBody>
      </p:sp>
      <p:sp>
        <p:nvSpPr>
          <p:cNvPr id="3" name="Rectangle 2"/>
          <p:cNvSpPr/>
          <p:nvPr/>
        </p:nvSpPr>
        <p:spPr>
          <a:xfrm>
            <a:off x="1876925" y="1230005"/>
            <a:ext cx="8831180" cy="4524315"/>
          </a:xfrm>
          <a:prstGeom prst="rect">
            <a:avLst/>
          </a:prstGeom>
        </p:spPr>
        <p:txBody>
          <a:bodyPr wrap="square">
            <a:spAutoFit/>
          </a:bodyPr>
          <a:lstStyle/>
          <a:p>
            <a:r>
              <a:rPr lang="fr-FR" sz="3200" b="1" dirty="0">
                <a:ln>
                  <a:solidFill>
                    <a:srgbClr val="FFC000"/>
                  </a:solidFill>
                </a:ln>
                <a:solidFill>
                  <a:schemeClr val="bg1"/>
                </a:solidFill>
                <a:effectLst>
                  <a:glow rad="228600">
                    <a:schemeClr val="accent4">
                      <a:satMod val="175000"/>
                      <a:alpha val="40000"/>
                    </a:schemeClr>
                  </a:glow>
                </a:effectLst>
                <a:latin typeface="Magneto" panose="04030805050802020D02" pitchFamily="82" charset="0"/>
              </a:rPr>
              <a:t>Ne manquez pas la visite de cette extraordinaire basilique, monument imposant de sérénité, et d'en faire le tour extérieur,  pour admirer en particulier le chevet et les chapelles rayonnantes. Et de préférence faites la visite guidée qui vous permettra d'en découvrir les détails, à l'aide de personnes compétentes .</a:t>
            </a:r>
          </a:p>
        </p:txBody>
      </p:sp>
    </p:spTree>
    <p:extLst>
      <p:ext uri="{BB962C8B-B14F-4D97-AF65-F5344CB8AC3E}">
        <p14:creationId xmlns:p14="http://schemas.microsoft.com/office/powerpoint/2010/main" val="359705380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r="196" b="18285"/>
          <a:stretch/>
        </p:blipFill>
        <p:spPr>
          <a:xfrm>
            <a:off x="1657222" y="1254294"/>
            <a:ext cx="8877556" cy="4361132"/>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32</a:t>
            </a:fld>
            <a:endParaRPr lang="fr-FR" sz="1800" b="1" dirty="0">
              <a:solidFill>
                <a:srgbClr val="FF0000"/>
              </a:solidFill>
              <a:latin typeface="Magneto" panose="04030805050802020D02" pitchFamily="82" charset="0"/>
            </a:endParaRPr>
          </a:p>
        </p:txBody>
      </p:sp>
      <p:sp>
        <p:nvSpPr>
          <p:cNvPr id="8" name="Rectangle 7"/>
          <p:cNvSpPr/>
          <p:nvPr/>
        </p:nvSpPr>
        <p:spPr>
          <a:xfrm>
            <a:off x="1731257" y="3630662"/>
            <a:ext cx="8635697" cy="2123658"/>
          </a:xfrm>
          <a:prstGeom prst="rect">
            <a:avLst/>
          </a:prstGeom>
        </p:spPr>
        <p:txBody>
          <a:bodyPr wrap="none">
            <a:spAutoFit/>
          </a:bodyPr>
          <a:lstStyle/>
          <a:p>
            <a:r>
              <a:rPr lang="fr-FR" sz="66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66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Brioude Auvergne</a:t>
            </a:r>
            <a:endParaRPr lang="fr-FR" sz="66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5766491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8" presetClass="entr" presetSubtype="0" accel="50000" fill="hold" nodeType="clickEffect">
                                  <p:stCondLst>
                                    <p:cond delay="0"/>
                                  </p:stCondLst>
                                  <p:iterate type="lt">
                                    <p:tmPct val="50000"/>
                                  </p:iterate>
                                  <p:childTnLst>
                                    <p:set>
                                      <p:cBhvr>
                                        <p:cTn id="14" dur="1" fill="hold">
                                          <p:stCondLst>
                                            <p:cond delay="0"/>
                                          </p:stCondLst>
                                        </p:cTn>
                                        <p:tgtEl>
                                          <p:spTgt spid="8">
                                            <p:txEl>
                                              <p:pRg st="0" end="0"/>
                                            </p:txEl>
                                          </p:spTgt>
                                        </p:tgtEl>
                                        <p:attrNameLst>
                                          <p:attrName>style.visibility</p:attrName>
                                        </p:attrNameLst>
                                      </p:cBhvr>
                                      <p:to>
                                        <p:strVal val="visible"/>
                                      </p:to>
                                    </p:set>
                                    <p:set>
                                      <p:cBhvr>
                                        <p:cTn id="15" dur="455" fill="hold">
                                          <p:stCondLst>
                                            <p:cond delay="0"/>
                                          </p:stCondLst>
                                        </p:cTn>
                                        <p:tgtEl>
                                          <p:spTgt spid="8">
                                            <p:txEl>
                                              <p:pRg st="0" end="0"/>
                                            </p:txEl>
                                          </p:spTgt>
                                        </p:tgtEl>
                                        <p:attrNameLst>
                                          <p:attrName>style.rotation</p:attrName>
                                        </p:attrNameLst>
                                      </p:cBhvr>
                                      <p:to>
                                        <p:strVal val="-45.0"/>
                                      </p:to>
                                    </p:set>
                                    <p:anim calcmode="lin" valueType="num">
                                      <p:cBhvr>
                                        <p:cTn id="16"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8" presetClass="entr" presetSubtype="0" accel="50000" fill="hold" nodeType="clickEffect">
                                  <p:stCondLst>
                                    <p:cond delay="0"/>
                                  </p:stCondLst>
                                  <p:iterate type="lt">
                                    <p:tmPct val="50000"/>
                                  </p:iterate>
                                  <p:childTnLst>
                                    <p:set>
                                      <p:cBhvr>
                                        <p:cTn id="23" dur="1" fill="hold">
                                          <p:stCondLst>
                                            <p:cond delay="0"/>
                                          </p:stCondLst>
                                        </p:cTn>
                                        <p:tgtEl>
                                          <p:spTgt spid="8">
                                            <p:txEl>
                                              <p:pRg st="1" end="1"/>
                                            </p:txEl>
                                          </p:spTgt>
                                        </p:tgtEl>
                                        <p:attrNameLst>
                                          <p:attrName>style.visibility</p:attrName>
                                        </p:attrNameLst>
                                      </p:cBhvr>
                                      <p:to>
                                        <p:strVal val="visible"/>
                                      </p:to>
                                    </p:set>
                                    <p:set>
                                      <p:cBhvr>
                                        <p:cTn id="24" dur="455" fill="hold">
                                          <p:stCondLst>
                                            <p:cond delay="0"/>
                                          </p:stCondLst>
                                        </p:cTn>
                                        <p:tgtEl>
                                          <p:spTgt spid="8">
                                            <p:txEl>
                                              <p:pRg st="1" end="1"/>
                                            </p:txEl>
                                          </p:spTgt>
                                        </p:tgtEl>
                                        <p:attrNameLst>
                                          <p:attrName>style.rotation</p:attrName>
                                        </p:attrNameLst>
                                      </p:cBhvr>
                                      <p:to>
                                        <p:strVal val="-45.0"/>
                                      </p:to>
                                    </p:set>
                                    <p:anim calcmode="lin" valueType="num">
                                      <p:cBhvr>
                                        <p:cTn id="25"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6"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7"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8"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TotalTime>
  <Words>732</Words>
  <Application>Microsoft Office PowerPoint</Application>
  <PresentationFormat>Grand écran</PresentationFormat>
  <Paragraphs>148</Paragraphs>
  <Slides>32</Slides>
  <Notes>32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2020-12-04T15:33:42Z</dcterms:created>
  <dcterms:modified xsi:type="dcterms:W3CDTF">2020-12-04T20:12:30Z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