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6"/>
  </p:notesMasterIdLst>
  <p:sldIdLst>
    <p:sldId id="256" r:id="rId2"/>
    <p:sldId id="257" r:id="rId3"/>
    <p:sldId id="260" r:id="rId4"/>
    <p:sldId id="258" r:id="rId5"/>
    <p:sldId id="259" r:id="rId6"/>
    <p:sldId id="262" r:id="rId7"/>
    <p:sldId id="265" r:id="rId8"/>
    <p:sldId id="261" r:id="rId9"/>
    <p:sldId id="263" r:id="rId10"/>
    <p:sldId id="264"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8" r:id="rId33"/>
    <p:sldId id="287" r:id="rId34"/>
    <p:sldId id="289" r:id="rId35"/>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SABw9efuNAKYu4aMugpXlQ==" hashData="wavHnDuw3pfnKi0u+pvUvilHEt+stov39UHzDfsrM65FOo7PAscAQEja4PqAtO+reQjHxVqwD1AauE29H8r6N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94660"/>
  </p:normalViewPr>
  <p:slideViewPr>
    <p:cSldViewPr snapToGrid="0" showGuides="1">
      <p:cViewPr varScale="1">
        <p:scale>
          <a:sx n="78" d="100"/>
          <a:sy n="78" d="100"/>
        </p:scale>
        <p:origin x="174"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E008CEF-2767-4527-8C56-614BD127CBC2}" type="datetimeFigureOut">
              <a:rPr lang="fr-FR" smtClean="0"/>
              <a:t>04/12/2020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245B21C-C3B2-429C-8EC3-A096B01DC9EB}" type="slidenum">
              <a:rPr lang="fr-FR" smtClean="0"/>
              <a:t>‹N°›</a:t>
            </a:fld>
            <a:endParaRPr lang="fr-FR"/>
          </a:p>
        </p:txBody>
      </p:sp>
    </p:spTree>
    <p:extLst>
      <p:ext uri="{BB962C8B-B14F-4D97-AF65-F5344CB8AC3E}">
        <p14:creationId xmlns:p14="http://schemas.microsoft.com/office/powerpoint/2010/main" val="5984984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1</a:t>
            </a:fld>
            <a:endParaRPr lang="fr-FR"/>
          </a:p>
        </p:txBody>
      </p:sp>
    </p:spTree>
    <p:extLst>
      <p:ext uri="{BB962C8B-B14F-4D97-AF65-F5344CB8AC3E}">
        <p14:creationId xmlns:p14="http://schemas.microsoft.com/office/powerpoint/2010/main" val="8446925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2</a:t>
            </a:fld>
            <a:endParaRPr lang="fr-FR"/>
          </a:p>
        </p:txBody>
      </p:sp>
    </p:spTree>
    <p:extLst>
      <p:ext uri="{BB962C8B-B14F-4D97-AF65-F5344CB8AC3E}">
        <p14:creationId xmlns:p14="http://schemas.microsoft.com/office/powerpoint/2010/main" val="12464361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3</a:t>
            </a:fld>
            <a:endParaRPr lang="fr-FR"/>
          </a:p>
        </p:txBody>
      </p:sp>
    </p:spTree>
    <p:extLst>
      <p:ext uri="{BB962C8B-B14F-4D97-AF65-F5344CB8AC3E}">
        <p14:creationId xmlns:p14="http://schemas.microsoft.com/office/powerpoint/2010/main" val="35368708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4</a:t>
            </a:fld>
            <a:endParaRPr lang="fr-FR"/>
          </a:p>
        </p:txBody>
      </p:sp>
    </p:spTree>
    <p:extLst>
      <p:ext uri="{BB962C8B-B14F-4D97-AF65-F5344CB8AC3E}">
        <p14:creationId xmlns:p14="http://schemas.microsoft.com/office/powerpoint/2010/main" val="10790215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5</a:t>
            </a:fld>
            <a:endParaRPr lang="fr-FR"/>
          </a:p>
        </p:txBody>
      </p:sp>
    </p:spTree>
    <p:extLst>
      <p:ext uri="{BB962C8B-B14F-4D97-AF65-F5344CB8AC3E}">
        <p14:creationId xmlns:p14="http://schemas.microsoft.com/office/powerpoint/2010/main" val="2883104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6</a:t>
            </a:fld>
            <a:endParaRPr lang="fr-FR"/>
          </a:p>
        </p:txBody>
      </p:sp>
    </p:spTree>
    <p:extLst>
      <p:ext uri="{BB962C8B-B14F-4D97-AF65-F5344CB8AC3E}">
        <p14:creationId xmlns:p14="http://schemas.microsoft.com/office/powerpoint/2010/main" val="170585980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7</a:t>
            </a:fld>
            <a:endParaRPr lang="fr-FR"/>
          </a:p>
        </p:txBody>
      </p:sp>
    </p:spTree>
    <p:extLst>
      <p:ext uri="{BB962C8B-B14F-4D97-AF65-F5344CB8AC3E}">
        <p14:creationId xmlns:p14="http://schemas.microsoft.com/office/powerpoint/2010/main" val="269993586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8</a:t>
            </a:fld>
            <a:endParaRPr lang="fr-FR"/>
          </a:p>
        </p:txBody>
      </p:sp>
    </p:spTree>
    <p:extLst>
      <p:ext uri="{BB962C8B-B14F-4D97-AF65-F5344CB8AC3E}">
        <p14:creationId xmlns:p14="http://schemas.microsoft.com/office/powerpoint/2010/main" val="34722644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9</a:t>
            </a:fld>
            <a:endParaRPr lang="fr-FR"/>
          </a:p>
        </p:txBody>
      </p:sp>
    </p:spTree>
    <p:extLst>
      <p:ext uri="{BB962C8B-B14F-4D97-AF65-F5344CB8AC3E}">
        <p14:creationId xmlns:p14="http://schemas.microsoft.com/office/powerpoint/2010/main" val="6635762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10</a:t>
            </a:fld>
            <a:endParaRPr lang="fr-FR"/>
          </a:p>
        </p:txBody>
      </p:sp>
    </p:spTree>
    <p:extLst>
      <p:ext uri="{BB962C8B-B14F-4D97-AF65-F5344CB8AC3E}">
        <p14:creationId xmlns:p14="http://schemas.microsoft.com/office/powerpoint/2010/main" val="392413113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11</a:t>
            </a:fld>
            <a:endParaRPr lang="fr-FR"/>
          </a:p>
        </p:txBody>
      </p:sp>
    </p:spTree>
    <p:extLst>
      <p:ext uri="{BB962C8B-B14F-4D97-AF65-F5344CB8AC3E}">
        <p14:creationId xmlns:p14="http://schemas.microsoft.com/office/powerpoint/2010/main" val="7133889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12</a:t>
            </a:fld>
            <a:endParaRPr lang="fr-FR"/>
          </a:p>
        </p:txBody>
      </p:sp>
    </p:spTree>
    <p:extLst>
      <p:ext uri="{BB962C8B-B14F-4D97-AF65-F5344CB8AC3E}">
        <p14:creationId xmlns:p14="http://schemas.microsoft.com/office/powerpoint/2010/main" val="18560889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13</a:t>
            </a:fld>
            <a:endParaRPr lang="fr-FR"/>
          </a:p>
        </p:txBody>
      </p:sp>
    </p:spTree>
    <p:extLst>
      <p:ext uri="{BB962C8B-B14F-4D97-AF65-F5344CB8AC3E}">
        <p14:creationId xmlns:p14="http://schemas.microsoft.com/office/powerpoint/2010/main" val="275555240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14</a:t>
            </a:fld>
            <a:endParaRPr lang="fr-FR"/>
          </a:p>
        </p:txBody>
      </p:sp>
    </p:spTree>
    <p:extLst>
      <p:ext uri="{BB962C8B-B14F-4D97-AF65-F5344CB8AC3E}">
        <p14:creationId xmlns:p14="http://schemas.microsoft.com/office/powerpoint/2010/main" val="361417281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15</a:t>
            </a:fld>
            <a:endParaRPr lang="fr-FR"/>
          </a:p>
        </p:txBody>
      </p:sp>
    </p:spTree>
    <p:extLst>
      <p:ext uri="{BB962C8B-B14F-4D97-AF65-F5344CB8AC3E}">
        <p14:creationId xmlns:p14="http://schemas.microsoft.com/office/powerpoint/2010/main" val="35390658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16</a:t>
            </a:fld>
            <a:endParaRPr lang="fr-FR"/>
          </a:p>
        </p:txBody>
      </p:sp>
    </p:spTree>
    <p:extLst>
      <p:ext uri="{BB962C8B-B14F-4D97-AF65-F5344CB8AC3E}">
        <p14:creationId xmlns:p14="http://schemas.microsoft.com/office/powerpoint/2010/main" val="259745040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17</a:t>
            </a:fld>
            <a:endParaRPr lang="fr-FR"/>
          </a:p>
        </p:txBody>
      </p:sp>
    </p:spTree>
    <p:extLst>
      <p:ext uri="{BB962C8B-B14F-4D97-AF65-F5344CB8AC3E}">
        <p14:creationId xmlns:p14="http://schemas.microsoft.com/office/powerpoint/2010/main" val="122646415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18</a:t>
            </a:fld>
            <a:endParaRPr lang="fr-FR"/>
          </a:p>
        </p:txBody>
      </p:sp>
    </p:spTree>
    <p:extLst>
      <p:ext uri="{BB962C8B-B14F-4D97-AF65-F5344CB8AC3E}">
        <p14:creationId xmlns:p14="http://schemas.microsoft.com/office/powerpoint/2010/main" val="282413968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19</a:t>
            </a:fld>
            <a:endParaRPr lang="fr-FR"/>
          </a:p>
        </p:txBody>
      </p:sp>
    </p:spTree>
    <p:extLst>
      <p:ext uri="{BB962C8B-B14F-4D97-AF65-F5344CB8AC3E}">
        <p14:creationId xmlns:p14="http://schemas.microsoft.com/office/powerpoint/2010/main" val="426322098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20</a:t>
            </a:fld>
            <a:endParaRPr lang="fr-FR"/>
          </a:p>
        </p:txBody>
      </p:sp>
    </p:spTree>
    <p:extLst>
      <p:ext uri="{BB962C8B-B14F-4D97-AF65-F5344CB8AC3E}">
        <p14:creationId xmlns:p14="http://schemas.microsoft.com/office/powerpoint/2010/main" val="137081132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21</a:t>
            </a:fld>
            <a:endParaRPr lang="fr-FR"/>
          </a:p>
        </p:txBody>
      </p:sp>
    </p:spTree>
    <p:extLst>
      <p:ext uri="{BB962C8B-B14F-4D97-AF65-F5344CB8AC3E}">
        <p14:creationId xmlns:p14="http://schemas.microsoft.com/office/powerpoint/2010/main" val="79533979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22</a:t>
            </a:fld>
            <a:endParaRPr lang="fr-FR"/>
          </a:p>
        </p:txBody>
      </p:sp>
    </p:spTree>
    <p:extLst>
      <p:ext uri="{BB962C8B-B14F-4D97-AF65-F5344CB8AC3E}">
        <p14:creationId xmlns:p14="http://schemas.microsoft.com/office/powerpoint/2010/main" val="38601183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23</a:t>
            </a:fld>
            <a:endParaRPr lang="fr-FR"/>
          </a:p>
        </p:txBody>
      </p:sp>
    </p:spTree>
    <p:extLst>
      <p:ext uri="{BB962C8B-B14F-4D97-AF65-F5344CB8AC3E}">
        <p14:creationId xmlns:p14="http://schemas.microsoft.com/office/powerpoint/2010/main" val="259830128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24</a:t>
            </a:fld>
            <a:endParaRPr lang="fr-FR"/>
          </a:p>
        </p:txBody>
      </p:sp>
    </p:spTree>
    <p:extLst>
      <p:ext uri="{BB962C8B-B14F-4D97-AF65-F5344CB8AC3E}">
        <p14:creationId xmlns:p14="http://schemas.microsoft.com/office/powerpoint/2010/main" val="366451768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25</a:t>
            </a:fld>
            <a:endParaRPr lang="fr-FR"/>
          </a:p>
        </p:txBody>
      </p:sp>
    </p:spTree>
    <p:extLst>
      <p:ext uri="{BB962C8B-B14F-4D97-AF65-F5344CB8AC3E}">
        <p14:creationId xmlns:p14="http://schemas.microsoft.com/office/powerpoint/2010/main" val="122866269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26</a:t>
            </a:fld>
            <a:endParaRPr lang="fr-FR"/>
          </a:p>
        </p:txBody>
      </p:sp>
    </p:spTree>
    <p:extLst>
      <p:ext uri="{BB962C8B-B14F-4D97-AF65-F5344CB8AC3E}">
        <p14:creationId xmlns:p14="http://schemas.microsoft.com/office/powerpoint/2010/main" val="68649871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27</a:t>
            </a:fld>
            <a:endParaRPr lang="fr-FR"/>
          </a:p>
        </p:txBody>
      </p:sp>
    </p:spTree>
    <p:extLst>
      <p:ext uri="{BB962C8B-B14F-4D97-AF65-F5344CB8AC3E}">
        <p14:creationId xmlns:p14="http://schemas.microsoft.com/office/powerpoint/2010/main" val="73771733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28</a:t>
            </a:fld>
            <a:endParaRPr lang="fr-FR"/>
          </a:p>
        </p:txBody>
      </p:sp>
    </p:spTree>
    <p:extLst>
      <p:ext uri="{BB962C8B-B14F-4D97-AF65-F5344CB8AC3E}">
        <p14:creationId xmlns:p14="http://schemas.microsoft.com/office/powerpoint/2010/main" val="229223088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29</a:t>
            </a:fld>
            <a:endParaRPr lang="fr-FR"/>
          </a:p>
        </p:txBody>
      </p:sp>
    </p:spTree>
    <p:extLst>
      <p:ext uri="{BB962C8B-B14F-4D97-AF65-F5344CB8AC3E}">
        <p14:creationId xmlns:p14="http://schemas.microsoft.com/office/powerpoint/2010/main" val="305594258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30</a:t>
            </a:fld>
            <a:endParaRPr lang="fr-FR"/>
          </a:p>
        </p:txBody>
      </p:sp>
    </p:spTree>
    <p:extLst>
      <p:ext uri="{BB962C8B-B14F-4D97-AF65-F5344CB8AC3E}">
        <p14:creationId xmlns:p14="http://schemas.microsoft.com/office/powerpoint/2010/main" val="214852007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31</a:t>
            </a:fld>
            <a:endParaRPr lang="fr-FR"/>
          </a:p>
        </p:txBody>
      </p:sp>
    </p:spTree>
    <p:extLst>
      <p:ext uri="{BB962C8B-B14F-4D97-AF65-F5344CB8AC3E}">
        <p14:creationId xmlns:p14="http://schemas.microsoft.com/office/powerpoint/2010/main" val="108736853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32</a:t>
            </a:fld>
            <a:endParaRPr lang="fr-FR"/>
          </a:p>
        </p:txBody>
      </p:sp>
    </p:spTree>
    <p:extLst>
      <p:ext uri="{BB962C8B-B14F-4D97-AF65-F5344CB8AC3E}">
        <p14:creationId xmlns:p14="http://schemas.microsoft.com/office/powerpoint/2010/main" val="266796863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33</a:t>
            </a:fld>
            <a:endParaRPr lang="fr-FR"/>
          </a:p>
        </p:txBody>
      </p:sp>
    </p:spTree>
    <p:extLst>
      <p:ext uri="{BB962C8B-B14F-4D97-AF65-F5344CB8AC3E}">
        <p14:creationId xmlns:p14="http://schemas.microsoft.com/office/powerpoint/2010/main" val="219404710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34</a:t>
            </a:fld>
            <a:endParaRPr lang="fr-FR"/>
          </a:p>
        </p:txBody>
      </p:sp>
    </p:spTree>
    <p:extLst>
      <p:ext uri="{BB962C8B-B14F-4D97-AF65-F5344CB8AC3E}">
        <p14:creationId xmlns:p14="http://schemas.microsoft.com/office/powerpoint/2010/main" val="13347986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BB2AF740-E131-455B-94E1-F329F88F0AE5}" type="datetime1">
              <a:rPr lang="fr-FR" smtClean="0"/>
              <a:t>04/12/2020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7DCA5E96-A27A-40D3-BE97-FC006DA6F77A}" type="slidenum">
              <a:rPr lang="fr-FR" smtClean="0"/>
              <a:t>‹N°›</a:t>
            </a:fld>
            <a:endParaRPr lang="fr-FR"/>
          </a:p>
        </p:txBody>
      </p:sp>
    </p:spTree>
    <p:extLst>
      <p:ext uri="{BB962C8B-B14F-4D97-AF65-F5344CB8AC3E}">
        <p14:creationId xmlns:p14="http://schemas.microsoft.com/office/powerpoint/2010/main" val="2821691989"/>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1C2163E-7168-41A5-9AF9-E674476E4A07}" type="datetime1">
              <a:rPr lang="fr-FR" smtClean="0"/>
              <a:t>04/12/2020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7DCA5E96-A27A-40D3-BE97-FC006DA6F77A}" type="slidenum">
              <a:rPr lang="fr-FR" smtClean="0"/>
              <a:t>‹N°›</a:t>
            </a:fld>
            <a:endParaRPr lang="fr-FR"/>
          </a:p>
        </p:txBody>
      </p:sp>
    </p:spTree>
    <p:extLst>
      <p:ext uri="{BB962C8B-B14F-4D97-AF65-F5344CB8AC3E}">
        <p14:creationId xmlns:p14="http://schemas.microsoft.com/office/powerpoint/2010/main" val="1440517879"/>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843F25C0-5F40-4630-90EF-C7C51E9CACF8}" type="datetime1">
              <a:rPr lang="fr-FR" smtClean="0"/>
              <a:t>04/12/2020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7DCA5E96-A27A-40D3-BE97-FC006DA6F77A}" type="slidenum">
              <a:rPr lang="fr-FR" smtClean="0"/>
              <a:t>‹N°›</a:t>
            </a:fld>
            <a:endParaRPr lang="fr-FR"/>
          </a:p>
        </p:txBody>
      </p:sp>
    </p:spTree>
    <p:extLst>
      <p:ext uri="{BB962C8B-B14F-4D97-AF65-F5344CB8AC3E}">
        <p14:creationId xmlns:p14="http://schemas.microsoft.com/office/powerpoint/2010/main" val="3491106323"/>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2140A629-D038-428A-BCB4-4ADD523EECB4}" type="datetime1">
              <a:rPr lang="fr-FR" smtClean="0"/>
              <a:t>04/12/2020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7DCA5E96-A27A-40D3-BE97-FC006DA6F77A}" type="slidenum">
              <a:rPr lang="fr-FR" smtClean="0"/>
              <a:t>‹N°›</a:t>
            </a:fld>
            <a:endParaRPr lang="fr-FR"/>
          </a:p>
        </p:txBody>
      </p:sp>
    </p:spTree>
    <p:extLst>
      <p:ext uri="{BB962C8B-B14F-4D97-AF65-F5344CB8AC3E}">
        <p14:creationId xmlns:p14="http://schemas.microsoft.com/office/powerpoint/2010/main" val="2334630638"/>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CBD9AA3-449E-4795-9E2F-F99FAFD49704}" type="datetime1">
              <a:rPr lang="fr-FR" smtClean="0"/>
              <a:t>04/12/2020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7DCA5E96-A27A-40D3-BE97-FC006DA6F77A}" type="slidenum">
              <a:rPr lang="fr-FR" smtClean="0"/>
              <a:t>‹N°›</a:t>
            </a:fld>
            <a:endParaRPr lang="fr-FR"/>
          </a:p>
        </p:txBody>
      </p:sp>
    </p:spTree>
    <p:extLst>
      <p:ext uri="{BB962C8B-B14F-4D97-AF65-F5344CB8AC3E}">
        <p14:creationId xmlns:p14="http://schemas.microsoft.com/office/powerpoint/2010/main" val="4034827140"/>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29957144-E7FF-4F43-BC7C-BC428D2AF544}" type="datetime1">
              <a:rPr lang="fr-FR" smtClean="0"/>
              <a:t>04/12/2020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7DCA5E96-A27A-40D3-BE97-FC006DA6F77A}" type="slidenum">
              <a:rPr lang="fr-FR" smtClean="0"/>
              <a:t>‹N°›</a:t>
            </a:fld>
            <a:endParaRPr lang="fr-FR"/>
          </a:p>
        </p:txBody>
      </p:sp>
    </p:spTree>
    <p:extLst>
      <p:ext uri="{BB962C8B-B14F-4D97-AF65-F5344CB8AC3E}">
        <p14:creationId xmlns:p14="http://schemas.microsoft.com/office/powerpoint/2010/main" val="1616649115"/>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4B9C020A-78F7-4F79-98A4-BEDFFC40FF5A}" type="datetime1">
              <a:rPr lang="fr-FR" smtClean="0"/>
              <a:t>04/12/2020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7DCA5E96-A27A-40D3-BE97-FC006DA6F77A}" type="slidenum">
              <a:rPr lang="fr-FR" smtClean="0"/>
              <a:t>‹N°›</a:t>
            </a:fld>
            <a:endParaRPr lang="fr-FR"/>
          </a:p>
        </p:txBody>
      </p:sp>
    </p:spTree>
    <p:extLst>
      <p:ext uri="{BB962C8B-B14F-4D97-AF65-F5344CB8AC3E}">
        <p14:creationId xmlns:p14="http://schemas.microsoft.com/office/powerpoint/2010/main" val="555992151"/>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396931AD-E947-44AD-A21F-349619A37E1E}" type="datetime1">
              <a:rPr lang="fr-FR" smtClean="0"/>
              <a:t>04/12/2020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7DCA5E96-A27A-40D3-BE97-FC006DA6F77A}" type="slidenum">
              <a:rPr lang="fr-FR" smtClean="0"/>
              <a:t>‹N°›</a:t>
            </a:fld>
            <a:endParaRPr lang="fr-FR"/>
          </a:p>
        </p:txBody>
      </p:sp>
    </p:spTree>
    <p:extLst>
      <p:ext uri="{BB962C8B-B14F-4D97-AF65-F5344CB8AC3E}">
        <p14:creationId xmlns:p14="http://schemas.microsoft.com/office/powerpoint/2010/main" val="684443883"/>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584F11D3-CBE5-45F1-B79D-CC4AAE616327}" type="datetime1">
              <a:rPr lang="fr-FR" smtClean="0"/>
              <a:t>04/12/2020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7DCA5E96-A27A-40D3-BE97-FC006DA6F77A}" type="slidenum">
              <a:rPr lang="fr-FR" smtClean="0"/>
              <a:t>‹N°›</a:t>
            </a:fld>
            <a:endParaRPr lang="fr-FR"/>
          </a:p>
        </p:txBody>
      </p:sp>
    </p:spTree>
    <p:extLst>
      <p:ext uri="{BB962C8B-B14F-4D97-AF65-F5344CB8AC3E}">
        <p14:creationId xmlns:p14="http://schemas.microsoft.com/office/powerpoint/2010/main" val="823227051"/>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9950C9E-9038-45FA-8329-9FBCDD2D155E}" type="datetime1">
              <a:rPr lang="fr-FR" smtClean="0"/>
              <a:t>04/12/2020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7DCA5E96-A27A-40D3-BE97-FC006DA6F77A}" type="slidenum">
              <a:rPr lang="fr-FR" smtClean="0"/>
              <a:t>‹N°›</a:t>
            </a:fld>
            <a:endParaRPr lang="fr-FR"/>
          </a:p>
        </p:txBody>
      </p:sp>
    </p:spTree>
    <p:extLst>
      <p:ext uri="{BB962C8B-B14F-4D97-AF65-F5344CB8AC3E}">
        <p14:creationId xmlns:p14="http://schemas.microsoft.com/office/powerpoint/2010/main" val="2145322182"/>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6616C40-1E38-47D9-B59A-C9EBA02860CC}" type="datetime1">
              <a:rPr lang="fr-FR" smtClean="0"/>
              <a:t>04/12/2020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7DCA5E96-A27A-40D3-BE97-FC006DA6F77A}" type="slidenum">
              <a:rPr lang="fr-FR" smtClean="0"/>
              <a:t>‹N°›</a:t>
            </a:fld>
            <a:endParaRPr lang="fr-FR"/>
          </a:p>
        </p:txBody>
      </p:sp>
    </p:spTree>
    <p:extLst>
      <p:ext uri="{BB962C8B-B14F-4D97-AF65-F5344CB8AC3E}">
        <p14:creationId xmlns:p14="http://schemas.microsoft.com/office/powerpoint/2010/main" val="1163918565"/>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
                <a:lumOff val="95000"/>
              </a:schemeClr>
            </a:gs>
            <a:gs pos="74000">
              <a:schemeClr val="accent2">
                <a:lumMod val="75000"/>
              </a:schemeClr>
            </a:gs>
            <a:gs pos="83000">
              <a:schemeClr val="accent6">
                <a:lumMod val="50000"/>
              </a:schemeClr>
            </a:gs>
            <a:gs pos="58000">
              <a:schemeClr val="accent2">
                <a:lumMod val="60000"/>
                <a:lumOff val="4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7C9F0CF-AE32-41CC-BF5E-228EB9AA5D00}" type="datetime1">
              <a:rPr lang="fr-FR" smtClean="0"/>
              <a:t>04/12/2020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CA5E96-A27A-40D3-BE97-FC006DA6F77A}" type="slidenum">
              <a:rPr lang="fr-FR" smtClean="0"/>
              <a:t>‹N°›</a:t>
            </a:fld>
            <a:endParaRPr lang="fr-FR"/>
          </a:p>
        </p:txBody>
      </p:sp>
    </p:spTree>
    <p:extLst>
      <p:ext uri="{BB962C8B-B14F-4D97-AF65-F5344CB8AC3E}">
        <p14:creationId xmlns:p14="http://schemas.microsoft.com/office/powerpoint/2010/main" val="41230537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pic>
        <p:nvPicPr>
          <p:cNvPr id="9" name="Image 8"/>
          <p:cNvPicPr>
            <a:picLocks noChangeAspect="1"/>
          </p:cNvPicPr>
          <p:nvPr/>
        </p:nvPicPr>
        <p:blipFill rotWithShape="1">
          <a:blip r:embed="rId4" cstate="email">
            <a:extLst>
              <a:ext uri="{28A0092B-C50C-407E-A947-70E740481C1C}">
                <a14:useLocalDpi xmlns:a14="http://schemas.microsoft.com/office/drawing/2010/main"/>
              </a:ext>
            </a:extLst>
          </a:blip>
          <a:srcRect r="-472"/>
          <a:stretch/>
        </p:blipFill>
        <p:spPr>
          <a:xfrm>
            <a:off x="1616529" y="1248463"/>
            <a:ext cx="8896159" cy="4377996"/>
          </a:xfrm>
          <a:prstGeom prst="rect">
            <a:avLst/>
          </a:prstGeom>
          <a:effectLst>
            <a:softEdge rad="127000"/>
          </a:effectLst>
        </p:spPr>
      </p:pic>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1</a:t>
            </a:fld>
            <a:endParaRPr lang="fr-FR" sz="1800" b="1" dirty="0">
              <a:solidFill>
                <a:srgbClr val="FF0000"/>
              </a:solidFill>
              <a:latin typeface="Magneto" panose="04030805050802020D02" pitchFamily="82" charset="0"/>
            </a:endParaRPr>
          </a:p>
        </p:txBody>
      </p:sp>
      <p:sp>
        <p:nvSpPr>
          <p:cNvPr id="8" name="Rectangle 7"/>
          <p:cNvSpPr/>
          <p:nvPr/>
        </p:nvSpPr>
        <p:spPr>
          <a:xfrm>
            <a:off x="2054669" y="2557697"/>
            <a:ext cx="8082662" cy="1754326"/>
          </a:xfrm>
          <a:prstGeom prst="rect">
            <a:avLst/>
          </a:prstGeom>
        </p:spPr>
        <p:txBody>
          <a:bodyPr wrap="none">
            <a:spAutoFit/>
          </a:bodyPr>
          <a:lstStyle/>
          <a:p>
            <a:r>
              <a:rPr lang="fr-FR" sz="5400" b="1" dirty="0" smtClean="0">
                <a:ln>
                  <a:solidFill>
                    <a:srgbClr val="FFC000"/>
                  </a:solidFill>
                </a:ln>
                <a:solidFill>
                  <a:schemeClr val="accent6">
                    <a:lumMod val="50000"/>
                  </a:schemeClr>
                </a:solidFill>
                <a:effectLst>
                  <a:glow rad="228600">
                    <a:schemeClr val="accent6">
                      <a:satMod val="175000"/>
                      <a:alpha val="40000"/>
                    </a:schemeClr>
                  </a:glow>
                </a:effectLst>
                <a:latin typeface="Magneto" panose="04030805050802020D02" pitchFamily="82" charset="0"/>
              </a:rPr>
              <a:t>Au cœur des volcans</a:t>
            </a:r>
          </a:p>
          <a:p>
            <a:r>
              <a:rPr lang="fr-FR" sz="5400" b="1" dirty="0">
                <a:ln>
                  <a:solidFill>
                    <a:srgbClr val="FFC000"/>
                  </a:solidFill>
                </a:ln>
                <a:solidFill>
                  <a:schemeClr val="accent6">
                    <a:lumMod val="50000"/>
                  </a:schemeClr>
                </a:solidFill>
                <a:effectLst>
                  <a:glow rad="228600">
                    <a:schemeClr val="accent6">
                      <a:satMod val="175000"/>
                      <a:alpha val="40000"/>
                    </a:schemeClr>
                  </a:glow>
                </a:effectLst>
                <a:latin typeface="Magneto" panose="04030805050802020D02" pitchFamily="82" charset="0"/>
              </a:rPr>
              <a:t> </a:t>
            </a:r>
            <a:r>
              <a:rPr lang="fr-FR" sz="5400" b="1" dirty="0" smtClean="0">
                <a:ln>
                  <a:solidFill>
                    <a:srgbClr val="FFC000"/>
                  </a:solidFill>
                </a:ln>
                <a:solidFill>
                  <a:schemeClr val="accent6">
                    <a:lumMod val="50000"/>
                  </a:schemeClr>
                </a:solidFill>
                <a:effectLst>
                  <a:glow rad="228600">
                    <a:schemeClr val="accent6">
                      <a:satMod val="175000"/>
                      <a:alpha val="40000"/>
                    </a:schemeClr>
                  </a:glow>
                </a:effectLst>
                <a:latin typeface="Magneto" panose="04030805050802020D02" pitchFamily="82" charset="0"/>
              </a:rPr>
              <a:t>   d’Auvergne </a:t>
            </a:r>
            <a:r>
              <a:rPr lang="fr-FR" sz="5400" b="1" dirty="0" smtClean="0">
                <a:ln>
                  <a:solidFill>
                    <a:srgbClr val="FFC000"/>
                  </a:solidFill>
                </a:ln>
                <a:solidFill>
                  <a:schemeClr val="accent6">
                    <a:lumMod val="50000"/>
                  </a:schemeClr>
                </a:solidFill>
                <a:effectLst>
                  <a:glow rad="228600">
                    <a:schemeClr val="accent6">
                      <a:satMod val="175000"/>
                      <a:alpha val="40000"/>
                    </a:schemeClr>
                  </a:glow>
                </a:effectLst>
                <a:latin typeface="Magneto" panose="04030805050802020D02" pitchFamily="82" charset="0"/>
              </a:rPr>
              <a:t>N°3</a:t>
            </a:r>
            <a:endParaRPr lang="fr-FR" sz="5400" b="1" dirty="0">
              <a:ln>
                <a:solidFill>
                  <a:srgbClr val="FFC000"/>
                </a:solidFill>
              </a:ln>
              <a:solidFill>
                <a:schemeClr val="accent6">
                  <a:lumMod val="50000"/>
                </a:schemeClr>
              </a:solidFill>
              <a:effectLst>
                <a:glow rad="228600">
                  <a:schemeClr val="accent6">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467272966"/>
      </p:ext>
    </p:extLst>
  </p:cSld>
  <p:clrMapOvr>
    <a:masterClrMapping/>
  </p:clrMapOvr>
  <mc:AlternateContent xmlns:mc="http://schemas.openxmlformats.org/markup-compatibility/2006">
    <mc:Choice xmlns:p14="http://schemas.microsoft.com/office/powerpoint/2010/main" Requires="p14">
      <p:transition spd="slow" p14:dur="7250" advTm="17000">
        <p:wedge/>
        <p:sndAc>
          <p:stSnd loop="1">
            <p:snd r:embed="rId3" name="Georges Brassens - Pour l'Auvergnat.wav"/>
          </p:stSnd>
        </p:sndAc>
      </p:transition>
    </mc:Choice>
    <mc:Fallback>
      <p:transition spd="slow" advTm="17000">
        <p:wedge/>
        <p:sndAc>
          <p:stSnd loop="1">
            <p:snd r:embed="rId3" name="Georges Brassens - Pour l'Auvergnat.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heel(8)">
                                      <p:cBhvr>
                                        <p:cTn id="15" dur="2000"/>
                                        <p:tgtEl>
                                          <p:spTgt spid="9"/>
                                        </p:tgtEl>
                                      </p:cBhvr>
                                    </p:animEffect>
                                  </p:childTnLst>
                                </p:cTn>
                              </p:par>
                            </p:childTnLst>
                          </p:cTn>
                        </p:par>
                      </p:childTnLst>
                    </p:cTn>
                  </p:par>
                  <p:par>
                    <p:cTn id="16" fill="hold">
                      <p:stCondLst>
                        <p:cond delay="indefinite"/>
                      </p:stCondLst>
                      <p:childTnLst>
                        <p:par>
                          <p:cTn id="17" fill="hold">
                            <p:stCondLst>
                              <p:cond delay="0"/>
                            </p:stCondLst>
                            <p:childTnLst>
                              <p:par>
                                <p:cTn id="18" presetID="38" presetClass="entr" presetSubtype="0" accel="50000" fill="hold" nodeType="clickEffect">
                                  <p:stCondLst>
                                    <p:cond delay="0"/>
                                  </p:stCondLst>
                                  <p:iterate type="lt">
                                    <p:tmPct val="50000"/>
                                  </p:iterate>
                                  <p:childTnLst>
                                    <p:set>
                                      <p:cBhvr>
                                        <p:cTn id="19" dur="1" fill="hold">
                                          <p:stCondLst>
                                            <p:cond delay="0"/>
                                          </p:stCondLst>
                                        </p:cTn>
                                        <p:tgtEl>
                                          <p:spTgt spid="8">
                                            <p:txEl>
                                              <p:pRg st="0" end="0"/>
                                            </p:txEl>
                                          </p:spTgt>
                                        </p:tgtEl>
                                        <p:attrNameLst>
                                          <p:attrName>style.visibility</p:attrName>
                                        </p:attrNameLst>
                                      </p:cBhvr>
                                      <p:to>
                                        <p:strVal val="visible"/>
                                      </p:to>
                                    </p:set>
                                    <p:set>
                                      <p:cBhvr>
                                        <p:cTn id="20" dur="455" fill="hold">
                                          <p:stCondLst>
                                            <p:cond delay="0"/>
                                          </p:stCondLst>
                                        </p:cTn>
                                        <p:tgtEl>
                                          <p:spTgt spid="8">
                                            <p:txEl>
                                              <p:pRg st="0" end="0"/>
                                            </p:txEl>
                                          </p:spTgt>
                                        </p:tgtEl>
                                        <p:attrNameLst>
                                          <p:attrName>style.rotation</p:attrName>
                                        </p:attrNameLst>
                                      </p:cBhvr>
                                      <p:to>
                                        <p:strVal val="-45.0"/>
                                      </p:to>
                                    </p:set>
                                    <p:anim calcmode="lin" valueType="num">
                                      <p:cBhvr>
                                        <p:cTn id="21"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2"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23"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4"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38" presetClass="entr" presetSubtype="0" accel="50000" fill="hold" nodeType="clickEffect">
                                  <p:stCondLst>
                                    <p:cond delay="0"/>
                                  </p:stCondLst>
                                  <p:iterate type="lt">
                                    <p:tmPct val="50000"/>
                                  </p:iterate>
                                  <p:childTnLst>
                                    <p:set>
                                      <p:cBhvr>
                                        <p:cTn id="28" dur="1" fill="hold">
                                          <p:stCondLst>
                                            <p:cond delay="0"/>
                                          </p:stCondLst>
                                        </p:cTn>
                                        <p:tgtEl>
                                          <p:spTgt spid="8">
                                            <p:txEl>
                                              <p:pRg st="1" end="1"/>
                                            </p:txEl>
                                          </p:spTgt>
                                        </p:tgtEl>
                                        <p:attrNameLst>
                                          <p:attrName>style.visibility</p:attrName>
                                        </p:attrNameLst>
                                      </p:cBhvr>
                                      <p:to>
                                        <p:strVal val="visible"/>
                                      </p:to>
                                    </p:set>
                                    <p:set>
                                      <p:cBhvr>
                                        <p:cTn id="29" dur="455" fill="hold">
                                          <p:stCondLst>
                                            <p:cond delay="0"/>
                                          </p:stCondLst>
                                        </p:cTn>
                                        <p:tgtEl>
                                          <p:spTgt spid="8">
                                            <p:txEl>
                                              <p:pRg st="1" end="1"/>
                                            </p:txEl>
                                          </p:spTgt>
                                        </p:tgtEl>
                                        <p:attrNameLst>
                                          <p:attrName>style.rotation</p:attrName>
                                        </p:attrNameLst>
                                      </p:cBhvr>
                                      <p:to>
                                        <p:strVal val="-45.0"/>
                                      </p:to>
                                    </p:set>
                                    <p:anim calcmode="lin" valueType="num">
                                      <p:cBhvr>
                                        <p:cTn id="30"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1"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32"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3"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1" presetClass="entr" presetSubtype="8" fill="hold" grpId="0" nodeType="clickEffect">
                                  <p:stCondLst>
                                    <p:cond delay="0"/>
                                  </p:stCondLst>
                                  <p:childTnLst>
                                    <p:set>
                                      <p:cBhvr>
                                        <p:cTn id="37" dur="1" fill="hold">
                                          <p:stCondLst>
                                            <p:cond delay="0"/>
                                          </p:stCondLst>
                                        </p:cTn>
                                        <p:tgtEl>
                                          <p:spTgt spid="4"/>
                                        </p:tgtEl>
                                        <p:attrNameLst>
                                          <p:attrName>style.visibility</p:attrName>
                                        </p:attrNameLst>
                                      </p:cBhvr>
                                      <p:to>
                                        <p:strVal val="visible"/>
                                      </p:to>
                                    </p:set>
                                    <p:animEffect transition="in" filter="wheel(8)">
                                      <p:cBhvr>
                                        <p:cTn id="38"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2</a:t>
            </a:fld>
            <a:endParaRPr lang="fr-FR" sz="1800" b="1" dirty="0">
              <a:solidFill>
                <a:srgbClr val="FF0000"/>
              </a:solidFill>
              <a:latin typeface="Magneto" panose="04030805050802020D02" pitchFamily="82" charset="0"/>
            </a:endParaRPr>
          </a:p>
        </p:txBody>
      </p:sp>
      <p:sp>
        <p:nvSpPr>
          <p:cNvPr id="2" name="Rectangle 1"/>
          <p:cNvSpPr/>
          <p:nvPr/>
        </p:nvSpPr>
        <p:spPr>
          <a:xfrm>
            <a:off x="1812471" y="1353115"/>
            <a:ext cx="8539843" cy="4031873"/>
          </a:xfrm>
          <a:prstGeom prst="rect">
            <a:avLst/>
          </a:prstGeom>
        </p:spPr>
        <p:txBody>
          <a:bodyPr wrap="square">
            <a:spAutoFit/>
          </a:bodyPr>
          <a:lstStyle/>
          <a:p>
            <a:r>
              <a:rPr lang="fr-FR" sz="3200" b="1" dirty="0" smtClean="0">
                <a:ln>
                  <a:solidFill>
                    <a:srgbClr val="FFC000"/>
                  </a:solidFill>
                </a:ln>
                <a:effectLst>
                  <a:glow rad="228600">
                    <a:schemeClr val="accent2">
                      <a:satMod val="175000"/>
                      <a:alpha val="40000"/>
                    </a:schemeClr>
                  </a:glow>
                </a:effectLst>
                <a:latin typeface="Magneto" panose="04030805050802020D02" pitchFamily="82" charset="0"/>
              </a:rPr>
              <a:t>Au cœur du Massif Central, en Auvergne, le Massif du Sancy est une pépite volcanique qui offre une diversité de paysages et d’activités étonnante. Plus haut volcan de l’Hexagone, le Puy de Sancy nargue le Puy-de-Dôme avec ses 1886 mètres !</a:t>
            </a:r>
            <a:endParaRPr lang="fr-FR" sz="3200" b="1" dirty="0">
              <a:ln>
                <a:solidFill>
                  <a:srgbClr val="FFC000"/>
                </a:solidFill>
              </a:ln>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316342678"/>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3</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61557" y="1273628"/>
            <a:ext cx="6750398" cy="4387759"/>
          </a:xfrm>
          <a:prstGeom prst="rect">
            <a:avLst/>
          </a:prstGeom>
          <a:effectLst>
            <a:softEdge rad="127000"/>
          </a:effectLst>
        </p:spPr>
      </p:pic>
    </p:spTree>
    <p:extLst>
      <p:ext uri="{BB962C8B-B14F-4D97-AF65-F5344CB8AC3E}">
        <p14:creationId xmlns:p14="http://schemas.microsoft.com/office/powerpoint/2010/main" val="112831608"/>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4</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55232" y="1242311"/>
            <a:ext cx="6641431" cy="4399948"/>
          </a:xfrm>
          <a:prstGeom prst="rect">
            <a:avLst/>
          </a:prstGeom>
          <a:effectLst>
            <a:softEdge rad="127000"/>
          </a:effectLst>
        </p:spPr>
      </p:pic>
      <p:sp>
        <p:nvSpPr>
          <p:cNvPr id="3" name="Rectangle 2"/>
          <p:cNvSpPr/>
          <p:nvPr/>
        </p:nvSpPr>
        <p:spPr>
          <a:xfrm>
            <a:off x="3313026" y="1242311"/>
            <a:ext cx="5565947" cy="646331"/>
          </a:xfrm>
          <a:prstGeom prst="rect">
            <a:avLst/>
          </a:prstGeom>
        </p:spPr>
        <p:txBody>
          <a:bodyPr wrap="none">
            <a:spAutoFit/>
          </a:bodyPr>
          <a:lstStyle/>
          <a:p>
            <a:r>
              <a:rPr lang="fr-FR" sz="3600" b="1" dirty="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 Caves Saint julien :</a:t>
            </a:r>
          </a:p>
        </p:txBody>
      </p:sp>
    </p:spTree>
    <p:extLst>
      <p:ext uri="{BB962C8B-B14F-4D97-AF65-F5344CB8AC3E}">
        <p14:creationId xmlns:p14="http://schemas.microsoft.com/office/powerpoint/2010/main" val="2719464339"/>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3">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3">
                                            <p:txEl>
                                              <p:pRg st="0" end="0"/>
                                            </p:txEl>
                                          </p:spTgt>
                                        </p:tgtEl>
                                        <p:attrNameLst>
                                          <p:attrName>ppt_w</p:attrName>
                                        </p:attrNameLst>
                                      </p:cBhvr>
                                    </p:anim>
                                    <p:anim by="(#ppt_w*0.50)" calcmode="lin" valueType="num">
                                      <p:cBhvr>
                                        <p:cTn id="21" dur="500" decel="50000" autoRev="1" fill="hold">
                                          <p:stCondLst>
                                            <p:cond delay="0"/>
                                          </p:stCondLst>
                                        </p:cTn>
                                        <p:tgtEl>
                                          <p:spTgt spid="3">
                                            <p:txEl>
                                              <p:pRg st="0" end="0"/>
                                            </p:txEl>
                                          </p:spTgt>
                                        </p:tgtEl>
                                        <p:attrNameLst>
                                          <p:attrName>ppt_x</p:attrName>
                                        </p:attrNameLst>
                                      </p:cBhvr>
                                    </p:anim>
                                    <p:anim from="(-#ppt_h/2)" to="(#ppt_y)" calcmode="lin" valueType="num">
                                      <p:cBhvr>
                                        <p:cTn id="22" dur="1000" fill="hold">
                                          <p:stCondLst>
                                            <p:cond delay="0"/>
                                          </p:stCondLst>
                                        </p:cTn>
                                        <p:tgtEl>
                                          <p:spTgt spid="3">
                                            <p:txEl>
                                              <p:pRg st="0" end="0"/>
                                            </p:txEl>
                                          </p:spTgt>
                                        </p:tgtEl>
                                        <p:attrNameLst>
                                          <p:attrName>ppt_y</p:attrName>
                                        </p:attrNameLst>
                                      </p:cBhvr>
                                    </p:anim>
                                    <p:animRot by="21600000">
                                      <p:cBhvr>
                                        <p:cTn id="23"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5</a:t>
            </a:fld>
            <a:endParaRPr lang="fr-FR" sz="1800" b="1" dirty="0">
              <a:solidFill>
                <a:srgbClr val="FF0000"/>
              </a:solidFill>
              <a:latin typeface="Magneto" panose="04030805050802020D02" pitchFamily="82" charset="0"/>
            </a:endParaRPr>
          </a:p>
        </p:txBody>
      </p:sp>
      <p:sp>
        <p:nvSpPr>
          <p:cNvPr id="2" name="Rectangle 1"/>
          <p:cNvSpPr/>
          <p:nvPr/>
        </p:nvSpPr>
        <p:spPr>
          <a:xfrm>
            <a:off x="1804737" y="1665145"/>
            <a:ext cx="8795084" cy="3539430"/>
          </a:xfrm>
          <a:prstGeom prst="rect">
            <a:avLst/>
          </a:prstGeom>
        </p:spPr>
        <p:txBody>
          <a:bodyPr wrap="square">
            <a:spAutoFit/>
          </a:bodyPr>
          <a:lstStyle/>
          <a:p>
            <a:r>
              <a:rPr lang="fr-FR" sz="3200" b="1" dirty="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Ayant vu un reportage à la télévision des caves Saint Julien, je voulais absolument voir de mes propres yeux,  ce site incroyable : 140 caves, construites entre 1850 et 1900, toutes orientées au nord et creusées à flanc de coteau : incroyable !!!</a:t>
            </a:r>
          </a:p>
        </p:txBody>
      </p:sp>
    </p:spTree>
    <p:extLst>
      <p:ext uri="{BB962C8B-B14F-4D97-AF65-F5344CB8AC3E}">
        <p14:creationId xmlns:p14="http://schemas.microsoft.com/office/powerpoint/2010/main" val="2200433168"/>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2">
                                            <p:txEl>
                                              <p:pRg st="0" end="0"/>
                                            </p:txEl>
                                          </p:spTgt>
                                        </p:tgtEl>
                                        <p:attrNameLst>
                                          <p:attrName>ppt_w</p:attrName>
                                        </p:attrNameLst>
                                      </p:cBhvr>
                                    </p:anim>
                                    <p:anim by="(#ppt_w*0.50)" calcmode="lin" valueType="num">
                                      <p:cBhvr>
                                        <p:cTn id="21" dur="500" decel="50000" autoRev="1" fill="hold">
                                          <p:stCondLst>
                                            <p:cond delay="0"/>
                                          </p:stCondLst>
                                        </p:cTn>
                                        <p:tgtEl>
                                          <p:spTgt spid="2">
                                            <p:txEl>
                                              <p:pRg st="0" end="0"/>
                                            </p:txEl>
                                          </p:spTgt>
                                        </p:tgtEl>
                                        <p:attrNameLst>
                                          <p:attrName>ppt_x</p:attrName>
                                        </p:attrNameLst>
                                      </p:cBhvr>
                                    </p:anim>
                                    <p:anim from="(-#ppt_h/2)" to="(#ppt_y)" calcmode="lin" valueType="num">
                                      <p:cBhvr>
                                        <p:cTn id="22" dur="1000" fill="hold">
                                          <p:stCondLst>
                                            <p:cond delay="0"/>
                                          </p:stCondLst>
                                        </p:cTn>
                                        <p:tgtEl>
                                          <p:spTgt spid="2">
                                            <p:txEl>
                                              <p:pRg st="0" end="0"/>
                                            </p:txEl>
                                          </p:spTgt>
                                        </p:tgtEl>
                                        <p:attrNameLst>
                                          <p:attrName>ppt_y</p:attrName>
                                        </p:attrNameLst>
                                      </p:cBhvr>
                                    </p:anim>
                                    <p:animRot by="21600000">
                                      <p:cBhvr>
                                        <p:cTn id="23"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6</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779295" y="1221883"/>
            <a:ext cx="6643469" cy="4420927"/>
          </a:xfrm>
          <a:prstGeom prst="rect">
            <a:avLst/>
          </a:prstGeom>
          <a:effectLst>
            <a:softEdge rad="127000"/>
          </a:effectLst>
        </p:spPr>
      </p:pic>
    </p:spTree>
    <p:extLst>
      <p:ext uri="{BB962C8B-B14F-4D97-AF65-F5344CB8AC3E}">
        <p14:creationId xmlns:p14="http://schemas.microsoft.com/office/powerpoint/2010/main" val="1809116062"/>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7</a:t>
            </a:fld>
            <a:endParaRPr lang="fr-FR" sz="1800" b="1" dirty="0">
              <a:solidFill>
                <a:srgbClr val="FF0000"/>
              </a:solidFill>
              <a:latin typeface="Magneto" panose="04030805050802020D02" pitchFamily="82" charset="0"/>
            </a:endParaRPr>
          </a:p>
        </p:txBody>
      </p:sp>
      <p:sp>
        <p:nvSpPr>
          <p:cNvPr id="2" name="Rectangle 1"/>
          <p:cNvSpPr/>
          <p:nvPr/>
        </p:nvSpPr>
        <p:spPr>
          <a:xfrm>
            <a:off x="1836821" y="1413063"/>
            <a:ext cx="8518357" cy="4031873"/>
          </a:xfrm>
          <a:prstGeom prst="rect">
            <a:avLst/>
          </a:prstGeom>
        </p:spPr>
        <p:txBody>
          <a:bodyPr wrap="square">
            <a:spAutoFit/>
          </a:bodyPr>
          <a:lstStyle/>
          <a:p>
            <a:r>
              <a:rPr lang="fr-FR" sz="3200" b="1" dirty="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Difficile à trouver, nous les avons découvertes un peu par hasard, après avoir pris des renseignements auprès des villageois, forts sympathiques, du reste. Un des leurs nous autorisera même à dormir avec notre camping car, près de sa cave, troglodytique, privée</a:t>
            </a:r>
          </a:p>
        </p:txBody>
      </p:sp>
    </p:spTree>
    <p:extLst>
      <p:ext uri="{BB962C8B-B14F-4D97-AF65-F5344CB8AC3E}">
        <p14:creationId xmlns:p14="http://schemas.microsoft.com/office/powerpoint/2010/main" val="2726567254"/>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2">
                                            <p:txEl>
                                              <p:pRg st="0" end="0"/>
                                            </p:txEl>
                                          </p:spTgt>
                                        </p:tgtEl>
                                        <p:attrNameLst>
                                          <p:attrName>ppt_w</p:attrName>
                                        </p:attrNameLst>
                                      </p:cBhvr>
                                    </p:anim>
                                    <p:anim by="(#ppt_w*0.50)" calcmode="lin" valueType="num">
                                      <p:cBhvr>
                                        <p:cTn id="21" dur="500" decel="50000" autoRev="1" fill="hold">
                                          <p:stCondLst>
                                            <p:cond delay="0"/>
                                          </p:stCondLst>
                                        </p:cTn>
                                        <p:tgtEl>
                                          <p:spTgt spid="2">
                                            <p:txEl>
                                              <p:pRg st="0" end="0"/>
                                            </p:txEl>
                                          </p:spTgt>
                                        </p:tgtEl>
                                        <p:attrNameLst>
                                          <p:attrName>ppt_x</p:attrName>
                                        </p:attrNameLst>
                                      </p:cBhvr>
                                    </p:anim>
                                    <p:anim from="(-#ppt_h/2)" to="(#ppt_y)" calcmode="lin" valueType="num">
                                      <p:cBhvr>
                                        <p:cTn id="22" dur="1000" fill="hold">
                                          <p:stCondLst>
                                            <p:cond delay="0"/>
                                          </p:stCondLst>
                                        </p:cTn>
                                        <p:tgtEl>
                                          <p:spTgt spid="2">
                                            <p:txEl>
                                              <p:pRg st="0" end="0"/>
                                            </p:txEl>
                                          </p:spTgt>
                                        </p:tgtEl>
                                        <p:attrNameLst>
                                          <p:attrName>ppt_y</p:attrName>
                                        </p:attrNameLst>
                                      </p:cBhvr>
                                    </p:anim>
                                    <p:animRot by="21600000">
                                      <p:cBhvr>
                                        <p:cTn id="23"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8</a:t>
            </a:fld>
            <a:endParaRPr lang="fr-FR" sz="1800" b="1" dirty="0">
              <a:solidFill>
                <a:srgbClr val="FF0000"/>
              </a:solidFill>
              <a:latin typeface="Magneto" panose="04030805050802020D02" pitchFamily="82" charset="0"/>
            </a:endParaRPr>
          </a:p>
        </p:txBody>
      </p:sp>
      <p:sp>
        <p:nvSpPr>
          <p:cNvPr id="2" name="Rectangle 1"/>
          <p:cNvSpPr/>
          <p:nvPr/>
        </p:nvSpPr>
        <p:spPr>
          <a:xfrm>
            <a:off x="3001106" y="1905506"/>
            <a:ext cx="6096000" cy="3046988"/>
          </a:xfrm>
          <a:prstGeom prst="rect">
            <a:avLst/>
          </a:prstGeom>
        </p:spPr>
        <p:txBody>
          <a:bodyPr>
            <a:spAutoFit/>
          </a:bodyPr>
          <a:lstStyle/>
          <a:p>
            <a:r>
              <a:rPr lang="fr-FR" sz="3200" b="1" dirty="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Ces caves, creusées dans le tuf, si facile à travailler,  servaient à stocker le vin, produit à cette époque en abondance dans le Puy-de-Dôme.</a:t>
            </a:r>
          </a:p>
        </p:txBody>
      </p:sp>
    </p:spTree>
    <p:extLst>
      <p:ext uri="{BB962C8B-B14F-4D97-AF65-F5344CB8AC3E}">
        <p14:creationId xmlns:p14="http://schemas.microsoft.com/office/powerpoint/2010/main" val="2287720872"/>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2">
                                            <p:txEl>
                                              <p:pRg st="0" end="0"/>
                                            </p:txEl>
                                          </p:spTgt>
                                        </p:tgtEl>
                                        <p:attrNameLst>
                                          <p:attrName>ppt_w</p:attrName>
                                        </p:attrNameLst>
                                      </p:cBhvr>
                                    </p:anim>
                                    <p:anim by="(#ppt_w*0.50)" calcmode="lin" valueType="num">
                                      <p:cBhvr>
                                        <p:cTn id="21" dur="500" decel="50000" autoRev="1" fill="hold">
                                          <p:stCondLst>
                                            <p:cond delay="0"/>
                                          </p:stCondLst>
                                        </p:cTn>
                                        <p:tgtEl>
                                          <p:spTgt spid="2">
                                            <p:txEl>
                                              <p:pRg st="0" end="0"/>
                                            </p:txEl>
                                          </p:spTgt>
                                        </p:tgtEl>
                                        <p:attrNameLst>
                                          <p:attrName>ppt_x</p:attrName>
                                        </p:attrNameLst>
                                      </p:cBhvr>
                                    </p:anim>
                                    <p:anim from="(-#ppt_h/2)" to="(#ppt_y)" calcmode="lin" valueType="num">
                                      <p:cBhvr>
                                        <p:cTn id="22" dur="1000" fill="hold">
                                          <p:stCondLst>
                                            <p:cond delay="0"/>
                                          </p:stCondLst>
                                        </p:cTn>
                                        <p:tgtEl>
                                          <p:spTgt spid="2">
                                            <p:txEl>
                                              <p:pRg st="0" end="0"/>
                                            </p:txEl>
                                          </p:spTgt>
                                        </p:tgtEl>
                                        <p:attrNameLst>
                                          <p:attrName>ppt_y</p:attrName>
                                        </p:attrNameLst>
                                      </p:cBhvr>
                                    </p:anim>
                                    <p:animRot by="21600000">
                                      <p:cBhvr>
                                        <p:cTn id="23"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9</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31168" y="1239253"/>
            <a:ext cx="6670110" cy="4418948"/>
          </a:xfrm>
          <a:prstGeom prst="rect">
            <a:avLst/>
          </a:prstGeom>
          <a:effectLst>
            <a:softEdge rad="127000"/>
          </a:effectLst>
        </p:spPr>
      </p:pic>
    </p:spTree>
    <p:extLst>
      <p:ext uri="{BB962C8B-B14F-4D97-AF65-F5344CB8AC3E}">
        <p14:creationId xmlns:p14="http://schemas.microsoft.com/office/powerpoint/2010/main" val="3801595856"/>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10</a:t>
            </a:fld>
            <a:endParaRPr lang="fr-FR" sz="1800" b="1" dirty="0">
              <a:solidFill>
                <a:srgbClr val="FF0000"/>
              </a:solidFill>
              <a:latin typeface="Magneto" panose="04030805050802020D02" pitchFamily="82" charset="0"/>
            </a:endParaRPr>
          </a:p>
        </p:txBody>
      </p:sp>
      <p:sp>
        <p:nvSpPr>
          <p:cNvPr id="2" name="Rectangle 1"/>
          <p:cNvSpPr/>
          <p:nvPr/>
        </p:nvSpPr>
        <p:spPr>
          <a:xfrm>
            <a:off x="1973179" y="1665145"/>
            <a:ext cx="8422105" cy="3539430"/>
          </a:xfrm>
          <a:prstGeom prst="rect">
            <a:avLst/>
          </a:prstGeom>
        </p:spPr>
        <p:txBody>
          <a:bodyPr wrap="square">
            <a:spAutoFit/>
          </a:bodyPr>
          <a:lstStyle/>
          <a:p>
            <a:r>
              <a:rPr lang="fr-FR" sz="3200" b="1" dirty="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Cette prospérité s’arrêta brusquement, après que la vigne ait été touchée par le phylloxéra. Beaucoup sont restés à l’abandon. Certaines ont été reconverties en caves d’affinage pour le fromage auvergnat (comme le St Nectaire). </a:t>
            </a:r>
          </a:p>
        </p:txBody>
      </p:sp>
    </p:spTree>
    <p:extLst>
      <p:ext uri="{BB962C8B-B14F-4D97-AF65-F5344CB8AC3E}">
        <p14:creationId xmlns:p14="http://schemas.microsoft.com/office/powerpoint/2010/main" val="1611132433"/>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11</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43200" y="1250281"/>
            <a:ext cx="6641432" cy="4399949"/>
          </a:xfrm>
          <a:prstGeom prst="rect">
            <a:avLst/>
          </a:prstGeom>
          <a:effectLst>
            <a:softEdge rad="127000"/>
          </a:effectLst>
        </p:spPr>
      </p:pic>
    </p:spTree>
    <p:extLst>
      <p:ext uri="{BB962C8B-B14F-4D97-AF65-F5344CB8AC3E}">
        <p14:creationId xmlns:p14="http://schemas.microsoft.com/office/powerpoint/2010/main" val="3589441625"/>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12</a:t>
            </a:fld>
            <a:endParaRPr lang="fr-FR" sz="1800" b="1" dirty="0">
              <a:solidFill>
                <a:srgbClr val="FF0000"/>
              </a:solidFill>
              <a:latin typeface="Magneto" panose="04030805050802020D02" pitchFamily="82" charset="0"/>
            </a:endParaRPr>
          </a:p>
        </p:txBody>
      </p:sp>
      <p:sp>
        <p:nvSpPr>
          <p:cNvPr id="2" name="Rectangle 1"/>
          <p:cNvSpPr/>
          <p:nvPr/>
        </p:nvSpPr>
        <p:spPr>
          <a:xfrm>
            <a:off x="3048000" y="2191052"/>
            <a:ext cx="6096000" cy="2554545"/>
          </a:xfrm>
          <a:prstGeom prst="rect">
            <a:avLst/>
          </a:prstGeom>
        </p:spPr>
        <p:txBody>
          <a:bodyPr>
            <a:spAutoFit/>
          </a:bodyPr>
          <a:lstStyle/>
          <a:p>
            <a:r>
              <a:rPr lang="fr-FR" sz="3200" b="1" dirty="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Aujourd’hui, les portes des caves, délaissées, sont grandes ouvertes et nous offrent une véritable flânerie insolite !</a:t>
            </a:r>
          </a:p>
        </p:txBody>
      </p:sp>
    </p:spTree>
    <p:extLst>
      <p:ext uri="{BB962C8B-B14F-4D97-AF65-F5344CB8AC3E}">
        <p14:creationId xmlns:p14="http://schemas.microsoft.com/office/powerpoint/2010/main" val="3339687426"/>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2">
                                            <p:txEl>
                                              <p:pRg st="0" end="0"/>
                                            </p:txEl>
                                          </p:spTgt>
                                        </p:tgtEl>
                                        <p:attrNameLst>
                                          <p:attrName>ppt_w</p:attrName>
                                        </p:attrNameLst>
                                      </p:cBhvr>
                                    </p:anim>
                                    <p:anim by="(#ppt_w*0.50)" calcmode="lin" valueType="num">
                                      <p:cBhvr>
                                        <p:cTn id="21" dur="500" decel="50000" autoRev="1" fill="hold">
                                          <p:stCondLst>
                                            <p:cond delay="0"/>
                                          </p:stCondLst>
                                        </p:cTn>
                                        <p:tgtEl>
                                          <p:spTgt spid="2">
                                            <p:txEl>
                                              <p:pRg st="0" end="0"/>
                                            </p:txEl>
                                          </p:spTgt>
                                        </p:tgtEl>
                                        <p:attrNameLst>
                                          <p:attrName>ppt_x</p:attrName>
                                        </p:attrNameLst>
                                      </p:cBhvr>
                                    </p:anim>
                                    <p:anim from="(-#ppt_h/2)" to="(#ppt_y)" calcmode="lin" valueType="num">
                                      <p:cBhvr>
                                        <p:cTn id="22" dur="1000" fill="hold">
                                          <p:stCondLst>
                                            <p:cond delay="0"/>
                                          </p:stCondLst>
                                        </p:cTn>
                                        <p:tgtEl>
                                          <p:spTgt spid="2">
                                            <p:txEl>
                                              <p:pRg st="0" end="0"/>
                                            </p:txEl>
                                          </p:spTgt>
                                        </p:tgtEl>
                                        <p:attrNameLst>
                                          <p:attrName>ppt_y</p:attrName>
                                        </p:attrNameLst>
                                      </p:cBhvr>
                                    </p:anim>
                                    <p:animRot by="21600000">
                                      <p:cBhvr>
                                        <p:cTn id="23"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13</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815389" y="1265922"/>
            <a:ext cx="6509086" cy="4361087"/>
          </a:xfrm>
          <a:prstGeom prst="rect">
            <a:avLst/>
          </a:prstGeom>
          <a:effectLst>
            <a:softEdge rad="127000"/>
          </a:effectLst>
        </p:spPr>
      </p:pic>
    </p:spTree>
    <p:extLst>
      <p:ext uri="{BB962C8B-B14F-4D97-AF65-F5344CB8AC3E}">
        <p14:creationId xmlns:p14="http://schemas.microsoft.com/office/powerpoint/2010/main" val="2274165349"/>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14</a:t>
            </a:fld>
            <a:endParaRPr lang="fr-FR" sz="1800" b="1" dirty="0">
              <a:solidFill>
                <a:srgbClr val="FF0000"/>
              </a:solidFill>
              <a:latin typeface="Magneto" panose="04030805050802020D02" pitchFamily="82" charset="0"/>
            </a:endParaRPr>
          </a:p>
        </p:txBody>
      </p:sp>
      <p:sp>
        <p:nvSpPr>
          <p:cNvPr id="2" name="Rectangle 1"/>
          <p:cNvSpPr/>
          <p:nvPr/>
        </p:nvSpPr>
        <p:spPr>
          <a:xfrm>
            <a:off x="1696453" y="1203158"/>
            <a:ext cx="8795084" cy="4462760"/>
          </a:xfrm>
          <a:prstGeom prst="rect">
            <a:avLst/>
          </a:prstGeom>
        </p:spPr>
        <p:txBody>
          <a:bodyPr wrap="square">
            <a:spAutoFit/>
          </a:bodyPr>
          <a:lstStyle/>
          <a:p>
            <a:r>
              <a:rPr lang="fr-FR" sz="3200" b="1" dirty="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 </a:t>
            </a:r>
            <a:r>
              <a:rPr lang="fr-FR" sz="2800" b="1" dirty="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Saint </a:t>
            </a:r>
            <a:r>
              <a:rPr lang="fr-FR" sz="2800" b="1" dirty="0" err="1">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Floret</a:t>
            </a:r>
            <a:r>
              <a:rPr lang="fr-FR" sz="2800" b="1" dirty="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 </a:t>
            </a:r>
            <a:r>
              <a:rPr lang="fr-FR" sz="2800" b="1" dirty="0" smtClean="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a:t>
            </a:r>
            <a:endParaRPr lang="fr-FR" sz="2800" b="1" dirty="0">
              <a:ln>
                <a:solidFill>
                  <a:srgbClr val="FFC000"/>
                </a:solidFill>
              </a:ln>
              <a:solidFill>
                <a:schemeClr val="bg1"/>
              </a:solidFill>
              <a:effectLst>
                <a:glow rad="228600">
                  <a:schemeClr val="accent2">
                    <a:satMod val="175000"/>
                    <a:alpha val="40000"/>
                  </a:schemeClr>
                </a:glow>
              </a:effectLst>
              <a:latin typeface="Magneto" panose="04030805050802020D02" pitchFamily="82" charset="0"/>
            </a:endParaRPr>
          </a:p>
          <a:p>
            <a:r>
              <a:rPr lang="fr-FR" sz="2800" b="1" dirty="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Nous sommes arrivés à Saint </a:t>
            </a:r>
            <a:r>
              <a:rPr lang="fr-FR" sz="2800" b="1" dirty="0" err="1">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Floret</a:t>
            </a:r>
            <a:r>
              <a:rPr lang="fr-FR" sz="2800" b="1" dirty="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 en passant par les routes de la campagne clermontoise, et en admirant, au passage, les beaux paysages de l’Auvergne. A 35Km de Clermont, il se situe dans la vallée de la </a:t>
            </a:r>
            <a:r>
              <a:rPr lang="fr-FR" sz="2800" b="1" dirty="0" err="1">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Couze</a:t>
            </a:r>
            <a:r>
              <a:rPr lang="fr-FR" sz="2800" b="1" dirty="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 Pavin. Nous nous sommes garés, dans le centre ville, prêts pour entamer la découverte du village, et nous diriger vers le château.</a:t>
            </a:r>
          </a:p>
        </p:txBody>
      </p:sp>
    </p:spTree>
    <p:extLst>
      <p:ext uri="{BB962C8B-B14F-4D97-AF65-F5344CB8AC3E}">
        <p14:creationId xmlns:p14="http://schemas.microsoft.com/office/powerpoint/2010/main" val="1118602619"/>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41"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calcmode="lin" valueType="num">
                                      <p:cBhvr>
                                        <p:cTn id="20"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2"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2">
                                            <p:txEl>
                                              <p:pRg st="0" end="0"/>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41" presetClass="entr" presetSubtype="0" fill="hold" nodeType="clickEffect">
                                  <p:stCondLst>
                                    <p:cond delay="0"/>
                                  </p:stCondLst>
                                  <p:iterate type="lt">
                                    <p:tmPct val="10000"/>
                                  </p:iterate>
                                  <p:childTnLst>
                                    <p:set>
                                      <p:cBhvr>
                                        <p:cTn id="28" dur="1" fill="hold">
                                          <p:stCondLst>
                                            <p:cond delay="0"/>
                                          </p:stCondLst>
                                        </p:cTn>
                                        <p:tgtEl>
                                          <p:spTgt spid="2">
                                            <p:txEl>
                                              <p:pRg st="1" end="1"/>
                                            </p:txEl>
                                          </p:spTgt>
                                        </p:tgtEl>
                                        <p:attrNameLst>
                                          <p:attrName>style.visibility</p:attrName>
                                        </p:attrNameLst>
                                      </p:cBhvr>
                                      <p:to>
                                        <p:strVal val="visible"/>
                                      </p:to>
                                    </p:set>
                                    <p:anim calcmode="lin" valueType="num">
                                      <p:cBhvr>
                                        <p:cTn id="29" dur="500" fill="hold"/>
                                        <p:tgtEl>
                                          <p:spTgt spid="2">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30" dur="500" fill="hold"/>
                                        <p:tgtEl>
                                          <p:spTgt spid="2">
                                            <p:txEl>
                                              <p:pRg st="1" end="1"/>
                                            </p:txEl>
                                          </p:spTgt>
                                        </p:tgtEl>
                                        <p:attrNameLst>
                                          <p:attrName>ppt_y</p:attrName>
                                        </p:attrNameLst>
                                      </p:cBhvr>
                                      <p:tavLst>
                                        <p:tav tm="0">
                                          <p:val>
                                            <p:strVal val="#ppt_y"/>
                                          </p:val>
                                        </p:tav>
                                        <p:tav tm="100000">
                                          <p:val>
                                            <p:strVal val="#ppt_y"/>
                                          </p:val>
                                        </p:tav>
                                      </p:tavLst>
                                    </p:anim>
                                    <p:anim calcmode="lin" valueType="num">
                                      <p:cBhvr>
                                        <p:cTn id="31" dur="500" fill="hold"/>
                                        <p:tgtEl>
                                          <p:spTgt spid="2">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2" dur="500" fill="hold"/>
                                        <p:tgtEl>
                                          <p:spTgt spid="2">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3" dur="500" tmFilter="0,0; .5, 1; 1, 1"/>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15</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911928" y="1251284"/>
            <a:ext cx="6328788" cy="4382686"/>
          </a:xfrm>
          <a:prstGeom prst="rect">
            <a:avLst/>
          </a:prstGeom>
          <a:effectLst>
            <a:softEdge rad="127000"/>
          </a:effectLst>
        </p:spPr>
      </p:pic>
    </p:spTree>
    <p:extLst>
      <p:ext uri="{BB962C8B-B14F-4D97-AF65-F5344CB8AC3E}">
        <p14:creationId xmlns:p14="http://schemas.microsoft.com/office/powerpoint/2010/main" val="1318353092"/>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16</a:t>
            </a:fld>
            <a:endParaRPr lang="fr-FR" sz="1800" b="1" dirty="0">
              <a:solidFill>
                <a:srgbClr val="FF0000"/>
              </a:solidFill>
              <a:latin typeface="Magneto" panose="04030805050802020D02" pitchFamily="82" charset="0"/>
            </a:endParaRPr>
          </a:p>
        </p:txBody>
      </p:sp>
      <p:sp>
        <p:nvSpPr>
          <p:cNvPr id="2" name="Rectangle 1"/>
          <p:cNvSpPr/>
          <p:nvPr/>
        </p:nvSpPr>
        <p:spPr>
          <a:xfrm>
            <a:off x="3048000" y="2191052"/>
            <a:ext cx="6096000" cy="2554545"/>
          </a:xfrm>
          <a:prstGeom prst="rect">
            <a:avLst/>
          </a:prstGeom>
        </p:spPr>
        <p:txBody>
          <a:bodyPr>
            <a:spAutoFit/>
          </a:bodyPr>
          <a:lstStyle/>
          <a:p>
            <a:r>
              <a:rPr lang="fr-FR" sz="3200" b="1" dirty="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Blotti contre la roche, le village de </a:t>
            </a:r>
            <a:r>
              <a:rPr lang="fr-FR" sz="3200" b="1" dirty="0" err="1">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Saint-Floret</a:t>
            </a:r>
            <a:r>
              <a:rPr lang="fr-FR" sz="3200" b="1" dirty="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 est protégé par le donjon d’un château féodal du XIIIe et XIVe s. </a:t>
            </a:r>
          </a:p>
        </p:txBody>
      </p:sp>
    </p:spTree>
    <p:extLst>
      <p:ext uri="{BB962C8B-B14F-4D97-AF65-F5344CB8AC3E}">
        <p14:creationId xmlns:p14="http://schemas.microsoft.com/office/powerpoint/2010/main" val="1335563235"/>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2">
                                            <p:txEl>
                                              <p:pRg st="0" end="0"/>
                                            </p:txEl>
                                          </p:spTgt>
                                        </p:tgtEl>
                                        <p:attrNameLst>
                                          <p:attrName>ppt_w</p:attrName>
                                        </p:attrNameLst>
                                      </p:cBhvr>
                                    </p:anim>
                                    <p:anim by="(#ppt_w*0.50)" calcmode="lin" valueType="num">
                                      <p:cBhvr>
                                        <p:cTn id="21" dur="500" decel="50000" autoRev="1" fill="hold">
                                          <p:stCondLst>
                                            <p:cond delay="0"/>
                                          </p:stCondLst>
                                        </p:cTn>
                                        <p:tgtEl>
                                          <p:spTgt spid="2">
                                            <p:txEl>
                                              <p:pRg st="0" end="0"/>
                                            </p:txEl>
                                          </p:spTgt>
                                        </p:tgtEl>
                                        <p:attrNameLst>
                                          <p:attrName>ppt_x</p:attrName>
                                        </p:attrNameLst>
                                      </p:cBhvr>
                                    </p:anim>
                                    <p:anim from="(-#ppt_h/2)" to="(#ppt_y)" calcmode="lin" valueType="num">
                                      <p:cBhvr>
                                        <p:cTn id="22" dur="1000" fill="hold">
                                          <p:stCondLst>
                                            <p:cond delay="0"/>
                                          </p:stCondLst>
                                        </p:cTn>
                                        <p:tgtEl>
                                          <p:spTgt spid="2">
                                            <p:txEl>
                                              <p:pRg st="0" end="0"/>
                                            </p:txEl>
                                          </p:spTgt>
                                        </p:tgtEl>
                                        <p:attrNameLst>
                                          <p:attrName>ppt_y</p:attrName>
                                        </p:attrNameLst>
                                      </p:cBhvr>
                                    </p:anim>
                                    <p:animRot by="21600000">
                                      <p:cBhvr>
                                        <p:cTn id="23"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17</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31168" y="1239253"/>
            <a:ext cx="6670110" cy="4418948"/>
          </a:xfrm>
          <a:prstGeom prst="rect">
            <a:avLst/>
          </a:prstGeom>
          <a:effectLst>
            <a:softEdge rad="127000"/>
          </a:effectLst>
        </p:spPr>
      </p:pic>
    </p:spTree>
    <p:extLst>
      <p:ext uri="{BB962C8B-B14F-4D97-AF65-F5344CB8AC3E}">
        <p14:creationId xmlns:p14="http://schemas.microsoft.com/office/powerpoint/2010/main" val="580881980"/>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18</a:t>
            </a:fld>
            <a:endParaRPr lang="fr-FR" sz="1800" b="1" dirty="0">
              <a:solidFill>
                <a:srgbClr val="FF0000"/>
              </a:solidFill>
              <a:latin typeface="Magneto" panose="04030805050802020D02" pitchFamily="82" charset="0"/>
            </a:endParaRPr>
          </a:p>
        </p:txBody>
      </p:sp>
      <p:sp>
        <p:nvSpPr>
          <p:cNvPr id="2" name="Rectangle 1"/>
          <p:cNvSpPr/>
          <p:nvPr/>
        </p:nvSpPr>
        <p:spPr>
          <a:xfrm>
            <a:off x="2084700" y="1659851"/>
            <a:ext cx="7928811" cy="3539430"/>
          </a:xfrm>
          <a:prstGeom prst="rect">
            <a:avLst/>
          </a:prstGeom>
        </p:spPr>
        <p:txBody>
          <a:bodyPr wrap="square">
            <a:spAutoFit/>
          </a:bodyPr>
          <a:lstStyle/>
          <a:p>
            <a:r>
              <a:rPr lang="fr-FR" sz="3200" b="1" dirty="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A ses pieds, des maisons de vignerons sont desservies par des ruelles médiévales... Quelques clichés, pris à la volée, dans ce village classé parmi les plus beaux villages de France, que j'ai eu beaucoup de plaisir à découvrir ! </a:t>
            </a:r>
          </a:p>
        </p:txBody>
      </p:sp>
    </p:spTree>
    <p:extLst>
      <p:ext uri="{BB962C8B-B14F-4D97-AF65-F5344CB8AC3E}">
        <p14:creationId xmlns:p14="http://schemas.microsoft.com/office/powerpoint/2010/main" val="2502892573"/>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2">
                                            <p:txEl>
                                              <p:pRg st="0" end="0"/>
                                            </p:txEl>
                                          </p:spTgt>
                                        </p:tgtEl>
                                        <p:attrNameLst>
                                          <p:attrName>ppt_w</p:attrName>
                                        </p:attrNameLst>
                                      </p:cBhvr>
                                    </p:anim>
                                    <p:anim by="(#ppt_w*0.50)" calcmode="lin" valueType="num">
                                      <p:cBhvr>
                                        <p:cTn id="21" dur="500" decel="50000" autoRev="1" fill="hold">
                                          <p:stCondLst>
                                            <p:cond delay="0"/>
                                          </p:stCondLst>
                                        </p:cTn>
                                        <p:tgtEl>
                                          <p:spTgt spid="2">
                                            <p:txEl>
                                              <p:pRg st="0" end="0"/>
                                            </p:txEl>
                                          </p:spTgt>
                                        </p:tgtEl>
                                        <p:attrNameLst>
                                          <p:attrName>ppt_x</p:attrName>
                                        </p:attrNameLst>
                                      </p:cBhvr>
                                    </p:anim>
                                    <p:anim from="(-#ppt_h/2)" to="(#ppt_y)" calcmode="lin" valueType="num">
                                      <p:cBhvr>
                                        <p:cTn id="22" dur="1000" fill="hold">
                                          <p:stCondLst>
                                            <p:cond delay="0"/>
                                          </p:stCondLst>
                                        </p:cTn>
                                        <p:tgtEl>
                                          <p:spTgt spid="2">
                                            <p:txEl>
                                              <p:pRg st="0" end="0"/>
                                            </p:txEl>
                                          </p:spTgt>
                                        </p:tgtEl>
                                        <p:attrNameLst>
                                          <p:attrName>ppt_y</p:attrName>
                                        </p:attrNameLst>
                                      </p:cBhvr>
                                    </p:anim>
                                    <p:animRot by="21600000">
                                      <p:cBhvr>
                                        <p:cTn id="23"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19</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31168" y="1258251"/>
            <a:ext cx="6641432" cy="4399949"/>
          </a:xfrm>
          <a:prstGeom prst="rect">
            <a:avLst/>
          </a:prstGeom>
          <a:effectLst>
            <a:softEdge rad="127000"/>
          </a:effectLst>
        </p:spPr>
      </p:pic>
    </p:spTree>
    <p:extLst>
      <p:ext uri="{BB962C8B-B14F-4D97-AF65-F5344CB8AC3E}">
        <p14:creationId xmlns:p14="http://schemas.microsoft.com/office/powerpoint/2010/main" val="3946815502"/>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20</a:t>
            </a:fld>
            <a:endParaRPr lang="fr-FR" sz="1800" b="1" dirty="0">
              <a:solidFill>
                <a:srgbClr val="FF0000"/>
              </a:solidFill>
              <a:latin typeface="Magneto" panose="04030805050802020D02" pitchFamily="82" charset="0"/>
            </a:endParaRPr>
          </a:p>
        </p:txBody>
      </p:sp>
      <p:sp>
        <p:nvSpPr>
          <p:cNvPr id="2" name="Rectangle 1"/>
          <p:cNvSpPr/>
          <p:nvPr/>
        </p:nvSpPr>
        <p:spPr>
          <a:xfrm>
            <a:off x="3001106" y="1418923"/>
            <a:ext cx="6096000" cy="4031873"/>
          </a:xfrm>
          <a:prstGeom prst="rect">
            <a:avLst/>
          </a:prstGeom>
        </p:spPr>
        <p:txBody>
          <a:bodyPr>
            <a:spAutoFit/>
          </a:bodyPr>
          <a:lstStyle/>
          <a:p>
            <a:r>
              <a:rPr lang="fr-FR" sz="3200" b="1" dirty="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Les belles demeures en pierre et les ruelles fleuries dégagent une atmosphère tellement particulière qu'il est difficile de ne pas revenir sur ses pas au moindre détail.</a:t>
            </a:r>
          </a:p>
        </p:txBody>
      </p:sp>
    </p:spTree>
    <p:extLst>
      <p:ext uri="{BB962C8B-B14F-4D97-AF65-F5344CB8AC3E}">
        <p14:creationId xmlns:p14="http://schemas.microsoft.com/office/powerpoint/2010/main" val="2371142552"/>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2">
                                            <p:txEl>
                                              <p:pRg st="0" end="0"/>
                                            </p:txEl>
                                          </p:spTgt>
                                        </p:tgtEl>
                                        <p:attrNameLst>
                                          <p:attrName>ppt_w</p:attrName>
                                        </p:attrNameLst>
                                      </p:cBhvr>
                                    </p:anim>
                                    <p:anim by="(#ppt_w*0.50)" calcmode="lin" valueType="num">
                                      <p:cBhvr>
                                        <p:cTn id="21" dur="500" decel="50000" autoRev="1" fill="hold">
                                          <p:stCondLst>
                                            <p:cond delay="0"/>
                                          </p:stCondLst>
                                        </p:cTn>
                                        <p:tgtEl>
                                          <p:spTgt spid="2">
                                            <p:txEl>
                                              <p:pRg st="0" end="0"/>
                                            </p:txEl>
                                          </p:spTgt>
                                        </p:tgtEl>
                                        <p:attrNameLst>
                                          <p:attrName>ppt_x</p:attrName>
                                        </p:attrNameLst>
                                      </p:cBhvr>
                                    </p:anim>
                                    <p:anim from="(-#ppt_h/2)" to="(#ppt_y)" calcmode="lin" valueType="num">
                                      <p:cBhvr>
                                        <p:cTn id="22" dur="1000" fill="hold">
                                          <p:stCondLst>
                                            <p:cond delay="0"/>
                                          </p:stCondLst>
                                        </p:cTn>
                                        <p:tgtEl>
                                          <p:spTgt spid="2">
                                            <p:txEl>
                                              <p:pRg st="0" end="0"/>
                                            </p:txEl>
                                          </p:spTgt>
                                        </p:tgtEl>
                                        <p:attrNameLst>
                                          <p:attrName>ppt_y</p:attrName>
                                        </p:attrNameLst>
                                      </p:cBhvr>
                                    </p:anim>
                                    <p:animRot by="21600000">
                                      <p:cBhvr>
                                        <p:cTn id="23"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21</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91326" y="1253815"/>
            <a:ext cx="6533148" cy="4401709"/>
          </a:xfrm>
          <a:prstGeom prst="rect">
            <a:avLst/>
          </a:prstGeom>
          <a:effectLst>
            <a:softEdge rad="127000"/>
          </a:effectLst>
        </p:spPr>
      </p:pic>
    </p:spTree>
    <p:extLst>
      <p:ext uri="{BB962C8B-B14F-4D97-AF65-F5344CB8AC3E}">
        <p14:creationId xmlns:p14="http://schemas.microsoft.com/office/powerpoint/2010/main" val="2951097706"/>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22</a:t>
            </a:fld>
            <a:endParaRPr lang="fr-FR" sz="1800" b="1" dirty="0">
              <a:solidFill>
                <a:srgbClr val="FF0000"/>
              </a:solidFill>
              <a:latin typeface="Magneto" panose="04030805050802020D02" pitchFamily="82" charset="0"/>
            </a:endParaRPr>
          </a:p>
        </p:txBody>
      </p:sp>
      <p:sp>
        <p:nvSpPr>
          <p:cNvPr id="2" name="Rectangle 1"/>
          <p:cNvSpPr/>
          <p:nvPr/>
        </p:nvSpPr>
        <p:spPr>
          <a:xfrm>
            <a:off x="3001106" y="2151727"/>
            <a:ext cx="6096000" cy="2554545"/>
          </a:xfrm>
          <a:prstGeom prst="rect">
            <a:avLst/>
          </a:prstGeom>
        </p:spPr>
        <p:txBody>
          <a:bodyPr>
            <a:spAutoFit/>
          </a:bodyPr>
          <a:lstStyle/>
          <a:p>
            <a:r>
              <a:rPr lang="fr-FR" sz="3200" b="1" dirty="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On comprend très vite pourquoi le lieu est réputé pour sa tranquillité, il y règne une ambiance paisible !</a:t>
            </a:r>
          </a:p>
        </p:txBody>
      </p:sp>
    </p:spTree>
    <p:extLst>
      <p:ext uri="{BB962C8B-B14F-4D97-AF65-F5344CB8AC3E}">
        <p14:creationId xmlns:p14="http://schemas.microsoft.com/office/powerpoint/2010/main" val="394686373"/>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2">
                                            <p:txEl>
                                              <p:pRg st="0" end="0"/>
                                            </p:txEl>
                                          </p:spTgt>
                                        </p:tgtEl>
                                        <p:attrNameLst>
                                          <p:attrName>ppt_w</p:attrName>
                                        </p:attrNameLst>
                                      </p:cBhvr>
                                    </p:anim>
                                    <p:anim by="(#ppt_w*0.50)" calcmode="lin" valueType="num">
                                      <p:cBhvr>
                                        <p:cTn id="21" dur="500" decel="50000" autoRev="1" fill="hold">
                                          <p:stCondLst>
                                            <p:cond delay="0"/>
                                          </p:stCondLst>
                                        </p:cTn>
                                        <p:tgtEl>
                                          <p:spTgt spid="2">
                                            <p:txEl>
                                              <p:pRg st="0" end="0"/>
                                            </p:txEl>
                                          </p:spTgt>
                                        </p:tgtEl>
                                        <p:attrNameLst>
                                          <p:attrName>ppt_x</p:attrName>
                                        </p:attrNameLst>
                                      </p:cBhvr>
                                    </p:anim>
                                    <p:anim from="(-#ppt_h/2)" to="(#ppt_y)" calcmode="lin" valueType="num">
                                      <p:cBhvr>
                                        <p:cTn id="22" dur="1000" fill="hold">
                                          <p:stCondLst>
                                            <p:cond delay="0"/>
                                          </p:stCondLst>
                                        </p:cTn>
                                        <p:tgtEl>
                                          <p:spTgt spid="2">
                                            <p:txEl>
                                              <p:pRg st="0" end="0"/>
                                            </p:txEl>
                                          </p:spTgt>
                                        </p:tgtEl>
                                        <p:attrNameLst>
                                          <p:attrName>ppt_y</p:attrName>
                                        </p:attrNameLst>
                                      </p:cBhvr>
                                    </p:anim>
                                    <p:animRot by="21600000">
                                      <p:cBhvr>
                                        <p:cTn id="23"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23</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43200" y="1250281"/>
            <a:ext cx="6641432" cy="4399949"/>
          </a:xfrm>
          <a:prstGeom prst="rect">
            <a:avLst/>
          </a:prstGeom>
          <a:effectLst>
            <a:softEdge rad="127000"/>
          </a:effectLst>
        </p:spPr>
      </p:pic>
    </p:spTree>
    <p:extLst>
      <p:ext uri="{BB962C8B-B14F-4D97-AF65-F5344CB8AC3E}">
        <p14:creationId xmlns:p14="http://schemas.microsoft.com/office/powerpoint/2010/main" val="360537395"/>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24</a:t>
            </a:fld>
            <a:endParaRPr lang="fr-FR" sz="1800" b="1" dirty="0">
              <a:solidFill>
                <a:srgbClr val="FF0000"/>
              </a:solidFill>
              <a:latin typeface="Magneto" panose="04030805050802020D02" pitchFamily="82" charset="0"/>
            </a:endParaRPr>
          </a:p>
        </p:txBody>
      </p:sp>
      <p:sp>
        <p:nvSpPr>
          <p:cNvPr id="2" name="Rectangle 1"/>
          <p:cNvSpPr/>
          <p:nvPr/>
        </p:nvSpPr>
        <p:spPr>
          <a:xfrm>
            <a:off x="2283222" y="1665145"/>
            <a:ext cx="7531768" cy="3539430"/>
          </a:xfrm>
          <a:prstGeom prst="rect">
            <a:avLst/>
          </a:prstGeom>
        </p:spPr>
        <p:txBody>
          <a:bodyPr wrap="square">
            <a:spAutoFit/>
          </a:bodyPr>
          <a:lstStyle/>
          <a:p>
            <a:r>
              <a:rPr lang="fr-FR" sz="3200" b="1" dirty="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Il subsiste d'importants vestiges, de l'ensemble féodal, qui défendant le village de </a:t>
            </a:r>
            <a:r>
              <a:rPr lang="fr-FR" sz="3200" b="1" dirty="0" err="1">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Saint-Floret</a:t>
            </a:r>
            <a:r>
              <a:rPr lang="fr-FR" sz="3200" b="1" dirty="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 (magnifiques fresques du 14e s.). Surplombant le village, se trouve le site du Chastel avec son église romane.</a:t>
            </a:r>
          </a:p>
        </p:txBody>
      </p:sp>
    </p:spTree>
    <p:extLst>
      <p:ext uri="{BB962C8B-B14F-4D97-AF65-F5344CB8AC3E}">
        <p14:creationId xmlns:p14="http://schemas.microsoft.com/office/powerpoint/2010/main" val="1536358056"/>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2">
                                            <p:txEl>
                                              <p:pRg st="0" end="0"/>
                                            </p:txEl>
                                          </p:spTgt>
                                        </p:tgtEl>
                                        <p:attrNameLst>
                                          <p:attrName>ppt_w</p:attrName>
                                        </p:attrNameLst>
                                      </p:cBhvr>
                                    </p:anim>
                                    <p:anim by="(#ppt_w*0.50)" calcmode="lin" valueType="num">
                                      <p:cBhvr>
                                        <p:cTn id="21" dur="500" decel="50000" autoRev="1" fill="hold">
                                          <p:stCondLst>
                                            <p:cond delay="0"/>
                                          </p:stCondLst>
                                        </p:cTn>
                                        <p:tgtEl>
                                          <p:spTgt spid="2">
                                            <p:txEl>
                                              <p:pRg st="0" end="0"/>
                                            </p:txEl>
                                          </p:spTgt>
                                        </p:tgtEl>
                                        <p:attrNameLst>
                                          <p:attrName>ppt_x</p:attrName>
                                        </p:attrNameLst>
                                      </p:cBhvr>
                                    </p:anim>
                                    <p:anim from="(-#ppt_h/2)" to="(#ppt_y)" calcmode="lin" valueType="num">
                                      <p:cBhvr>
                                        <p:cTn id="22" dur="1000" fill="hold">
                                          <p:stCondLst>
                                            <p:cond delay="0"/>
                                          </p:stCondLst>
                                        </p:cTn>
                                        <p:tgtEl>
                                          <p:spTgt spid="2">
                                            <p:txEl>
                                              <p:pRg st="0" end="0"/>
                                            </p:txEl>
                                          </p:spTgt>
                                        </p:tgtEl>
                                        <p:attrNameLst>
                                          <p:attrName>ppt_y</p:attrName>
                                        </p:attrNameLst>
                                      </p:cBhvr>
                                    </p:anim>
                                    <p:animRot by="21600000">
                                      <p:cBhvr>
                                        <p:cTn id="23"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25</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43200" y="1250281"/>
            <a:ext cx="6641432" cy="4399949"/>
          </a:xfrm>
          <a:prstGeom prst="rect">
            <a:avLst/>
          </a:prstGeom>
          <a:effectLst>
            <a:softEdge rad="127000"/>
          </a:effectLst>
        </p:spPr>
      </p:pic>
    </p:spTree>
    <p:extLst>
      <p:ext uri="{BB962C8B-B14F-4D97-AF65-F5344CB8AC3E}">
        <p14:creationId xmlns:p14="http://schemas.microsoft.com/office/powerpoint/2010/main" val="3902901269"/>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26</a:t>
            </a:fld>
            <a:endParaRPr lang="fr-FR" sz="1800" b="1" dirty="0">
              <a:solidFill>
                <a:srgbClr val="FF0000"/>
              </a:solidFill>
              <a:latin typeface="Magneto" panose="04030805050802020D02" pitchFamily="82" charset="0"/>
            </a:endParaRPr>
          </a:p>
        </p:txBody>
      </p:sp>
      <p:sp>
        <p:nvSpPr>
          <p:cNvPr id="2" name="Rectangle 1"/>
          <p:cNvSpPr/>
          <p:nvPr/>
        </p:nvSpPr>
        <p:spPr>
          <a:xfrm>
            <a:off x="1624263" y="1299412"/>
            <a:ext cx="8891337" cy="4401205"/>
          </a:xfrm>
          <a:prstGeom prst="rect">
            <a:avLst/>
          </a:prstGeom>
        </p:spPr>
        <p:txBody>
          <a:bodyPr wrap="square">
            <a:spAutoFit/>
          </a:bodyPr>
          <a:lstStyle/>
          <a:p>
            <a:r>
              <a:rPr lang="fr-FR" sz="2800" b="1" dirty="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A notre grande </a:t>
            </a:r>
            <a:r>
              <a:rPr lang="fr-FR" sz="2800" b="1" dirty="0" err="1">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suprise</a:t>
            </a:r>
            <a:r>
              <a:rPr lang="fr-FR" sz="2800" b="1" dirty="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 nous avons trouvé, en nous promenant dans le village, un distributeur de pains, un peu comme nos distributeurs de banque. Il fallait y penser, j'ai trouvé l'idée géniale, surtout dans un petit village coupé du monde, cela peut dépanner bien des locaux ou touristes de passage. Ce que nous n'avons pas manqué de faire, car pas une boulangerie des kilomètres à la ronde.</a:t>
            </a:r>
          </a:p>
        </p:txBody>
      </p:sp>
    </p:spTree>
    <p:extLst>
      <p:ext uri="{BB962C8B-B14F-4D97-AF65-F5344CB8AC3E}">
        <p14:creationId xmlns:p14="http://schemas.microsoft.com/office/powerpoint/2010/main" val="798225829"/>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2">
                                            <p:txEl>
                                              <p:pRg st="0" end="0"/>
                                            </p:txEl>
                                          </p:spTgt>
                                        </p:tgtEl>
                                        <p:attrNameLst>
                                          <p:attrName>ppt_w</p:attrName>
                                        </p:attrNameLst>
                                      </p:cBhvr>
                                    </p:anim>
                                    <p:anim by="(#ppt_w*0.50)" calcmode="lin" valueType="num">
                                      <p:cBhvr>
                                        <p:cTn id="21" dur="500" decel="50000" autoRev="1" fill="hold">
                                          <p:stCondLst>
                                            <p:cond delay="0"/>
                                          </p:stCondLst>
                                        </p:cTn>
                                        <p:tgtEl>
                                          <p:spTgt spid="2">
                                            <p:txEl>
                                              <p:pRg st="0" end="0"/>
                                            </p:txEl>
                                          </p:spTgt>
                                        </p:tgtEl>
                                        <p:attrNameLst>
                                          <p:attrName>ppt_x</p:attrName>
                                        </p:attrNameLst>
                                      </p:cBhvr>
                                    </p:anim>
                                    <p:anim from="(-#ppt_h/2)" to="(#ppt_y)" calcmode="lin" valueType="num">
                                      <p:cBhvr>
                                        <p:cTn id="22" dur="1000" fill="hold">
                                          <p:stCondLst>
                                            <p:cond delay="0"/>
                                          </p:stCondLst>
                                        </p:cTn>
                                        <p:tgtEl>
                                          <p:spTgt spid="2">
                                            <p:txEl>
                                              <p:pRg st="0" end="0"/>
                                            </p:txEl>
                                          </p:spTgt>
                                        </p:tgtEl>
                                        <p:attrNameLst>
                                          <p:attrName>ppt_y</p:attrName>
                                        </p:attrNameLst>
                                      </p:cBhvr>
                                    </p:anim>
                                    <p:animRot by="21600000">
                                      <p:cBhvr>
                                        <p:cTn id="23"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27</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911928" y="1234941"/>
            <a:ext cx="6352388" cy="4399029"/>
          </a:xfrm>
          <a:prstGeom prst="rect">
            <a:avLst/>
          </a:prstGeom>
          <a:effectLst>
            <a:softEdge rad="127000"/>
          </a:effectLst>
        </p:spPr>
      </p:pic>
    </p:spTree>
    <p:extLst>
      <p:ext uri="{BB962C8B-B14F-4D97-AF65-F5344CB8AC3E}">
        <p14:creationId xmlns:p14="http://schemas.microsoft.com/office/powerpoint/2010/main" val="10491231"/>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28</a:t>
            </a:fld>
            <a:endParaRPr lang="fr-FR" sz="1800" b="1" dirty="0">
              <a:solidFill>
                <a:srgbClr val="FF0000"/>
              </a:solidFill>
              <a:latin typeface="Magneto" panose="04030805050802020D02" pitchFamily="82" charset="0"/>
            </a:endParaRPr>
          </a:p>
        </p:txBody>
      </p:sp>
      <p:sp>
        <p:nvSpPr>
          <p:cNvPr id="2" name="Rectangle 1"/>
          <p:cNvSpPr/>
          <p:nvPr/>
        </p:nvSpPr>
        <p:spPr>
          <a:xfrm>
            <a:off x="1939089" y="1905506"/>
            <a:ext cx="8313821" cy="3046988"/>
          </a:xfrm>
          <a:prstGeom prst="rect">
            <a:avLst/>
          </a:prstGeom>
        </p:spPr>
        <p:txBody>
          <a:bodyPr wrap="square">
            <a:spAutoFit/>
          </a:bodyPr>
          <a:lstStyle/>
          <a:p>
            <a:r>
              <a:rPr lang="fr-FR" sz="3200" b="1" dirty="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Saint </a:t>
            </a:r>
            <a:r>
              <a:rPr lang="fr-FR" sz="3200" b="1" dirty="0" err="1">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Floret</a:t>
            </a:r>
            <a:r>
              <a:rPr lang="fr-FR" sz="3200" b="1" dirty="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 est également réputée pour son site du Chastel, avec sa chapelle romaine reconstruite, pour partie à la fin du Moyen-Age, et son clocher du XVIe cloisonné par sa nécropole.</a:t>
            </a:r>
          </a:p>
        </p:txBody>
      </p:sp>
    </p:spTree>
    <p:extLst>
      <p:ext uri="{BB962C8B-B14F-4D97-AF65-F5344CB8AC3E}">
        <p14:creationId xmlns:p14="http://schemas.microsoft.com/office/powerpoint/2010/main" val="1023367741"/>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2">
                                            <p:txEl>
                                              <p:pRg st="0" end="0"/>
                                            </p:txEl>
                                          </p:spTgt>
                                        </p:tgtEl>
                                        <p:attrNameLst>
                                          <p:attrName>ppt_w</p:attrName>
                                        </p:attrNameLst>
                                      </p:cBhvr>
                                    </p:anim>
                                    <p:anim by="(#ppt_w*0.50)" calcmode="lin" valueType="num">
                                      <p:cBhvr>
                                        <p:cTn id="21" dur="500" decel="50000" autoRev="1" fill="hold">
                                          <p:stCondLst>
                                            <p:cond delay="0"/>
                                          </p:stCondLst>
                                        </p:cTn>
                                        <p:tgtEl>
                                          <p:spTgt spid="2">
                                            <p:txEl>
                                              <p:pRg st="0" end="0"/>
                                            </p:txEl>
                                          </p:spTgt>
                                        </p:tgtEl>
                                        <p:attrNameLst>
                                          <p:attrName>ppt_x</p:attrName>
                                        </p:attrNameLst>
                                      </p:cBhvr>
                                    </p:anim>
                                    <p:anim from="(-#ppt_h/2)" to="(#ppt_y)" calcmode="lin" valueType="num">
                                      <p:cBhvr>
                                        <p:cTn id="22" dur="1000" fill="hold">
                                          <p:stCondLst>
                                            <p:cond delay="0"/>
                                          </p:stCondLst>
                                        </p:cTn>
                                        <p:tgtEl>
                                          <p:spTgt spid="2">
                                            <p:txEl>
                                              <p:pRg st="0" end="0"/>
                                            </p:txEl>
                                          </p:spTgt>
                                        </p:tgtEl>
                                        <p:attrNameLst>
                                          <p:attrName>ppt_y</p:attrName>
                                        </p:attrNameLst>
                                      </p:cBhvr>
                                    </p:anim>
                                    <p:animRot by="21600000">
                                      <p:cBhvr>
                                        <p:cTn id="23"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29</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628113" y="1479884"/>
            <a:ext cx="8908193" cy="3886199"/>
          </a:xfrm>
          <a:prstGeom prst="rect">
            <a:avLst/>
          </a:prstGeom>
          <a:effectLst>
            <a:softEdge rad="127000"/>
          </a:effectLst>
        </p:spPr>
      </p:pic>
    </p:spTree>
    <p:extLst>
      <p:ext uri="{BB962C8B-B14F-4D97-AF65-F5344CB8AC3E}">
        <p14:creationId xmlns:p14="http://schemas.microsoft.com/office/powerpoint/2010/main" val="2681029651"/>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30</a:t>
            </a:fld>
            <a:endParaRPr lang="fr-FR" sz="1800" b="1" dirty="0">
              <a:solidFill>
                <a:srgbClr val="FF0000"/>
              </a:solidFill>
              <a:latin typeface="Magneto" panose="04030805050802020D02" pitchFamily="82" charset="0"/>
            </a:endParaRPr>
          </a:p>
        </p:txBody>
      </p:sp>
      <p:sp>
        <p:nvSpPr>
          <p:cNvPr id="2" name="Rectangle 1"/>
          <p:cNvSpPr/>
          <p:nvPr/>
        </p:nvSpPr>
        <p:spPr>
          <a:xfrm>
            <a:off x="3048000" y="1665145"/>
            <a:ext cx="6096000" cy="3539430"/>
          </a:xfrm>
          <a:prstGeom prst="rect">
            <a:avLst/>
          </a:prstGeom>
        </p:spPr>
        <p:txBody>
          <a:bodyPr>
            <a:spAutoFit/>
          </a:bodyPr>
          <a:lstStyle/>
          <a:p>
            <a:r>
              <a:rPr lang="fr-FR" sz="3200" b="1" dirty="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Ce Site archéologique est unique avec des tombes anthropomorphes, (adaptées au corps humain), creusées dans le granit, à l’époque mérovingienne.</a:t>
            </a:r>
          </a:p>
        </p:txBody>
      </p:sp>
    </p:spTree>
    <p:extLst>
      <p:ext uri="{BB962C8B-B14F-4D97-AF65-F5344CB8AC3E}">
        <p14:creationId xmlns:p14="http://schemas.microsoft.com/office/powerpoint/2010/main" val="594933914"/>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41"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calcmode="lin" valueType="num">
                                      <p:cBhvr>
                                        <p:cTn id="20"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2"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31</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55232" y="1242311"/>
            <a:ext cx="6641431" cy="4399948"/>
          </a:xfrm>
          <a:prstGeom prst="rect">
            <a:avLst/>
          </a:prstGeom>
          <a:effectLst>
            <a:softEdge rad="127000"/>
          </a:effectLst>
        </p:spPr>
      </p:pic>
    </p:spTree>
    <p:extLst>
      <p:ext uri="{BB962C8B-B14F-4D97-AF65-F5344CB8AC3E}">
        <p14:creationId xmlns:p14="http://schemas.microsoft.com/office/powerpoint/2010/main" val="3597053805"/>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32</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67262" y="1242310"/>
            <a:ext cx="6629401" cy="4391978"/>
          </a:xfrm>
          <a:prstGeom prst="rect">
            <a:avLst/>
          </a:prstGeom>
          <a:effectLst>
            <a:softEdge rad="127000"/>
          </a:effectLst>
        </p:spPr>
      </p:pic>
    </p:spTree>
    <p:extLst>
      <p:ext uri="{BB962C8B-B14F-4D97-AF65-F5344CB8AC3E}">
        <p14:creationId xmlns:p14="http://schemas.microsoft.com/office/powerpoint/2010/main" val="2500669014"/>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33</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55232" y="1209494"/>
            <a:ext cx="6653463" cy="4457821"/>
          </a:xfrm>
          <a:prstGeom prst="rect">
            <a:avLst/>
          </a:prstGeom>
          <a:effectLst>
            <a:softEdge rad="127000"/>
          </a:effectLst>
        </p:spPr>
      </p:pic>
    </p:spTree>
    <p:extLst>
      <p:ext uri="{BB962C8B-B14F-4D97-AF65-F5344CB8AC3E}">
        <p14:creationId xmlns:p14="http://schemas.microsoft.com/office/powerpoint/2010/main" val="1359334648"/>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pic>
        <p:nvPicPr>
          <p:cNvPr id="9" name="Image 8"/>
          <p:cNvPicPr>
            <a:picLocks noChangeAspect="1"/>
          </p:cNvPicPr>
          <p:nvPr/>
        </p:nvPicPr>
        <p:blipFill rotWithShape="1">
          <a:blip r:embed="rId3" cstate="email">
            <a:extLst>
              <a:ext uri="{28A0092B-C50C-407E-A947-70E740481C1C}">
                <a14:useLocalDpi xmlns:a14="http://schemas.microsoft.com/office/drawing/2010/main"/>
              </a:ext>
            </a:extLst>
          </a:blip>
          <a:srcRect r="-472"/>
          <a:stretch/>
        </p:blipFill>
        <p:spPr>
          <a:xfrm>
            <a:off x="1616529" y="1248463"/>
            <a:ext cx="8896159" cy="4377996"/>
          </a:xfrm>
          <a:prstGeom prst="rect">
            <a:avLst/>
          </a:prstGeom>
          <a:effectLst>
            <a:softEdge rad="127000"/>
          </a:effectLst>
        </p:spPr>
      </p:pic>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34</a:t>
            </a:fld>
            <a:endParaRPr lang="fr-FR" sz="1800" b="1" dirty="0">
              <a:solidFill>
                <a:srgbClr val="FF0000"/>
              </a:solidFill>
              <a:latin typeface="Magneto" panose="04030805050802020D02" pitchFamily="82" charset="0"/>
            </a:endParaRPr>
          </a:p>
        </p:txBody>
      </p:sp>
      <p:sp>
        <p:nvSpPr>
          <p:cNvPr id="8" name="Rectangle 7"/>
          <p:cNvSpPr/>
          <p:nvPr/>
        </p:nvSpPr>
        <p:spPr>
          <a:xfrm>
            <a:off x="2054669" y="2136338"/>
            <a:ext cx="8082662" cy="2585323"/>
          </a:xfrm>
          <a:prstGeom prst="rect">
            <a:avLst/>
          </a:prstGeom>
        </p:spPr>
        <p:txBody>
          <a:bodyPr wrap="none">
            <a:spAutoFit/>
          </a:bodyPr>
          <a:lstStyle/>
          <a:p>
            <a:r>
              <a:rPr lang="fr-FR" sz="5400" b="1" dirty="0" smtClean="0">
                <a:ln>
                  <a:solidFill>
                    <a:srgbClr val="FFC000"/>
                  </a:solidFill>
                </a:ln>
                <a:solidFill>
                  <a:schemeClr val="accent6">
                    <a:lumMod val="50000"/>
                  </a:schemeClr>
                </a:solidFill>
                <a:effectLst>
                  <a:glow rad="228600">
                    <a:schemeClr val="accent6">
                      <a:satMod val="175000"/>
                      <a:alpha val="40000"/>
                    </a:schemeClr>
                  </a:glow>
                </a:effectLst>
                <a:latin typeface="Magneto" panose="04030805050802020D02" pitchFamily="82" charset="0"/>
              </a:rPr>
              <a:t>          C’était</a:t>
            </a:r>
          </a:p>
          <a:p>
            <a:r>
              <a:rPr lang="fr-FR" sz="5400" b="1" dirty="0" smtClean="0">
                <a:ln>
                  <a:solidFill>
                    <a:srgbClr val="FFC000"/>
                  </a:solidFill>
                </a:ln>
                <a:solidFill>
                  <a:schemeClr val="accent6">
                    <a:lumMod val="50000"/>
                  </a:schemeClr>
                </a:solidFill>
                <a:effectLst>
                  <a:glow rad="228600">
                    <a:schemeClr val="accent6">
                      <a:satMod val="175000"/>
                      <a:alpha val="40000"/>
                    </a:schemeClr>
                  </a:glow>
                </a:effectLst>
                <a:latin typeface="Magneto" panose="04030805050802020D02" pitchFamily="82" charset="0"/>
              </a:rPr>
              <a:t>Au cœur des volcans</a:t>
            </a:r>
          </a:p>
          <a:p>
            <a:r>
              <a:rPr lang="fr-FR" sz="5400" b="1" dirty="0">
                <a:ln>
                  <a:solidFill>
                    <a:srgbClr val="FFC000"/>
                  </a:solidFill>
                </a:ln>
                <a:solidFill>
                  <a:schemeClr val="accent6">
                    <a:lumMod val="50000"/>
                  </a:schemeClr>
                </a:solidFill>
                <a:effectLst>
                  <a:glow rad="228600">
                    <a:schemeClr val="accent6">
                      <a:satMod val="175000"/>
                      <a:alpha val="40000"/>
                    </a:schemeClr>
                  </a:glow>
                </a:effectLst>
                <a:latin typeface="Magneto" panose="04030805050802020D02" pitchFamily="82" charset="0"/>
              </a:rPr>
              <a:t> </a:t>
            </a:r>
            <a:r>
              <a:rPr lang="fr-FR" sz="5400" b="1" dirty="0" smtClean="0">
                <a:ln>
                  <a:solidFill>
                    <a:srgbClr val="FFC000"/>
                  </a:solidFill>
                </a:ln>
                <a:solidFill>
                  <a:schemeClr val="accent6">
                    <a:lumMod val="50000"/>
                  </a:schemeClr>
                </a:solidFill>
                <a:effectLst>
                  <a:glow rad="228600">
                    <a:schemeClr val="accent6">
                      <a:satMod val="175000"/>
                      <a:alpha val="40000"/>
                    </a:schemeClr>
                  </a:glow>
                </a:effectLst>
                <a:latin typeface="Magneto" panose="04030805050802020D02" pitchFamily="82" charset="0"/>
              </a:rPr>
              <a:t>      d’Auvergne</a:t>
            </a:r>
            <a:endParaRPr lang="fr-FR" sz="5400" b="1" dirty="0">
              <a:ln>
                <a:solidFill>
                  <a:srgbClr val="FFC000"/>
                </a:solidFill>
              </a:ln>
              <a:solidFill>
                <a:schemeClr val="accent6">
                  <a:lumMod val="50000"/>
                </a:schemeClr>
              </a:solidFill>
              <a:effectLst>
                <a:glow rad="228600">
                  <a:schemeClr val="accent6">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4108648408"/>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heel(8)">
                                      <p:cBhvr>
                                        <p:cTn id="15" dur="2000"/>
                                        <p:tgtEl>
                                          <p:spTgt spid="9"/>
                                        </p:tgtEl>
                                      </p:cBhvr>
                                    </p:animEffect>
                                  </p:childTnLst>
                                </p:cTn>
                              </p:par>
                            </p:childTnLst>
                          </p:cTn>
                        </p:par>
                      </p:childTnLst>
                    </p:cTn>
                  </p:par>
                  <p:par>
                    <p:cTn id="16" fill="hold">
                      <p:stCondLst>
                        <p:cond delay="indefinite"/>
                      </p:stCondLst>
                      <p:childTnLst>
                        <p:par>
                          <p:cTn id="17" fill="hold">
                            <p:stCondLst>
                              <p:cond delay="0"/>
                            </p:stCondLst>
                            <p:childTnLst>
                              <p:par>
                                <p:cTn id="18" presetID="38" presetClass="entr" presetSubtype="0" accel="50000" fill="hold" nodeType="clickEffect">
                                  <p:stCondLst>
                                    <p:cond delay="0"/>
                                  </p:stCondLst>
                                  <p:iterate type="lt">
                                    <p:tmPct val="50000"/>
                                  </p:iterate>
                                  <p:childTnLst>
                                    <p:set>
                                      <p:cBhvr>
                                        <p:cTn id="19" dur="1" fill="hold">
                                          <p:stCondLst>
                                            <p:cond delay="0"/>
                                          </p:stCondLst>
                                        </p:cTn>
                                        <p:tgtEl>
                                          <p:spTgt spid="8">
                                            <p:txEl>
                                              <p:pRg st="0" end="0"/>
                                            </p:txEl>
                                          </p:spTgt>
                                        </p:tgtEl>
                                        <p:attrNameLst>
                                          <p:attrName>style.visibility</p:attrName>
                                        </p:attrNameLst>
                                      </p:cBhvr>
                                      <p:to>
                                        <p:strVal val="visible"/>
                                      </p:to>
                                    </p:set>
                                    <p:set>
                                      <p:cBhvr>
                                        <p:cTn id="20" dur="455" fill="hold">
                                          <p:stCondLst>
                                            <p:cond delay="0"/>
                                          </p:stCondLst>
                                        </p:cTn>
                                        <p:tgtEl>
                                          <p:spTgt spid="8">
                                            <p:txEl>
                                              <p:pRg st="0" end="0"/>
                                            </p:txEl>
                                          </p:spTgt>
                                        </p:tgtEl>
                                        <p:attrNameLst>
                                          <p:attrName>style.rotation</p:attrName>
                                        </p:attrNameLst>
                                      </p:cBhvr>
                                      <p:to>
                                        <p:strVal val="-45.0"/>
                                      </p:to>
                                    </p:set>
                                    <p:anim calcmode="lin" valueType="num">
                                      <p:cBhvr>
                                        <p:cTn id="21"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2"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23"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4"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38" presetClass="entr" presetSubtype="0" accel="50000" fill="hold" nodeType="clickEffect">
                                  <p:stCondLst>
                                    <p:cond delay="0"/>
                                  </p:stCondLst>
                                  <p:iterate type="lt">
                                    <p:tmPct val="50000"/>
                                  </p:iterate>
                                  <p:childTnLst>
                                    <p:set>
                                      <p:cBhvr>
                                        <p:cTn id="28" dur="1" fill="hold">
                                          <p:stCondLst>
                                            <p:cond delay="0"/>
                                          </p:stCondLst>
                                        </p:cTn>
                                        <p:tgtEl>
                                          <p:spTgt spid="8">
                                            <p:txEl>
                                              <p:pRg st="1" end="1"/>
                                            </p:txEl>
                                          </p:spTgt>
                                        </p:tgtEl>
                                        <p:attrNameLst>
                                          <p:attrName>style.visibility</p:attrName>
                                        </p:attrNameLst>
                                      </p:cBhvr>
                                      <p:to>
                                        <p:strVal val="visible"/>
                                      </p:to>
                                    </p:set>
                                    <p:set>
                                      <p:cBhvr>
                                        <p:cTn id="29" dur="455" fill="hold">
                                          <p:stCondLst>
                                            <p:cond delay="0"/>
                                          </p:stCondLst>
                                        </p:cTn>
                                        <p:tgtEl>
                                          <p:spTgt spid="8">
                                            <p:txEl>
                                              <p:pRg st="1" end="1"/>
                                            </p:txEl>
                                          </p:spTgt>
                                        </p:tgtEl>
                                        <p:attrNameLst>
                                          <p:attrName>style.rotation</p:attrName>
                                        </p:attrNameLst>
                                      </p:cBhvr>
                                      <p:to>
                                        <p:strVal val="-45.0"/>
                                      </p:to>
                                    </p:set>
                                    <p:anim calcmode="lin" valueType="num">
                                      <p:cBhvr>
                                        <p:cTn id="30"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1"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32"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3"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38" presetClass="entr" presetSubtype="0" accel="50000" fill="hold" nodeType="clickEffect">
                                  <p:stCondLst>
                                    <p:cond delay="0"/>
                                  </p:stCondLst>
                                  <p:iterate type="lt">
                                    <p:tmPct val="50000"/>
                                  </p:iterate>
                                  <p:childTnLst>
                                    <p:set>
                                      <p:cBhvr>
                                        <p:cTn id="37" dur="1" fill="hold">
                                          <p:stCondLst>
                                            <p:cond delay="0"/>
                                          </p:stCondLst>
                                        </p:cTn>
                                        <p:tgtEl>
                                          <p:spTgt spid="8">
                                            <p:txEl>
                                              <p:pRg st="2" end="2"/>
                                            </p:txEl>
                                          </p:spTgt>
                                        </p:tgtEl>
                                        <p:attrNameLst>
                                          <p:attrName>style.visibility</p:attrName>
                                        </p:attrNameLst>
                                      </p:cBhvr>
                                      <p:to>
                                        <p:strVal val="visible"/>
                                      </p:to>
                                    </p:set>
                                    <p:set>
                                      <p:cBhvr>
                                        <p:cTn id="38" dur="455" fill="hold">
                                          <p:stCondLst>
                                            <p:cond delay="0"/>
                                          </p:stCondLst>
                                        </p:cTn>
                                        <p:tgtEl>
                                          <p:spTgt spid="8">
                                            <p:txEl>
                                              <p:pRg st="2" end="2"/>
                                            </p:txEl>
                                          </p:spTgt>
                                        </p:tgtEl>
                                        <p:attrNameLst>
                                          <p:attrName>style.rotation</p:attrName>
                                        </p:attrNameLst>
                                      </p:cBhvr>
                                      <p:to>
                                        <p:strVal val="-45.0"/>
                                      </p:to>
                                    </p:set>
                                    <p:anim calcmode="lin" valueType="num">
                                      <p:cBhvr>
                                        <p:cTn id="39" dur="455" fill="hold">
                                          <p:stCondLst>
                                            <p:cond delay="455"/>
                                          </p:stCondLst>
                                        </p:cTn>
                                        <p:tgtEl>
                                          <p:spTgt spid="8">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40" dur="455" fill="hold">
                                          <p:stCondLst>
                                            <p:cond delay="0"/>
                                          </p:stCondLst>
                                        </p:cTn>
                                        <p:tgtEl>
                                          <p:spTgt spid="8">
                                            <p:txEl>
                                              <p:pRg st="2" end="2"/>
                                            </p:txEl>
                                          </p:spTgt>
                                        </p:tgtEl>
                                        <p:attrNameLst>
                                          <p:attrName>ppt_y</p:attrName>
                                        </p:attrNameLst>
                                      </p:cBhvr>
                                      <p:tavLst>
                                        <p:tav tm="0">
                                          <p:val>
                                            <p:strVal val="#ppt_y-1"/>
                                          </p:val>
                                        </p:tav>
                                        <p:tav tm="100000">
                                          <p:val>
                                            <p:strVal val="#ppt_y-(0.354*#ppt_w-0.172*#ppt_h)"/>
                                          </p:val>
                                        </p:tav>
                                      </p:tavLst>
                                    </p:anim>
                                    <p:anim calcmode="lin" valueType="num">
                                      <p:cBhvr>
                                        <p:cTn id="41" dur="156" decel="50000" autoRev="1" fill="hold">
                                          <p:stCondLst>
                                            <p:cond delay="455"/>
                                          </p:stCondLst>
                                        </p:cTn>
                                        <p:tgtEl>
                                          <p:spTgt spid="8">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42" dur="136" fill="hold">
                                          <p:stCondLst>
                                            <p:cond delay="864"/>
                                          </p:stCondLst>
                                        </p:cTn>
                                        <p:tgtEl>
                                          <p:spTgt spid="8">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1" presetClass="entr" presetSubtype="8" fill="hold" grpId="0" nodeType="click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wheel(8)">
                                      <p:cBhvr>
                                        <p:cTn id="4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150</TotalTime>
  <Words>818</Words>
  <Application>Microsoft Office PowerPoint</Application>
  <PresentationFormat>Grand écran</PresentationFormat>
  <Paragraphs>158</Paragraphs>
  <Slides>34</Slides>
  <Notes>34</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34</vt:i4>
      </vt:variant>
    </vt:vector>
  </HeadingPairs>
  <TitlesOfParts>
    <vt:vector size="39"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16</cp:revision>
  <dcterms:created xsi:type="dcterms:W3CDTF">2020-12-04T15:33:42Z</dcterms:created>
  <dcterms:modified xsi:type="dcterms:W3CDTF">2020-12-04T19:12:29Z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