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257" r:id="rId3"/>
    <p:sldId id="260" r:id="rId4"/>
    <p:sldId id="258" r:id="rId5"/>
    <p:sldId id="259" r:id="rId6"/>
    <p:sldId id="265" r:id="rId7"/>
    <p:sldId id="261" r:id="rId8"/>
    <p:sldId id="262" r:id="rId9"/>
    <p:sldId id="263" r:id="rId10"/>
    <p:sldId id="264"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caelaDSy1twt0eR2i//sjg==" hashData="zN1KsCg5c+uEex1ty5ctJcoAUX39SMDBg/PMyOr5JgzR4GKzOAC26B4HXSXovMQY8oAOQ8lm/ZjmWcaqqT0YF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showGuides="1">
      <p:cViewPr varScale="1">
        <p:scale>
          <a:sx n="78" d="100"/>
          <a:sy n="78" d="100"/>
        </p:scale>
        <p:origin x="174"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008CEF-2767-4527-8C56-614BD127CBC2}" type="datetimeFigureOut">
              <a:rPr lang="fr-FR" smtClean="0"/>
              <a:t>04/12/2020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45B21C-C3B2-429C-8EC3-A096B01DC9EB}" type="slidenum">
              <a:rPr lang="fr-FR" smtClean="0"/>
              <a:t>‹N°›</a:t>
            </a:fld>
            <a:endParaRPr lang="fr-FR"/>
          </a:p>
        </p:txBody>
      </p:sp>
    </p:spTree>
    <p:extLst>
      <p:ext uri="{BB962C8B-B14F-4D97-AF65-F5344CB8AC3E}">
        <p14:creationId xmlns:p14="http://schemas.microsoft.com/office/powerpoint/2010/main" val="5984984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a:t>
            </a:fld>
            <a:endParaRPr lang="fr-FR"/>
          </a:p>
        </p:txBody>
      </p:sp>
    </p:spTree>
    <p:extLst>
      <p:ext uri="{BB962C8B-B14F-4D97-AF65-F5344CB8AC3E}">
        <p14:creationId xmlns:p14="http://schemas.microsoft.com/office/powerpoint/2010/main" val="8446925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a:t>
            </a:fld>
            <a:endParaRPr lang="fr-FR"/>
          </a:p>
        </p:txBody>
      </p:sp>
    </p:spTree>
    <p:extLst>
      <p:ext uri="{BB962C8B-B14F-4D97-AF65-F5344CB8AC3E}">
        <p14:creationId xmlns:p14="http://schemas.microsoft.com/office/powerpoint/2010/main" val="1246436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3</a:t>
            </a:fld>
            <a:endParaRPr lang="fr-FR"/>
          </a:p>
        </p:txBody>
      </p:sp>
    </p:spTree>
    <p:extLst>
      <p:ext uri="{BB962C8B-B14F-4D97-AF65-F5344CB8AC3E}">
        <p14:creationId xmlns:p14="http://schemas.microsoft.com/office/powerpoint/2010/main" val="35368708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4</a:t>
            </a:fld>
            <a:endParaRPr lang="fr-FR"/>
          </a:p>
        </p:txBody>
      </p:sp>
    </p:spTree>
    <p:extLst>
      <p:ext uri="{BB962C8B-B14F-4D97-AF65-F5344CB8AC3E}">
        <p14:creationId xmlns:p14="http://schemas.microsoft.com/office/powerpoint/2010/main" val="10790215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5</a:t>
            </a:fld>
            <a:endParaRPr lang="fr-FR"/>
          </a:p>
        </p:txBody>
      </p:sp>
    </p:spTree>
    <p:extLst>
      <p:ext uri="{BB962C8B-B14F-4D97-AF65-F5344CB8AC3E}">
        <p14:creationId xmlns:p14="http://schemas.microsoft.com/office/powerpoint/2010/main" val="2883104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6</a:t>
            </a:fld>
            <a:endParaRPr lang="fr-FR"/>
          </a:p>
        </p:txBody>
      </p:sp>
    </p:spTree>
    <p:extLst>
      <p:ext uri="{BB962C8B-B14F-4D97-AF65-F5344CB8AC3E}">
        <p14:creationId xmlns:p14="http://schemas.microsoft.com/office/powerpoint/2010/main" val="26999358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7</a:t>
            </a:fld>
            <a:endParaRPr lang="fr-FR"/>
          </a:p>
        </p:txBody>
      </p:sp>
    </p:spTree>
    <p:extLst>
      <p:ext uri="{BB962C8B-B14F-4D97-AF65-F5344CB8AC3E}">
        <p14:creationId xmlns:p14="http://schemas.microsoft.com/office/powerpoint/2010/main" val="34722644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8</a:t>
            </a:fld>
            <a:endParaRPr lang="fr-FR"/>
          </a:p>
        </p:txBody>
      </p:sp>
    </p:spTree>
    <p:extLst>
      <p:ext uri="{BB962C8B-B14F-4D97-AF65-F5344CB8AC3E}">
        <p14:creationId xmlns:p14="http://schemas.microsoft.com/office/powerpoint/2010/main" val="17058598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9</a:t>
            </a:fld>
            <a:endParaRPr lang="fr-FR"/>
          </a:p>
        </p:txBody>
      </p:sp>
    </p:spTree>
    <p:extLst>
      <p:ext uri="{BB962C8B-B14F-4D97-AF65-F5344CB8AC3E}">
        <p14:creationId xmlns:p14="http://schemas.microsoft.com/office/powerpoint/2010/main" val="6635762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10</a:t>
            </a:fld>
            <a:endParaRPr lang="fr-FR"/>
          </a:p>
        </p:txBody>
      </p:sp>
    </p:spTree>
    <p:extLst>
      <p:ext uri="{BB962C8B-B14F-4D97-AF65-F5344CB8AC3E}">
        <p14:creationId xmlns:p14="http://schemas.microsoft.com/office/powerpoint/2010/main" val="39241311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11</a:t>
            </a:fld>
            <a:endParaRPr lang="fr-FR"/>
          </a:p>
        </p:txBody>
      </p:sp>
    </p:spTree>
    <p:extLst>
      <p:ext uri="{BB962C8B-B14F-4D97-AF65-F5344CB8AC3E}">
        <p14:creationId xmlns:p14="http://schemas.microsoft.com/office/powerpoint/2010/main" val="7133889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12</a:t>
            </a:fld>
            <a:endParaRPr lang="fr-FR"/>
          </a:p>
        </p:txBody>
      </p:sp>
    </p:spTree>
    <p:extLst>
      <p:ext uri="{BB962C8B-B14F-4D97-AF65-F5344CB8AC3E}">
        <p14:creationId xmlns:p14="http://schemas.microsoft.com/office/powerpoint/2010/main" val="18560889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13</a:t>
            </a:fld>
            <a:endParaRPr lang="fr-FR"/>
          </a:p>
        </p:txBody>
      </p:sp>
    </p:spTree>
    <p:extLst>
      <p:ext uri="{BB962C8B-B14F-4D97-AF65-F5344CB8AC3E}">
        <p14:creationId xmlns:p14="http://schemas.microsoft.com/office/powerpoint/2010/main" val="27555524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14</a:t>
            </a:fld>
            <a:endParaRPr lang="fr-FR"/>
          </a:p>
        </p:txBody>
      </p:sp>
    </p:spTree>
    <p:extLst>
      <p:ext uri="{BB962C8B-B14F-4D97-AF65-F5344CB8AC3E}">
        <p14:creationId xmlns:p14="http://schemas.microsoft.com/office/powerpoint/2010/main" val="36141728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15</a:t>
            </a:fld>
            <a:endParaRPr lang="fr-FR"/>
          </a:p>
        </p:txBody>
      </p:sp>
    </p:spTree>
    <p:extLst>
      <p:ext uri="{BB962C8B-B14F-4D97-AF65-F5344CB8AC3E}">
        <p14:creationId xmlns:p14="http://schemas.microsoft.com/office/powerpoint/2010/main" val="35390658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16</a:t>
            </a:fld>
            <a:endParaRPr lang="fr-FR"/>
          </a:p>
        </p:txBody>
      </p:sp>
    </p:spTree>
    <p:extLst>
      <p:ext uri="{BB962C8B-B14F-4D97-AF65-F5344CB8AC3E}">
        <p14:creationId xmlns:p14="http://schemas.microsoft.com/office/powerpoint/2010/main" val="25974504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17</a:t>
            </a:fld>
            <a:endParaRPr lang="fr-FR"/>
          </a:p>
        </p:txBody>
      </p:sp>
    </p:spTree>
    <p:extLst>
      <p:ext uri="{BB962C8B-B14F-4D97-AF65-F5344CB8AC3E}">
        <p14:creationId xmlns:p14="http://schemas.microsoft.com/office/powerpoint/2010/main" val="12264641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18</a:t>
            </a:fld>
            <a:endParaRPr lang="fr-FR"/>
          </a:p>
        </p:txBody>
      </p:sp>
    </p:spTree>
    <p:extLst>
      <p:ext uri="{BB962C8B-B14F-4D97-AF65-F5344CB8AC3E}">
        <p14:creationId xmlns:p14="http://schemas.microsoft.com/office/powerpoint/2010/main" val="28241396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19</a:t>
            </a:fld>
            <a:endParaRPr lang="fr-FR"/>
          </a:p>
        </p:txBody>
      </p:sp>
    </p:spTree>
    <p:extLst>
      <p:ext uri="{BB962C8B-B14F-4D97-AF65-F5344CB8AC3E}">
        <p14:creationId xmlns:p14="http://schemas.microsoft.com/office/powerpoint/2010/main" val="42632209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20</a:t>
            </a:fld>
            <a:endParaRPr lang="fr-FR"/>
          </a:p>
        </p:txBody>
      </p:sp>
    </p:spTree>
    <p:extLst>
      <p:ext uri="{BB962C8B-B14F-4D97-AF65-F5344CB8AC3E}">
        <p14:creationId xmlns:p14="http://schemas.microsoft.com/office/powerpoint/2010/main" val="13708113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21</a:t>
            </a:fld>
            <a:endParaRPr lang="fr-FR"/>
          </a:p>
        </p:txBody>
      </p:sp>
    </p:spTree>
    <p:extLst>
      <p:ext uri="{BB962C8B-B14F-4D97-AF65-F5344CB8AC3E}">
        <p14:creationId xmlns:p14="http://schemas.microsoft.com/office/powerpoint/2010/main" val="7953397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22</a:t>
            </a:fld>
            <a:endParaRPr lang="fr-FR"/>
          </a:p>
        </p:txBody>
      </p:sp>
    </p:spTree>
    <p:extLst>
      <p:ext uri="{BB962C8B-B14F-4D97-AF65-F5344CB8AC3E}">
        <p14:creationId xmlns:p14="http://schemas.microsoft.com/office/powerpoint/2010/main" val="3860118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23</a:t>
            </a:fld>
            <a:endParaRPr lang="fr-FR"/>
          </a:p>
        </p:txBody>
      </p:sp>
    </p:spTree>
    <p:extLst>
      <p:ext uri="{BB962C8B-B14F-4D97-AF65-F5344CB8AC3E}">
        <p14:creationId xmlns:p14="http://schemas.microsoft.com/office/powerpoint/2010/main" val="25983012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24</a:t>
            </a:fld>
            <a:endParaRPr lang="fr-FR"/>
          </a:p>
        </p:txBody>
      </p:sp>
    </p:spTree>
    <p:extLst>
      <p:ext uri="{BB962C8B-B14F-4D97-AF65-F5344CB8AC3E}">
        <p14:creationId xmlns:p14="http://schemas.microsoft.com/office/powerpoint/2010/main" val="36645176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25</a:t>
            </a:fld>
            <a:endParaRPr lang="fr-FR"/>
          </a:p>
        </p:txBody>
      </p:sp>
    </p:spTree>
    <p:extLst>
      <p:ext uri="{BB962C8B-B14F-4D97-AF65-F5344CB8AC3E}">
        <p14:creationId xmlns:p14="http://schemas.microsoft.com/office/powerpoint/2010/main" val="12286626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26</a:t>
            </a:fld>
            <a:endParaRPr lang="fr-FR"/>
          </a:p>
        </p:txBody>
      </p:sp>
    </p:spTree>
    <p:extLst>
      <p:ext uri="{BB962C8B-B14F-4D97-AF65-F5344CB8AC3E}">
        <p14:creationId xmlns:p14="http://schemas.microsoft.com/office/powerpoint/2010/main" val="6864987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27</a:t>
            </a:fld>
            <a:endParaRPr lang="fr-FR"/>
          </a:p>
        </p:txBody>
      </p:sp>
    </p:spTree>
    <p:extLst>
      <p:ext uri="{BB962C8B-B14F-4D97-AF65-F5344CB8AC3E}">
        <p14:creationId xmlns:p14="http://schemas.microsoft.com/office/powerpoint/2010/main" val="7377173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28</a:t>
            </a:fld>
            <a:endParaRPr lang="fr-FR"/>
          </a:p>
        </p:txBody>
      </p:sp>
    </p:spTree>
    <p:extLst>
      <p:ext uri="{BB962C8B-B14F-4D97-AF65-F5344CB8AC3E}">
        <p14:creationId xmlns:p14="http://schemas.microsoft.com/office/powerpoint/2010/main" val="22922308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29</a:t>
            </a:fld>
            <a:endParaRPr lang="fr-FR"/>
          </a:p>
        </p:txBody>
      </p:sp>
    </p:spTree>
    <p:extLst>
      <p:ext uri="{BB962C8B-B14F-4D97-AF65-F5344CB8AC3E}">
        <p14:creationId xmlns:p14="http://schemas.microsoft.com/office/powerpoint/2010/main" val="305594258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30</a:t>
            </a:fld>
            <a:endParaRPr lang="fr-FR"/>
          </a:p>
        </p:txBody>
      </p:sp>
    </p:spTree>
    <p:extLst>
      <p:ext uri="{BB962C8B-B14F-4D97-AF65-F5344CB8AC3E}">
        <p14:creationId xmlns:p14="http://schemas.microsoft.com/office/powerpoint/2010/main" val="21485200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31</a:t>
            </a:fld>
            <a:endParaRPr lang="fr-FR"/>
          </a:p>
        </p:txBody>
      </p:sp>
    </p:spTree>
    <p:extLst>
      <p:ext uri="{BB962C8B-B14F-4D97-AF65-F5344CB8AC3E}">
        <p14:creationId xmlns:p14="http://schemas.microsoft.com/office/powerpoint/2010/main" val="108736853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32</a:t>
            </a:fld>
            <a:endParaRPr lang="fr-FR"/>
          </a:p>
        </p:txBody>
      </p:sp>
    </p:spTree>
    <p:extLst>
      <p:ext uri="{BB962C8B-B14F-4D97-AF65-F5344CB8AC3E}">
        <p14:creationId xmlns:p14="http://schemas.microsoft.com/office/powerpoint/2010/main" val="21940471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33</a:t>
            </a:fld>
            <a:endParaRPr lang="fr-FR"/>
          </a:p>
        </p:txBody>
      </p:sp>
    </p:spTree>
    <p:extLst>
      <p:ext uri="{BB962C8B-B14F-4D97-AF65-F5344CB8AC3E}">
        <p14:creationId xmlns:p14="http://schemas.microsoft.com/office/powerpoint/2010/main" val="266796863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34</a:t>
            </a:fld>
            <a:endParaRPr lang="fr-FR"/>
          </a:p>
        </p:txBody>
      </p:sp>
    </p:spTree>
    <p:extLst>
      <p:ext uri="{BB962C8B-B14F-4D97-AF65-F5344CB8AC3E}">
        <p14:creationId xmlns:p14="http://schemas.microsoft.com/office/powerpoint/2010/main" val="13347986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B2AF740-E131-455B-94E1-F329F88F0AE5}" type="datetime1">
              <a:rPr lang="fr-FR" smtClean="0"/>
              <a:t>04/12/2020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282169198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1C2163E-7168-41A5-9AF9-E674476E4A07}" type="datetime1">
              <a:rPr lang="fr-FR" smtClean="0"/>
              <a:t>04/12/2020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144051787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43F25C0-5F40-4630-90EF-C7C51E9CACF8}" type="datetime1">
              <a:rPr lang="fr-FR" smtClean="0"/>
              <a:t>04/12/2020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349110632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140A629-D038-428A-BCB4-4ADD523EECB4}" type="datetime1">
              <a:rPr lang="fr-FR" smtClean="0"/>
              <a:t>04/12/2020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233463063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CBD9AA3-449E-4795-9E2F-F99FAFD49704}" type="datetime1">
              <a:rPr lang="fr-FR" smtClean="0"/>
              <a:t>04/12/2020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4034827140"/>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9957144-E7FF-4F43-BC7C-BC428D2AF544}" type="datetime1">
              <a:rPr lang="fr-FR" smtClean="0"/>
              <a:t>04/12/2020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161664911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B9C020A-78F7-4F79-98A4-BEDFFC40FF5A}" type="datetime1">
              <a:rPr lang="fr-FR" smtClean="0"/>
              <a:t>04/12/2020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555992151"/>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96931AD-E947-44AD-A21F-349619A37E1E}" type="datetime1">
              <a:rPr lang="fr-FR" smtClean="0"/>
              <a:t>04/12/2020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68444388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84F11D3-CBE5-45F1-B79D-CC4AAE616327}" type="datetime1">
              <a:rPr lang="fr-FR" smtClean="0"/>
              <a:t>04/12/2020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823227051"/>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9950C9E-9038-45FA-8329-9FBCDD2D155E}" type="datetime1">
              <a:rPr lang="fr-FR" smtClean="0"/>
              <a:t>04/12/2020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214532218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6616C40-1E38-47D9-B59A-C9EBA02860CC}" type="datetime1">
              <a:rPr lang="fr-FR" smtClean="0"/>
              <a:t>04/12/2020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116391856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74000">
              <a:schemeClr val="accent2">
                <a:lumMod val="75000"/>
              </a:schemeClr>
            </a:gs>
            <a:gs pos="83000">
              <a:schemeClr val="accent6">
                <a:lumMod val="50000"/>
              </a:schemeClr>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C9F0CF-AE32-41CC-BF5E-228EB9AA5D00}" type="datetime1">
              <a:rPr lang="fr-FR" smtClean="0"/>
              <a:t>04/12/2020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CA5E96-A27A-40D3-BE97-FC006DA6F77A}" type="slidenum">
              <a:rPr lang="fr-FR" smtClean="0"/>
              <a:t>‹N°›</a:t>
            </a:fld>
            <a:endParaRPr lang="fr-FR"/>
          </a:p>
        </p:txBody>
      </p:sp>
    </p:spTree>
    <p:extLst>
      <p:ext uri="{BB962C8B-B14F-4D97-AF65-F5344CB8AC3E}">
        <p14:creationId xmlns:p14="http://schemas.microsoft.com/office/powerpoint/2010/main" val="41230537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r="-472"/>
          <a:stretch/>
        </p:blipFill>
        <p:spPr>
          <a:xfrm>
            <a:off x="1616529" y="1248463"/>
            <a:ext cx="8896159" cy="4377996"/>
          </a:xfrm>
          <a:prstGeom prst="rect">
            <a:avLst/>
          </a:prstGeom>
          <a:effectLst>
            <a:softEdge rad="127000"/>
          </a:effectLst>
        </p:spPr>
      </p:pic>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8" name="Rectangle 7"/>
          <p:cNvSpPr/>
          <p:nvPr/>
        </p:nvSpPr>
        <p:spPr>
          <a:xfrm>
            <a:off x="2054669" y="2557697"/>
            <a:ext cx="8082662" cy="1754326"/>
          </a:xfrm>
          <a:prstGeom prst="rect">
            <a:avLst/>
          </a:prstGeom>
        </p:spPr>
        <p:txBody>
          <a:bodyPr wrap="none">
            <a:spAutoFit/>
          </a:bodyPr>
          <a:lstStyle/>
          <a:p>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Au cœur des volcans</a:t>
            </a:r>
          </a:p>
          <a:p>
            <a:r>
              <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d’Auvergne N°1</a:t>
            </a:r>
            <a:endPar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467272966"/>
      </p:ext>
    </p:extLst>
  </p:cSld>
  <p:clrMapOvr>
    <a:masterClrMapping/>
  </p:clrMapOvr>
  <mc:AlternateContent xmlns:mc="http://schemas.openxmlformats.org/markup-compatibility/2006">
    <mc:Choice xmlns:p14="http://schemas.microsoft.com/office/powerpoint/2010/main" Requires="p14">
      <p:transition spd="slow" p14:dur="7250" advTm="17000">
        <p:wedge/>
        <p:sndAc>
          <p:stSnd loop="1">
            <p:snd r:embed="rId3" name="Georges Brassens - Pour l'Auvergnat.wav"/>
          </p:stSnd>
        </p:sndAc>
      </p:transition>
    </mc:Choice>
    <mc:Fallback>
      <p:transition spd="slow" advTm="17000">
        <p:wedge/>
        <p:sndAc>
          <p:stSnd loop="1">
            <p:snd r:embed="rId3" name="Georges Brassens - Pour l'Auvergna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8)">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nodeType="clickEffect">
                                  <p:stCondLst>
                                    <p:cond delay="0"/>
                                  </p:stCondLst>
                                  <p:iterate type="lt">
                                    <p:tmPct val="50000"/>
                                  </p:iterate>
                                  <p:childTnLst>
                                    <p:set>
                                      <p:cBhvr>
                                        <p:cTn id="19" dur="1" fill="hold">
                                          <p:stCondLst>
                                            <p:cond delay="0"/>
                                          </p:stCondLst>
                                        </p:cTn>
                                        <p:tgtEl>
                                          <p:spTgt spid="8">
                                            <p:txEl>
                                              <p:pRg st="0" end="0"/>
                                            </p:txEl>
                                          </p:spTgt>
                                        </p:tgtEl>
                                        <p:attrNameLst>
                                          <p:attrName>style.visibility</p:attrName>
                                        </p:attrNameLst>
                                      </p:cBhvr>
                                      <p:to>
                                        <p:strVal val="visible"/>
                                      </p:to>
                                    </p:set>
                                    <p:set>
                                      <p:cBhvr>
                                        <p:cTn id="20" dur="455" fill="hold">
                                          <p:stCondLst>
                                            <p:cond delay="0"/>
                                          </p:stCondLst>
                                        </p:cTn>
                                        <p:tgtEl>
                                          <p:spTgt spid="8">
                                            <p:txEl>
                                              <p:pRg st="0" end="0"/>
                                            </p:txEl>
                                          </p:spTgt>
                                        </p:tgtEl>
                                        <p:attrNameLst>
                                          <p:attrName>style.rotation</p:attrName>
                                        </p:attrNameLst>
                                      </p:cBhvr>
                                      <p:to>
                                        <p:strVal val="-45.0"/>
                                      </p:to>
                                    </p:set>
                                    <p:anim calcmode="lin" valueType="num">
                                      <p:cBhvr>
                                        <p:cTn id="21"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8" presetClass="entr" presetSubtype="0" accel="50000" fill="hold" nodeType="clickEffect">
                                  <p:stCondLst>
                                    <p:cond delay="0"/>
                                  </p:stCondLst>
                                  <p:iterate type="lt">
                                    <p:tmPct val="50000"/>
                                  </p:iterate>
                                  <p:childTnLst>
                                    <p:set>
                                      <p:cBhvr>
                                        <p:cTn id="28" dur="1" fill="hold">
                                          <p:stCondLst>
                                            <p:cond delay="0"/>
                                          </p:stCondLst>
                                        </p:cTn>
                                        <p:tgtEl>
                                          <p:spTgt spid="8">
                                            <p:txEl>
                                              <p:pRg st="1" end="1"/>
                                            </p:txEl>
                                          </p:spTgt>
                                        </p:tgtEl>
                                        <p:attrNameLst>
                                          <p:attrName>style.visibility</p:attrName>
                                        </p:attrNameLst>
                                      </p:cBhvr>
                                      <p:to>
                                        <p:strVal val="visible"/>
                                      </p:to>
                                    </p:set>
                                    <p:set>
                                      <p:cBhvr>
                                        <p:cTn id="29" dur="455" fill="hold">
                                          <p:stCondLst>
                                            <p:cond delay="0"/>
                                          </p:stCondLst>
                                        </p:cTn>
                                        <p:tgtEl>
                                          <p:spTgt spid="8">
                                            <p:txEl>
                                              <p:pRg st="1" end="1"/>
                                            </p:txEl>
                                          </p:spTgt>
                                        </p:tgtEl>
                                        <p:attrNameLst>
                                          <p:attrName>style.rotation</p:attrName>
                                        </p:attrNameLst>
                                      </p:cBhvr>
                                      <p:to>
                                        <p:strVal val="-45.0"/>
                                      </p:to>
                                    </p:set>
                                    <p:anim calcmode="lin" valueType="num">
                                      <p:cBhvr>
                                        <p:cTn id="30"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1"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2"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3"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1" presetClass="entr" presetSubtype="8"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heel(8)">
                                      <p:cBhvr>
                                        <p:cTn id="3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2" name="Rectangle 1"/>
          <p:cNvSpPr/>
          <p:nvPr/>
        </p:nvSpPr>
        <p:spPr>
          <a:xfrm>
            <a:off x="1812471" y="1353115"/>
            <a:ext cx="8539843" cy="4031873"/>
          </a:xfrm>
          <a:prstGeom prst="rect">
            <a:avLst/>
          </a:prstGeom>
        </p:spPr>
        <p:txBody>
          <a:bodyPr wrap="square">
            <a:spAutoFit/>
          </a:bodyPr>
          <a:lstStyle/>
          <a:p>
            <a:r>
              <a:rPr lang="fr-FR" sz="3200" b="1" dirty="0" smtClean="0">
                <a:ln>
                  <a:solidFill>
                    <a:srgbClr val="FFC000"/>
                  </a:solidFill>
                </a:ln>
                <a:effectLst>
                  <a:glow rad="228600">
                    <a:schemeClr val="accent2">
                      <a:satMod val="175000"/>
                      <a:alpha val="40000"/>
                    </a:schemeClr>
                  </a:glow>
                </a:effectLst>
                <a:latin typeface="Magneto" panose="04030805050802020D02" pitchFamily="82" charset="0"/>
              </a:rPr>
              <a:t>Au cœur du Massif Central, en Auvergne, le Massif du Sancy est une pépite volcanique qui offre une diversité de paysages et d’activités étonnante. Plus haut volcan de l’Hexagone, le Puy de Sancy nargue le Puy-de-Dôme avec ses 1886 mètres !</a:t>
            </a:r>
            <a:endParaRPr lang="fr-FR" sz="3200" b="1" dirty="0">
              <a:ln>
                <a:solidFill>
                  <a:srgbClr val="FFC000"/>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31634267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61557" y="1273628"/>
            <a:ext cx="6750398" cy="4387759"/>
          </a:xfrm>
          <a:prstGeom prst="rect">
            <a:avLst/>
          </a:prstGeom>
          <a:effectLst>
            <a:softEdge rad="127000"/>
          </a:effectLst>
        </p:spPr>
      </p:pic>
    </p:spTree>
    <p:extLst>
      <p:ext uri="{BB962C8B-B14F-4D97-AF65-F5344CB8AC3E}">
        <p14:creationId xmlns:p14="http://schemas.microsoft.com/office/powerpoint/2010/main" val="11283160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86000" y="1185862"/>
            <a:ext cx="7620000" cy="4486275"/>
          </a:xfrm>
          <a:prstGeom prst="rect">
            <a:avLst/>
          </a:prstGeom>
          <a:effectLst>
            <a:softEdge rad="127000"/>
          </a:effectLst>
        </p:spPr>
      </p:pic>
    </p:spTree>
    <p:extLst>
      <p:ext uri="{BB962C8B-B14F-4D97-AF65-F5344CB8AC3E}">
        <p14:creationId xmlns:p14="http://schemas.microsoft.com/office/powerpoint/2010/main" val="271946433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43200" y="1225799"/>
            <a:ext cx="6678386" cy="4424431"/>
          </a:xfrm>
          <a:prstGeom prst="rect">
            <a:avLst/>
          </a:prstGeom>
          <a:effectLst>
            <a:softEdge rad="127000"/>
          </a:effectLst>
        </p:spPr>
      </p:pic>
    </p:spTree>
    <p:extLst>
      <p:ext uri="{BB962C8B-B14F-4D97-AF65-F5344CB8AC3E}">
        <p14:creationId xmlns:p14="http://schemas.microsoft.com/office/powerpoint/2010/main" val="220043316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sp>
        <p:nvSpPr>
          <p:cNvPr id="2" name="Rectangle 1"/>
          <p:cNvSpPr/>
          <p:nvPr/>
        </p:nvSpPr>
        <p:spPr>
          <a:xfrm>
            <a:off x="1973036" y="1418923"/>
            <a:ext cx="8245927" cy="4031873"/>
          </a:xfrm>
          <a:prstGeom prst="rect">
            <a:avLst/>
          </a:prstGeom>
        </p:spPr>
        <p:txBody>
          <a:bodyPr wrap="square">
            <a:spAutoFit/>
          </a:bodyPr>
          <a:lstStyle/>
          <a:p>
            <a:r>
              <a:rPr lang="fr-FR" sz="32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La </a:t>
            </a:r>
            <a:r>
              <a:rPr lang="fr-FR" sz="3200" b="1" dirty="0" err="1"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Bourboule</a:t>
            </a:r>
            <a:r>
              <a:rPr lang="fr-FR" sz="32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a:t>
            </a:r>
          </a:p>
          <a:p>
            <a:endParaRPr lang="fr-FR" sz="32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a:p>
            <a:r>
              <a:rPr lang="fr-FR" sz="32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A 852m d'altitude, au cœur du Parc naturel régional des volcans d'Auvergne et du Massif du Sancy, La </a:t>
            </a:r>
            <a:r>
              <a:rPr lang="fr-FR" sz="3200" b="1" dirty="0" err="1"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Bourboule</a:t>
            </a:r>
            <a:r>
              <a:rPr lang="fr-FR" sz="32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s'étend le long des rives de la Dordogne enjambée par une douzaine de ponts.</a:t>
            </a:r>
            <a:endPar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726567254"/>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calcmode="lin" valueType="num">
                                      <p:cBhvr>
                                        <p:cTn id="15"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7"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2">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nodeType="clickEffect">
                                  <p:stCondLst>
                                    <p:cond delay="0"/>
                                  </p:stCondLst>
                                  <p:iterate type="lt">
                                    <p:tmPct val="10000"/>
                                  </p:iterate>
                                  <p:childTnLst>
                                    <p:set>
                                      <p:cBhvr>
                                        <p:cTn id="23" dur="1" fill="hold">
                                          <p:stCondLst>
                                            <p:cond delay="0"/>
                                          </p:stCondLst>
                                        </p:cTn>
                                        <p:tgtEl>
                                          <p:spTgt spid="2">
                                            <p:txEl>
                                              <p:pRg st="2" end="2"/>
                                            </p:txEl>
                                          </p:spTgt>
                                        </p:tgtEl>
                                        <p:attrNameLst>
                                          <p:attrName>style.visibility</p:attrName>
                                        </p:attrNameLst>
                                      </p:cBhvr>
                                      <p:to>
                                        <p:strVal val="visible"/>
                                      </p:to>
                                    </p:set>
                                    <p:anim calcmode="lin" valueType="num">
                                      <p:cBhvr>
                                        <p:cTn id="24"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26"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1" presetClass="entr" presetSubtype="8"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heel(8)">
                                      <p:cBhvr>
                                        <p:cTn id="3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61557" y="1229153"/>
            <a:ext cx="6825344" cy="4427942"/>
          </a:xfrm>
          <a:prstGeom prst="rect">
            <a:avLst/>
          </a:prstGeom>
          <a:effectLst>
            <a:softEdge rad="127000"/>
          </a:effectLst>
        </p:spPr>
      </p:pic>
    </p:spTree>
    <p:extLst>
      <p:ext uri="{BB962C8B-B14F-4D97-AF65-F5344CB8AC3E}">
        <p14:creationId xmlns:p14="http://schemas.microsoft.com/office/powerpoint/2010/main" val="228772087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59529" y="1258252"/>
            <a:ext cx="6613072" cy="4381160"/>
          </a:xfrm>
          <a:prstGeom prst="rect">
            <a:avLst/>
          </a:prstGeom>
          <a:effectLst>
            <a:softEdge rad="127000"/>
          </a:effectLst>
        </p:spPr>
      </p:pic>
    </p:spTree>
    <p:extLst>
      <p:ext uri="{BB962C8B-B14F-4D97-AF65-F5344CB8AC3E}">
        <p14:creationId xmlns:p14="http://schemas.microsoft.com/office/powerpoint/2010/main" val="180911606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sp>
        <p:nvSpPr>
          <p:cNvPr id="2" name="Rectangle 1"/>
          <p:cNvSpPr/>
          <p:nvPr/>
        </p:nvSpPr>
        <p:spPr>
          <a:xfrm>
            <a:off x="2155371" y="1665145"/>
            <a:ext cx="7723415" cy="3539430"/>
          </a:xfrm>
          <a:prstGeom prst="rect">
            <a:avLst/>
          </a:prstGeom>
        </p:spPr>
        <p:txBody>
          <a:bodyPr wrap="square">
            <a:spAutoFit/>
          </a:bodyPr>
          <a:lstStyle/>
          <a:p>
            <a:r>
              <a:rPr lang="fr-FR" sz="32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La station thermale, que nous aurons plaisir à visiter, égrène nombre d'anciens palaces et d'édifices majestueux, témoins des fastes de la Belle Epoque, dont : les thermes, le casino ou l'hôtel de ville.</a:t>
            </a:r>
            <a:endPar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801595856"/>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94214" y="1236617"/>
            <a:ext cx="6711043" cy="4446066"/>
          </a:xfrm>
          <a:prstGeom prst="rect">
            <a:avLst/>
          </a:prstGeom>
          <a:effectLst>
            <a:softEdge rad="127000"/>
          </a:effectLst>
        </p:spPr>
      </p:pic>
    </p:spTree>
    <p:extLst>
      <p:ext uri="{BB962C8B-B14F-4D97-AF65-F5344CB8AC3E}">
        <p14:creationId xmlns:p14="http://schemas.microsoft.com/office/powerpoint/2010/main" val="161113243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sp>
        <p:nvSpPr>
          <p:cNvPr id="2" name="Rectangle 1"/>
          <p:cNvSpPr/>
          <p:nvPr/>
        </p:nvSpPr>
        <p:spPr>
          <a:xfrm>
            <a:off x="3001106" y="2157587"/>
            <a:ext cx="6096000" cy="2554545"/>
          </a:xfrm>
          <a:prstGeom prst="rect">
            <a:avLst/>
          </a:prstGeom>
        </p:spPr>
        <p:txBody>
          <a:bodyPr>
            <a:spAutoFit/>
          </a:bodyPr>
          <a:lstStyle/>
          <a:p>
            <a:r>
              <a:rPr lang="fr-FR" sz="32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Magnifiquement boisé de séquoias, le Parc </a:t>
            </a:r>
            <a:r>
              <a:rPr lang="fr-FR" sz="3200" b="1" dirty="0" err="1"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Fenestre</a:t>
            </a:r>
            <a:r>
              <a:rPr lang="fr-FR" sz="32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ajoute à la magie des lieux, avec ses jeux, ses bassins. </a:t>
            </a:r>
            <a:endPar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58944162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11928" y="1227799"/>
            <a:ext cx="6362701" cy="4406171"/>
          </a:xfrm>
          <a:prstGeom prst="rect">
            <a:avLst/>
          </a:prstGeom>
          <a:effectLst>
            <a:softEdge rad="127000"/>
          </a:effectLst>
        </p:spPr>
      </p:pic>
    </p:spTree>
    <p:extLst>
      <p:ext uri="{BB962C8B-B14F-4D97-AF65-F5344CB8AC3E}">
        <p14:creationId xmlns:p14="http://schemas.microsoft.com/office/powerpoint/2010/main" val="3339687426"/>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sp>
        <p:nvSpPr>
          <p:cNvPr id="2" name="Rectangle 1"/>
          <p:cNvSpPr/>
          <p:nvPr/>
        </p:nvSpPr>
        <p:spPr>
          <a:xfrm>
            <a:off x="2168978" y="2152294"/>
            <a:ext cx="7854043" cy="2554545"/>
          </a:xfrm>
          <a:prstGeom prst="rect">
            <a:avLst/>
          </a:prstGeom>
        </p:spPr>
        <p:txBody>
          <a:bodyPr wrap="square">
            <a:spAutoFit/>
          </a:bodyPr>
          <a:lstStyle/>
          <a:p>
            <a:r>
              <a:rPr lang="fr-FR" sz="32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Construite de 1885 à 1888 en lave blanche agglomérée de divers matériaux volcaniques, l'église Saint Joseph rappelle le style des églises romanes d'Auvergne.</a:t>
            </a:r>
            <a:endPar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7416534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calcmode="lin" valueType="num">
                                      <p:cBhvr>
                                        <p:cTn id="15"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7"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2">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8)">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75857" y="1258251"/>
            <a:ext cx="6596744" cy="4370343"/>
          </a:xfrm>
          <a:prstGeom prst="rect">
            <a:avLst/>
          </a:prstGeom>
          <a:effectLst>
            <a:softEdge rad="127000"/>
          </a:effectLst>
        </p:spPr>
      </p:pic>
    </p:spTree>
    <p:extLst>
      <p:ext uri="{BB962C8B-B14F-4D97-AF65-F5344CB8AC3E}">
        <p14:creationId xmlns:p14="http://schemas.microsoft.com/office/powerpoint/2010/main" val="111860261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97628" y="1243828"/>
            <a:ext cx="6596744" cy="4370343"/>
          </a:xfrm>
          <a:prstGeom prst="rect">
            <a:avLst/>
          </a:prstGeom>
          <a:effectLst>
            <a:softEdge rad="127000"/>
          </a:effectLst>
        </p:spPr>
      </p:pic>
    </p:spTree>
    <p:extLst>
      <p:ext uri="{BB962C8B-B14F-4D97-AF65-F5344CB8AC3E}">
        <p14:creationId xmlns:p14="http://schemas.microsoft.com/office/powerpoint/2010/main" val="131835309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sp>
        <p:nvSpPr>
          <p:cNvPr id="2" name="Rectangle 1"/>
          <p:cNvSpPr/>
          <p:nvPr/>
        </p:nvSpPr>
        <p:spPr>
          <a:xfrm>
            <a:off x="3048000" y="2151727"/>
            <a:ext cx="6096000" cy="2554545"/>
          </a:xfrm>
          <a:prstGeom prst="rect">
            <a:avLst/>
          </a:prstGeom>
        </p:spPr>
        <p:txBody>
          <a:bodyPr>
            <a:spAutoFit/>
          </a:bodyPr>
          <a:lstStyle/>
          <a:p>
            <a:r>
              <a:rPr lang="fr-FR" sz="32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20 magnifiques chapiteaux ont été sculptés en 1941 par Henri Charlier, artiste bourguignon.</a:t>
            </a:r>
            <a:endPar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33556323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43200" y="1257300"/>
            <a:ext cx="6630838" cy="4392930"/>
          </a:xfrm>
          <a:prstGeom prst="rect">
            <a:avLst/>
          </a:prstGeom>
          <a:effectLst>
            <a:softEdge rad="127000"/>
          </a:effectLst>
        </p:spPr>
      </p:pic>
    </p:spTree>
    <p:extLst>
      <p:ext uri="{BB962C8B-B14F-4D97-AF65-F5344CB8AC3E}">
        <p14:creationId xmlns:p14="http://schemas.microsoft.com/office/powerpoint/2010/main" val="580881980"/>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53443" y="1242277"/>
            <a:ext cx="6079672" cy="4377364"/>
          </a:xfrm>
          <a:prstGeom prst="rect">
            <a:avLst/>
          </a:prstGeom>
          <a:effectLst>
            <a:softEdge rad="127000"/>
          </a:effectLst>
        </p:spPr>
      </p:pic>
    </p:spTree>
    <p:extLst>
      <p:ext uri="{BB962C8B-B14F-4D97-AF65-F5344CB8AC3E}">
        <p14:creationId xmlns:p14="http://schemas.microsoft.com/office/powerpoint/2010/main" val="250289257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75856" y="1247433"/>
            <a:ext cx="6613073" cy="4381161"/>
          </a:xfrm>
          <a:prstGeom prst="rect">
            <a:avLst/>
          </a:prstGeom>
          <a:effectLst>
            <a:softEdge rad="127000"/>
          </a:effectLst>
        </p:spPr>
      </p:pic>
      <p:sp>
        <p:nvSpPr>
          <p:cNvPr id="3" name="Rectangle 2"/>
          <p:cNvSpPr/>
          <p:nvPr/>
        </p:nvSpPr>
        <p:spPr>
          <a:xfrm>
            <a:off x="3533834" y="1382877"/>
            <a:ext cx="5030544" cy="646331"/>
          </a:xfrm>
          <a:prstGeom prst="rect">
            <a:avLst/>
          </a:prstGeom>
        </p:spPr>
        <p:txBody>
          <a:bodyPr wrap="none">
            <a:spAutoFit/>
          </a:bodyPr>
          <a:lstStyle/>
          <a:p>
            <a:r>
              <a:rPr lang="fr-FR" sz="36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Le lac Chambon :</a:t>
            </a:r>
            <a:endParaRPr lang="fr-FR" sz="36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94681550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20</a:t>
            </a:fld>
            <a:endParaRPr lang="fr-FR" sz="1800" b="1" dirty="0">
              <a:solidFill>
                <a:srgbClr val="FF0000"/>
              </a:solidFill>
              <a:latin typeface="Magneto" panose="04030805050802020D02" pitchFamily="82" charset="0"/>
            </a:endParaRPr>
          </a:p>
        </p:txBody>
      </p:sp>
      <p:sp>
        <p:nvSpPr>
          <p:cNvPr id="2" name="Rectangle 1"/>
          <p:cNvSpPr/>
          <p:nvPr/>
        </p:nvSpPr>
        <p:spPr>
          <a:xfrm>
            <a:off x="3001106" y="1906072"/>
            <a:ext cx="6096000" cy="3046988"/>
          </a:xfrm>
          <a:prstGeom prst="rect">
            <a:avLst/>
          </a:prstGeom>
        </p:spPr>
        <p:txBody>
          <a:bodyPr>
            <a:spAutoFit/>
          </a:bodyPr>
          <a:lstStyle/>
          <a:p>
            <a:r>
              <a:rPr lang="fr-FR" sz="32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Que ce soit pour se détendre au bord de l’eau, marcher autour du lac ou s’amuser lors d’activités sportives, tout le monde trouvera son bonheur ici.</a:t>
            </a:r>
            <a:endPar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37114255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10542" y="1247433"/>
            <a:ext cx="6678387" cy="4424431"/>
          </a:xfrm>
          <a:prstGeom prst="rect">
            <a:avLst/>
          </a:prstGeom>
          <a:effectLst>
            <a:softEdge rad="127000"/>
          </a:effectLst>
        </p:spPr>
      </p:pic>
    </p:spTree>
    <p:extLst>
      <p:ext uri="{BB962C8B-B14F-4D97-AF65-F5344CB8AC3E}">
        <p14:creationId xmlns:p14="http://schemas.microsoft.com/office/powerpoint/2010/main" val="2951097706"/>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22</a:t>
            </a:fld>
            <a:endParaRPr lang="fr-FR" sz="1800" b="1" dirty="0">
              <a:solidFill>
                <a:srgbClr val="FF0000"/>
              </a:solidFill>
              <a:latin typeface="Magneto" panose="04030805050802020D02" pitchFamily="82" charset="0"/>
            </a:endParaRPr>
          </a:p>
        </p:txBody>
      </p:sp>
      <p:sp>
        <p:nvSpPr>
          <p:cNvPr id="2" name="Rectangle 1"/>
          <p:cNvSpPr/>
          <p:nvPr/>
        </p:nvSpPr>
        <p:spPr>
          <a:xfrm>
            <a:off x="3048000" y="2191052"/>
            <a:ext cx="6096000" cy="2554545"/>
          </a:xfrm>
          <a:prstGeom prst="rect">
            <a:avLst/>
          </a:prstGeom>
        </p:spPr>
        <p:txBody>
          <a:bodyPr>
            <a:spAutoFit/>
          </a:bodyPr>
          <a:lstStyle/>
          <a:p>
            <a:r>
              <a:rPr lang="fr-FR" sz="32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Le Lac Chambon est un lac de barrage volcanique, formé à la suite de l’éruption du Volcan du </a:t>
            </a:r>
            <a:r>
              <a:rPr lang="fr-FR" sz="3200" b="1" dirty="0" err="1"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Tartaret</a:t>
            </a:r>
            <a:r>
              <a:rPr lang="fr-FR" sz="32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a:t>
            </a:r>
            <a:endPar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9468637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43200" y="1269070"/>
            <a:ext cx="6613071" cy="4381160"/>
          </a:xfrm>
          <a:prstGeom prst="rect">
            <a:avLst/>
          </a:prstGeom>
          <a:effectLst>
            <a:softEdge rad="127000"/>
          </a:effectLst>
        </p:spPr>
      </p:pic>
    </p:spTree>
    <p:extLst>
      <p:ext uri="{BB962C8B-B14F-4D97-AF65-F5344CB8AC3E}">
        <p14:creationId xmlns:p14="http://schemas.microsoft.com/office/powerpoint/2010/main" val="36053739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24</a:t>
            </a:fld>
            <a:endParaRPr lang="fr-FR" sz="1800" b="1" dirty="0">
              <a:solidFill>
                <a:srgbClr val="FF0000"/>
              </a:solidFill>
              <a:latin typeface="Magneto" panose="04030805050802020D02" pitchFamily="82" charset="0"/>
            </a:endParaRPr>
          </a:p>
        </p:txBody>
      </p:sp>
      <p:sp>
        <p:nvSpPr>
          <p:cNvPr id="2" name="Rectangle 1"/>
          <p:cNvSpPr/>
          <p:nvPr/>
        </p:nvSpPr>
        <p:spPr>
          <a:xfrm>
            <a:off x="3001106" y="1905506"/>
            <a:ext cx="6096000" cy="3046988"/>
          </a:xfrm>
          <a:prstGeom prst="rect">
            <a:avLst/>
          </a:prstGeom>
        </p:spPr>
        <p:txBody>
          <a:bodyPr>
            <a:spAutoFit/>
          </a:bodyPr>
          <a:lstStyle/>
          <a:p>
            <a:r>
              <a:rPr lang="fr-FR" sz="32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Le château de </a:t>
            </a:r>
            <a:r>
              <a:rPr lang="fr-FR" sz="3200" b="1" dirty="0" err="1"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Murol</a:t>
            </a:r>
            <a:r>
              <a:rPr lang="fr-FR" sz="32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a:t>
            </a:r>
          </a:p>
          <a:p>
            <a:endParaRPr lang="fr-FR" sz="32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a:p>
            <a:r>
              <a:rPr lang="fr-FR" sz="32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Dressé sur son piton volcanique, nous accédons, ensuite, à la forteresse de </a:t>
            </a:r>
            <a:r>
              <a:rPr lang="fr-FR" sz="3200" b="1" dirty="0" err="1"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Murol</a:t>
            </a:r>
            <a:r>
              <a:rPr lang="fr-FR" sz="32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a:t>
            </a:r>
            <a:endPar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536358056"/>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calcmode="lin" valueType="num">
                                      <p:cBhvr>
                                        <p:cTn id="15"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7"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2">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nodeType="clickEffect">
                                  <p:stCondLst>
                                    <p:cond delay="0"/>
                                  </p:stCondLst>
                                  <p:iterate type="lt">
                                    <p:tmPct val="10000"/>
                                  </p:iterate>
                                  <p:childTnLst>
                                    <p:set>
                                      <p:cBhvr>
                                        <p:cTn id="23" dur="1" fill="hold">
                                          <p:stCondLst>
                                            <p:cond delay="0"/>
                                          </p:stCondLst>
                                        </p:cTn>
                                        <p:tgtEl>
                                          <p:spTgt spid="2">
                                            <p:txEl>
                                              <p:pRg st="2" end="2"/>
                                            </p:txEl>
                                          </p:spTgt>
                                        </p:tgtEl>
                                        <p:attrNameLst>
                                          <p:attrName>style.visibility</p:attrName>
                                        </p:attrNameLst>
                                      </p:cBhvr>
                                      <p:to>
                                        <p:strVal val="visible"/>
                                      </p:to>
                                    </p:set>
                                    <p:anim calcmode="lin" valueType="num">
                                      <p:cBhvr>
                                        <p:cTn id="24"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26"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1" presetClass="entr" presetSubtype="8"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heel(8)">
                                      <p:cBhvr>
                                        <p:cTn id="3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43200" y="1247435"/>
            <a:ext cx="6645729" cy="4402795"/>
          </a:xfrm>
          <a:prstGeom prst="rect">
            <a:avLst/>
          </a:prstGeom>
          <a:effectLst>
            <a:softEdge rad="127000"/>
          </a:effectLst>
        </p:spPr>
      </p:pic>
    </p:spTree>
    <p:extLst>
      <p:ext uri="{BB962C8B-B14F-4D97-AF65-F5344CB8AC3E}">
        <p14:creationId xmlns:p14="http://schemas.microsoft.com/office/powerpoint/2010/main" val="390290126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26</a:t>
            </a:fld>
            <a:endParaRPr lang="fr-FR" sz="1800" b="1" dirty="0">
              <a:solidFill>
                <a:srgbClr val="FF0000"/>
              </a:solidFill>
              <a:latin typeface="Magneto" panose="04030805050802020D02" pitchFamily="82" charset="0"/>
            </a:endParaRPr>
          </a:p>
        </p:txBody>
      </p:sp>
      <p:sp>
        <p:nvSpPr>
          <p:cNvPr id="2" name="Rectangle 1"/>
          <p:cNvSpPr/>
          <p:nvPr/>
        </p:nvSpPr>
        <p:spPr>
          <a:xfrm>
            <a:off x="2217964" y="1659285"/>
            <a:ext cx="7756071" cy="3539430"/>
          </a:xfrm>
          <a:prstGeom prst="rect">
            <a:avLst/>
          </a:prstGeom>
        </p:spPr>
        <p:txBody>
          <a:bodyPr wrap="square">
            <a:spAutoFit/>
          </a:bodyPr>
          <a:lstStyle/>
          <a:p>
            <a:r>
              <a:rPr lang="fr-FR" sz="32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Le château, insolite, domine le village de </a:t>
            </a:r>
            <a:r>
              <a:rPr lang="fr-FR" sz="3200" b="1" dirty="0" err="1"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Murol</a:t>
            </a:r>
            <a:r>
              <a:rPr lang="fr-FR" sz="32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et le lac Chambon de sa stature imposante ! Le parking étant  en contrebas, nous grimpons  une forte pente pour  accéder, à pied, à ce site d’exception. </a:t>
            </a:r>
            <a:endPar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79822582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calcmode="lin" valueType="num">
                                      <p:cBhvr>
                                        <p:cTn id="15"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7"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2">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8)">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59528" y="1247434"/>
            <a:ext cx="6629401" cy="4391978"/>
          </a:xfrm>
          <a:prstGeom prst="rect">
            <a:avLst/>
          </a:prstGeom>
          <a:effectLst>
            <a:softEdge rad="127000"/>
          </a:effectLst>
        </p:spPr>
      </p:pic>
    </p:spTree>
    <p:extLst>
      <p:ext uri="{BB962C8B-B14F-4D97-AF65-F5344CB8AC3E}">
        <p14:creationId xmlns:p14="http://schemas.microsoft.com/office/powerpoint/2010/main" val="10491231"/>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59528" y="1236617"/>
            <a:ext cx="6645729" cy="4402795"/>
          </a:xfrm>
          <a:prstGeom prst="rect">
            <a:avLst/>
          </a:prstGeom>
          <a:effectLst>
            <a:softEdge rad="127000"/>
          </a:effectLst>
        </p:spPr>
      </p:pic>
    </p:spTree>
    <p:extLst>
      <p:ext uri="{BB962C8B-B14F-4D97-AF65-F5344CB8AC3E}">
        <p14:creationId xmlns:p14="http://schemas.microsoft.com/office/powerpoint/2010/main" val="1023367741"/>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29</a:t>
            </a:fld>
            <a:endParaRPr lang="fr-FR" sz="1800" b="1" dirty="0">
              <a:solidFill>
                <a:srgbClr val="FF0000"/>
              </a:solidFill>
              <a:latin typeface="Magneto" panose="04030805050802020D02" pitchFamily="82" charset="0"/>
            </a:endParaRPr>
          </a:p>
        </p:txBody>
      </p:sp>
      <p:sp>
        <p:nvSpPr>
          <p:cNvPr id="2" name="Rectangle 1"/>
          <p:cNvSpPr/>
          <p:nvPr/>
        </p:nvSpPr>
        <p:spPr>
          <a:xfrm>
            <a:off x="3048000" y="1936129"/>
            <a:ext cx="6096000" cy="3046988"/>
          </a:xfrm>
          <a:prstGeom prst="rect">
            <a:avLst/>
          </a:prstGeom>
        </p:spPr>
        <p:txBody>
          <a:bodyPr>
            <a:spAutoFit/>
          </a:bodyPr>
          <a:lstStyle/>
          <a:p>
            <a:r>
              <a:rPr lang="fr-FR" sz="32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Cette forteresse, partiellement restaurée, est vraiment superbe, avec un panorama à vous couper le souffle, sur le Massif du Sancy ! </a:t>
            </a:r>
            <a:endPar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681029651"/>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30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59529" y="1225799"/>
            <a:ext cx="6662058" cy="4413613"/>
          </a:xfrm>
          <a:prstGeom prst="rect">
            <a:avLst/>
          </a:prstGeom>
          <a:effectLst>
            <a:softEdge rad="127000"/>
          </a:effectLst>
        </p:spPr>
      </p:pic>
    </p:spTree>
    <p:extLst>
      <p:ext uri="{BB962C8B-B14F-4D97-AF65-F5344CB8AC3E}">
        <p14:creationId xmlns:p14="http://schemas.microsoft.com/office/powerpoint/2010/main" val="594933914"/>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31</a:t>
            </a:fld>
            <a:endParaRPr lang="fr-FR" sz="1800" b="1" dirty="0">
              <a:solidFill>
                <a:srgbClr val="FF0000"/>
              </a:solidFill>
              <a:latin typeface="Magneto" panose="04030805050802020D02" pitchFamily="82" charset="0"/>
            </a:endParaRPr>
          </a:p>
        </p:txBody>
      </p:sp>
      <p:sp>
        <p:nvSpPr>
          <p:cNvPr id="2" name="Rectangle 1"/>
          <p:cNvSpPr/>
          <p:nvPr/>
        </p:nvSpPr>
        <p:spPr>
          <a:xfrm>
            <a:off x="3048000" y="1905506"/>
            <a:ext cx="6096000" cy="3046988"/>
          </a:xfrm>
          <a:prstGeom prst="rect">
            <a:avLst/>
          </a:prstGeom>
        </p:spPr>
        <p:txBody>
          <a:bodyPr>
            <a:spAutoFit/>
          </a:bodyPr>
          <a:lstStyle/>
          <a:p>
            <a:r>
              <a:rPr lang="fr-FR" sz="32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On assiste, au travers d'une scénographie, à la reconstitution de la vie d'un seigneur du XVème siècle : Guillaume de </a:t>
            </a:r>
            <a:r>
              <a:rPr lang="fr-FR" sz="3200" b="1" dirty="0" err="1"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Murol</a:t>
            </a:r>
            <a:r>
              <a:rPr lang="fr-FR" dirty="0" smtClean="0"/>
              <a:t>.</a:t>
            </a:r>
            <a:endParaRPr lang="fr-FR" dirty="0"/>
          </a:p>
        </p:txBody>
      </p:sp>
    </p:spTree>
    <p:extLst>
      <p:ext uri="{BB962C8B-B14F-4D97-AF65-F5344CB8AC3E}">
        <p14:creationId xmlns:p14="http://schemas.microsoft.com/office/powerpoint/2010/main" val="359705380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32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59528" y="1247434"/>
            <a:ext cx="6629401" cy="4391978"/>
          </a:xfrm>
          <a:prstGeom prst="rect">
            <a:avLst/>
          </a:prstGeom>
          <a:effectLst>
            <a:softEdge rad="127000"/>
          </a:effectLst>
        </p:spPr>
      </p:pic>
    </p:spTree>
    <p:extLst>
      <p:ext uri="{BB962C8B-B14F-4D97-AF65-F5344CB8AC3E}">
        <p14:creationId xmlns:p14="http://schemas.microsoft.com/office/powerpoint/2010/main" val="135933464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33</a:t>
            </a:fld>
            <a:endParaRPr lang="fr-FR" sz="1800" b="1" dirty="0">
              <a:solidFill>
                <a:srgbClr val="FF0000"/>
              </a:solidFill>
              <a:latin typeface="Magneto" panose="04030805050802020D02" pitchFamily="82" charset="0"/>
            </a:endParaRPr>
          </a:p>
        </p:txBody>
      </p:sp>
      <p:sp>
        <p:nvSpPr>
          <p:cNvPr id="2" name="Rectangle 1"/>
          <p:cNvSpPr/>
          <p:nvPr/>
        </p:nvSpPr>
        <p:spPr>
          <a:xfrm>
            <a:off x="3048000" y="1413063"/>
            <a:ext cx="6096000" cy="4031873"/>
          </a:xfrm>
          <a:prstGeom prst="rect">
            <a:avLst/>
          </a:prstGeom>
        </p:spPr>
        <p:txBody>
          <a:bodyPr>
            <a:spAutoFit/>
          </a:bodyPr>
          <a:lstStyle/>
          <a:p>
            <a:r>
              <a:rPr lang="fr-FR" sz="32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Les villes et villages du Sancy sont aussi les témoins de l’héritage de la période gallo-romaine, médiévale, Renaissance et Belle Époque. Une région incontournable à visiter, si vous passez en Auvergne !</a:t>
            </a:r>
            <a:endPar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500669014"/>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r="-472"/>
          <a:stretch/>
        </p:blipFill>
        <p:spPr>
          <a:xfrm>
            <a:off x="1616529" y="1248463"/>
            <a:ext cx="8896159" cy="4377996"/>
          </a:xfrm>
          <a:prstGeom prst="rect">
            <a:avLst/>
          </a:prstGeom>
          <a:effectLst>
            <a:softEdge rad="127000"/>
          </a:effectLst>
        </p:spPr>
      </p:pic>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34</a:t>
            </a:fld>
            <a:endParaRPr lang="fr-FR" sz="1800" b="1" dirty="0">
              <a:solidFill>
                <a:srgbClr val="FF0000"/>
              </a:solidFill>
              <a:latin typeface="Magneto" panose="04030805050802020D02" pitchFamily="82" charset="0"/>
            </a:endParaRPr>
          </a:p>
        </p:txBody>
      </p:sp>
      <p:sp>
        <p:nvSpPr>
          <p:cNvPr id="8" name="Rectangle 7"/>
          <p:cNvSpPr/>
          <p:nvPr/>
        </p:nvSpPr>
        <p:spPr>
          <a:xfrm>
            <a:off x="2054669" y="2136338"/>
            <a:ext cx="8082662" cy="2585323"/>
          </a:xfrm>
          <a:prstGeom prst="rect">
            <a:avLst/>
          </a:prstGeom>
        </p:spPr>
        <p:txBody>
          <a:bodyPr wrap="none">
            <a:spAutoFit/>
          </a:bodyPr>
          <a:lstStyle/>
          <a:p>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C’était</a:t>
            </a:r>
          </a:p>
          <a:p>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Au cœur des volcans</a:t>
            </a:r>
          </a:p>
          <a:p>
            <a:r>
              <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d’Auvergne</a:t>
            </a:r>
            <a:endPar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10864840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8)">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nodeType="clickEffect">
                                  <p:stCondLst>
                                    <p:cond delay="0"/>
                                  </p:stCondLst>
                                  <p:iterate type="lt">
                                    <p:tmPct val="50000"/>
                                  </p:iterate>
                                  <p:childTnLst>
                                    <p:set>
                                      <p:cBhvr>
                                        <p:cTn id="19" dur="1" fill="hold">
                                          <p:stCondLst>
                                            <p:cond delay="0"/>
                                          </p:stCondLst>
                                        </p:cTn>
                                        <p:tgtEl>
                                          <p:spTgt spid="8">
                                            <p:txEl>
                                              <p:pRg st="0" end="0"/>
                                            </p:txEl>
                                          </p:spTgt>
                                        </p:tgtEl>
                                        <p:attrNameLst>
                                          <p:attrName>style.visibility</p:attrName>
                                        </p:attrNameLst>
                                      </p:cBhvr>
                                      <p:to>
                                        <p:strVal val="visible"/>
                                      </p:to>
                                    </p:set>
                                    <p:set>
                                      <p:cBhvr>
                                        <p:cTn id="20" dur="455" fill="hold">
                                          <p:stCondLst>
                                            <p:cond delay="0"/>
                                          </p:stCondLst>
                                        </p:cTn>
                                        <p:tgtEl>
                                          <p:spTgt spid="8">
                                            <p:txEl>
                                              <p:pRg st="0" end="0"/>
                                            </p:txEl>
                                          </p:spTgt>
                                        </p:tgtEl>
                                        <p:attrNameLst>
                                          <p:attrName>style.rotation</p:attrName>
                                        </p:attrNameLst>
                                      </p:cBhvr>
                                      <p:to>
                                        <p:strVal val="-45.0"/>
                                      </p:to>
                                    </p:set>
                                    <p:anim calcmode="lin" valueType="num">
                                      <p:cBhvr>
                                        <p:cTn id="21"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8" presetClass="entr" presetSubtype="0" accel="50000" fill="hold" nodeType="clickEffect">
                                  <p:stCondLst>
                                    <p:cond delay="0"/>
                                  </p:stCondLst>
                                  <p:iterate type="lt">
                                    <p:tmPct val="50000"/>
                                  </p:iterate>
                                  <p:childTnLst>
                                    <p:set>
                                      <p:cBhvr>
                                        <p:cTn id="28" dur="1" fill="hold">
                                          <p:stCondLst>
                                            <p:cond delay="0"/>
                                          </p:stCondLst>
                                        </p:cTn>
                                        <p:tgtEl>
                                          <p:spTgt spid="8">
                                            <p:txEl>
                                              <p:pRg st="1" end="1"/>
                                            </p:txEl>
                                          </p:spTgt>
                                        </p:tgtEl>
                                        <p:attrNameLst>
                                          <p:attrName>style.visibility</p:attrName>
                                        </p:attrNameLst>
                                      </p:cBhvr>
                                      <p:to>
                                        <p:strVal val="visible"/>
                                      </p:to>
                                    </p:set>
                                    <p:set>
                                      <p:cBhvr>
                                        <p:cTn id="29" dur="455" fill="hold">
                                          <p:stCondLst>
                                            <p:cond delay="0"/>
                                          </p:stCondLst>
                                        </p:cTn>
                                        <p:tgtEl>
                                          <p:spTgt spid="8">
                                            <p:txEl>
                                              <p:pRg st="1" end="1"/>
                                            </p:txEl>
                                          </p:spTgt>
                                        </p:tgtEl>
                                        <p:attrNameLst>
                                          <p:attrName>style.rotation</p:attrName>
                                        </p:attrNameLst>
                                      </p:cBhvr>
                                      <p:to>
                                        <p:strVal val="-45.0"/>
                                      </p:to>
                                    </p:set>
                                    <p:anim calcmode="lin" valueType="num">
                                      <p:cBhvr>
                                        <p:cTn id="30"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1"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2"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3"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38" presetClass="entr" presetSubtype="0" accel="50000" fill="hold" nodeType="clickEffect">
                                  <p:stCondLst>
                                    <p:cond delay="0"/>
                                  </p:stCondLst>
                                  <p:iterate type="lt">
                                    <p:tmPct val="50000"/>
                                  </p:iterate>
                                  <p:childTnLst>
                                    <p:set>
                                      <p:cBhvr>
                                        <p:cTn id="37" dur="1" fill="hold">
                                          <p:stCondLst>
                                            <p:cond delay="0"/>
                                          </p:stCondLst>
                                        </p:cTn>
                                        <p:tgtEl>
                                          <p:spTgt spid="8">
                                            <p:txEl>
                                              <p:pRg st="2" end="2"/>
                                            </p:txEl>
                                          </p:spTgt>
                                        </p:tgtEl>
                                        <p:attrNameLst>
                                          <p:attrName>style.visibility</p:attrName>
                                        </p:attrNameLst>
                                      </p:cBhvr>
                                      <p:to>
                                        <p:strVal val="visible"/>
                                      </p:to>
                                    </p:set>
                                    <p:set>
                                      <p:cBhvr>
                                        <p:cTn id="38" dur="455" fill="hold">
                                          <p:stCondLst>
                                            <p:cond delay="0"/>
                                          </p:stCondLst>
                                        </p:cTn>
                                        <p:tgtEl>
                                          <p:spTgt spid="8">
                                            <p:txEl>
                                              <p:pRg st="2" end="2"/>
                                            </p:txEl>
                                          </p:spTgt>
                                        </p:tgtEl>
                                        <p:attrNameLst>
                                          <p:attrName>style.rotation</p:attrName>
                                        </p:attrNameLst>
                                      </p:cBhvr>
                                      <p:to>
                                        <p:strVal val="-45.0"/>
                                      </p:to>
                                    </p:set>
                                    <p:anim calcmode="lin" valueType="num">
                                      <p:cBhvr>
                                        <p:cTn id="39"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0"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41"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2"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1" presetClass="entr" presetSubtype="8" fill="hold" grpId="0" nodeType="click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127</TotalTime>
  <Words>609</Words>
  <Application>Microsoft Office PowerPoint</Application>
  <PresentationFormat>Grand écran</PresentationFormat>
  <Paragraphs>159</Paragraphs>
  <Slides>34</Slides>
  <Notes>34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34</vt:i4>
      </vt:variant>
    </vt:vector>
  </HeadingPairs>
  <TitlesOfParts>
    <vt:vector size="39"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2020-12-04T15:33:42Z</dcterms:created>
  <dcterms:modified xsi:type="dcterms:W3CDTF">2020-12-04T17:40:53Z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