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VI8FedlrMVVQ35jghYXcw==" hashData="IfsC6/y5D9S7VJqJI6uIuQa3yEeDRzOfmsKRGb+/kpgWtSmx/0unzFHX1yfkTdWBm2ZFiMyVhesnG7ddZUAV0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534" y="9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03/01/2019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180019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9790985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8795900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176952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4158405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15464096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549615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959134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42900871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971989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10376016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4415880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29319641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57545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35828659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20349947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15204574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22546978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21</a:t>
            </a:fld>
            <a:endParaRPr lang="fr-FR"/>
          </a:p>
        </p:txBody>
      </p:sp>
    </p:spTree>
    <p:extLst>
      <p:ext uri="{BB962C8B-B14F-4D97-AF65-F5344CB8AC3E}">
        <p14:creationId xmlns:p14="http://schemas.microsoft.com/office/powerpoint/2010/main" val="15123743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03/01/2019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03/01/2019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03/01/2019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03/01/2019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03/01/2019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03/01/2019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03/01/2019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03/01/2019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1045419" y="1351508"/>
            <a:ext cx="10101162" cy="4154984"/>
          </a:xfrm>
          <a:prstGeom prst="rect">
            <a:avLst/>
          </a:prstGeom>
        </p:spPr>
        <p:txBody>
          <a:bodyPr wrap="square">
            <a:spAutoFit/>
          </a:bodyPr>
          <a:lstStyle/>
          <a:p>
            <a:r>
              <a:rPr lang="fr-FR" sz="6600" b="1" dirty="0"/>
              <a:t>Us et coutumes étrangers : 10 habitudes surprenantes dont on peut s’offusquer </a:t>
            </a:r>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4="http://schemas.microsoft.com/office/powerpoint/2010/main" Requires="p14">
      <p:transition spd="slow" p14:dur="6250" advTm="8000">
        <p14:vortex dir="r"/>
        <p:sndAc>
          <p:stSnd loop="1">
            <p:snd r:embed="rId3" name="Rolling Stone The Beach Boys (2).wav"/>
          </p:stSnd>
        </p:sndAc>
      </p:transition>
    </mc:Choice>
    <mc:Fallback>
      <p:transition spd="slow" advTm="8000">
        <p:fade/>
        <p:sndAc>
          <p:stSnd loop="1">
            <p:snd r:embed="rId3" name="Rolling Stone The Beach Boys (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1046922" y="1384377"/>
            <a:ext cx="10098156" cy="4154984"/>
          </a:xfrm>
          <a:prstGeom prst="rect">
            <a:avLst/>
          </a:prstGeom>
        </p:spPr>
        <p:txBody>
          <a:bodyPr wrap="square">
            <a:spAutoFit/>
          </a:bodyPr>
          <a:lstStyle/>
          <a:p>
            <a:r>
              <a:rPr lang="fr-FR" sz="4400" b="1" dirty="0"/>
              <a:t>Chaque pays a ses us et coutumes, qui varient du tout au tout en fonction de la région du globe. Voici 10 habitudes surprenantes que nous Européens que nous sommes, ignorions jusqu’à présent. On imagine que c’est réciproque…</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1045419" y="1476710"/>
            <a:ext cx="10071652" cy="3970318"/>
          </a:xfrm>
          <a:prstGeom prst="rect">
            <a:avLst/>
          </a:prstGeom>
        </p:spPr>
        <p:txBody>
          <a:bodyPr wrap="square">
            <a:spAutoFit/>
          </a:bodyPr>
          <a:lstStyle/>
          <a:p>
            <a:r>
              <a:rPr lang="fr-FR" sz="2800" b="1" dirty="0"/>
              <a:t>Les us et coutumes varient d’un pays à un autre. Si en France, il n’existe pas de tradition “pré-union”, en Chine en revanche, les jeunes mariées doivent pleurer une heure par jour un mois avant la date fatidique. Quand en Europe on administre une poignée de main ou un baiser pour se saluer, en Afrique, il est de bon ton de cracher sur ses connaissances pour leur montrer tout son respect. Autant d’us et coutumes qui divergent en fonction des endroits du continent où l’on se trouve. Toutes plus étonnantes les unes que les autres.</a:t>
            </a:r>
          </a:p>
        </p:txBody>
      </p:sp>
    </p:spTree>
    <p:extLst>
      <p:ext uri="{BB962C8B-B14F-4D97-AF65-F5344CB8AC3E}">
        <p14:creationId xmlns:p14="http://schemas.microsoft.com/office/powerpoint/2010/main" val="1945431145"/>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2" name="Rectangle 1"/>
          <p:cNvSpPr/>
          <p:nvPr/>
        </p:nvSpPr>
        <p:spPr>
          <a:xfrm>
            <a:off x="1093303" y="1692154"/>
            <a:ext cx="10005391" cy="3539430"/>
          </a:xfrm>
          <a:prstGeom prst="rect">
            <a:avLst/>
          </a:prstGeom>
        </p:spPr>
        <p:txBody>
          <a:bodyPr wrap="square">
            <a:spAutoFit/>
          </a:bodyPr>
          <a:lstStyle/>
          <a:p>
            <a:r>
              <a:rPr lang="fr-FR" sz="2800" b="1" dirty="0"/>
              <a:t>1/ Chine : un mois avant son mariage, la mariée doit pleurer pendant une heure tous les jours</a:t>
            </a:r>
          </a:p>
          <a:p>
            <a:endParaRPr lang="fr-FR" sz="2800" b="1" dirty="0"/>
          </a:p>
          <a:p>
            <a:r>
              <a:rPr lang="fr-FR" sz="2800" b="1" dirty="0"/>
              <a:t>Un mois avant le mariage, la mariée doit pleurer pendant une heure tous les jours. La mère de la future mariée se joint à elle une semaine plus tard, suivie ensuite de la grand-mère. La raison de ces états ? Apparemment une manifestation de joie, le tout formant comme une chanson…</a:t>
            </a:r>
          </a:p>
        </p:txBody>
      </p:sp>
    </p:spTree>
    <p:extLst>
      <p:ext uri="{BB962C8B-B14F-4D97-AF65-F5344CB8AC3E}">
        <p14:creationId xmlns:p14="http://schemas.microsoft.com/office/powerpoint/2010/main" val="2332244234"/>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a:blip r:embed="rId3"/>
          <a:stretch>
            <a:fillRect/>
          </a:stretch>
        </p:blipFill>
        <p:spPr>
          <a:xfrm>
            <a:off x="1517374" y="542263"/>
            <a:ext cx="9157252" cy="5696597"/>
          </a:xfrm>
          <a:prstGeom prst="rect">
            <a:avLst/>
          </a:prstGeom>
          <a:effectLst>
            <a:softEdge rad="127000"/>
          </a:effectLst>
        </p:spPr>
      </p:pic>
    </p:spTree>
    <p:extLst>
      <p:ext uri="{BB962C8B-B14F-4D97-AF65-F5344CB8AC3E}">
        <p14:creationId xmlns:p14="http://schemas.microsoft.com/office/powerpoint/2010/main" val="2859337367"/>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2" name="Rectangle 1"/>
          <p:cNvSpPr/>
          <p:nvPr/>
        </p:nvSpPr>
        <p:spPr>
          <a:xfrm>
            <a:off x="1045419" y="1859327"/>
            <a:ext cx="10084904" cy="3108543"/>
          </a:xfrm>
          <a:prstGeom prst="rect">
            <a:avLst/>
          </a:prstGeom>
        </p:spPr>
        <p:txBody>
          <a:bodyPr wrap="square">
            <a:spAutoFit/>
          </a:bodyPr>
          <a:lstStyle/>
          <a:p>
            <a:r>
              <a:rPr lang="fr-FR" sz="2800" b="1" dirty="0"/>
              <a:t>2/ Groenland : partager sa femme pour la nuit quand on reçoit un visiteur</a:t>
            </a:r>
          </a:p>
          <a:p>
            <a:endParaRPr lang="fr-FR" sz="2800" b="1" dirty="0"/>
          </a:p>
          <a:p>
            <a:r>
              <a:rPr lang="fr-FR" sz="2800" b="1" dirty="0"/>
              <a:t>Les heureux voyageurs en visite dans une famille groenlandaise se voient offrir la femme de la maison pour la nuit. Bien que cela paraisse tout à fait impensable, ne pas accepter cet “acte de générosité” est susceptible d’offenser</a:t>
            </a:r>
          </a:p>
        </p:txBody>
      </p:sp>
    </p:spTree>
    <p:extLst>
      <p:ext uri="{BB962C8B-B14F-4D97-AF65-F5344CB8AC3E}">
        <p14:creationId xmlns:p14="http://schemas.microsoft.com/office/powerpoint/2010/main" val="4210278638"/>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795669" y="2386754"/>
            <a:ext cx="8600661" cy="2246769"/>
          </a:xfrm>
          <a:prstGeom prst="rect">
            <a:avLst/>
          </a:prstGeom>
        </p:spPr>
        <p:txBody>
          <a:bodyPr wrap="square">
            <a:spAutoFit/>
          </a:bodyPr>
          <a:lstStyle/>
          <a:p>
            <a:r>
              <a:rPr lang="fr-FR" sz="2800" b="1" dirty="0"/>
              <a:t>3/ </a:t>
            </a:r>
            <a:r>
              <a:rPr lang="fr-FR" sz="2800" b="1" dirty="0" err="1"/>
              <a:t>Maasais</a:t>
            </a:r>
            <a:r>
              <a:rPr lang="fr-FR" sz="2800" b="1" dirty="0"/>
              <a:t> : cracher sur ses amis</a:t>
            </a:r>
          </a:p>
          <a:p>
            <a:endParaRPr lang="fr-FR" sz="2800" b="1" dirty="0"/>
          </a:p>
          <a:p>
            <a:r>
              <a:rPr lang="fr-FR" sz="2800" b="1" dirty="0"/>
              <a:t>Une tradition étonnante que cette tribu africaine affectionne tout particulièrement : cracher sur ses amis et connaissances pour leur adresser tout leur respect.</a:t>
            </a:r>
          </a:p>
        </p:txBody>
      </p:sp>
    </p:spTree>
    <p:extLst>
      <p:ext uri="{BB962C8B-B14F-4D97-AF65-F5344CB8AC3E}">
        <p14:creationId xmlns:p14="http://schemas.microsoft.com/office/powerpoint/2010/main" val="2888592084"/>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2" name="Rectangle 1"/>
          <p:cNvSpPr/>
          <p:nvPr/>
        </p:nvSpPr>
        <p:spPr>
          <a:xfrm>
            <a:off x="2358886" y="2014475"/>
            <a:ext cx="7513983" cy="2677656"/>
          </a:xfrm>
          <a:prstGeom prst="rect">
            <a:avLst/>
          </a:prstGeom>
        </p:spPr>
        <p:txBody>
          <a:bodyPr wrap="square">
            <a:spAutoFit/>
          </a:bodyPr>
          <a:lstStyle/>
          <a:p>
            <a:r>
              <a:rPr lang="fr-FR" sz="2800" b="1" dirty="0"/>
              <a:t>4/ Mozambique : prêter sa femme en cas de problème de fertilité</a:t>
            </a:r>
          </a:p>
          <a:p>
            <a:endParaRPr lang="fr-FR" sz="2800" b="1" dirty="0"/>
          </a:p>
          <a:p>
            <a:r>
              <a:rPr lang="fr-FR" sz="2800" b="1" dirty="0"/>
              <a:t>Il n’y a pas que le Groenland à être “généreux” en la matière. Un petit service qu’on peut bien se rendre entre amis…</a:t>
            </a:r>
          </a:p>
        </p:txBody>
      </p:sp>
    </p:spTree>
    <p:extLst>
      <p:ext uri="{BB962C8B-B14F-4D97-AF65-F5344CB8AC3E}">
        <p14:creationId xmlns:p14="http://schemas.microsoft.com/office/powerpoint/2010/main" val="3258981772"/>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1749285" y="1643884"/>
            <a:ext cx="8693427" cy="3539430"/>
          </a:xfrm>
          <a:prstGeom prst="rect">
            <a:avLst/>
          </a:prstGeom>
        </p:spPr>
        <p:txBody>
          <a:bodyPr wrap="square">
            <a:spAutoFit/>
          </a:bodyPr>
          <a:lstStyle/>
          <a:p>
            <a:r>
              <a:rPr lang="fr-FR" sz="2800" b="1" dirty="0"/>
              <a:t>5/ Danemark : casser les assiettes du dîner du Nouvel An</a:t>
            </a:r>
          </a:p>
          <a:p>
            <a:endParaRPr lang="fr-FR" sz="2800" b="1" dirty="0"/>
          </a:p>
          <a:p>
            <a:r>
              <a:rPr lang="fr-FR" sz="2800" b="1" dirty="0"/>
              <a:t>Après le repas du réveillon, la tradition consiste à jeter les assiettes qui ont servi à régaler les Danois contre les portes des maisons. C’est comme ça qu’on les remercie ? C’est en fait une façon de prouver l’amitié que l’on porte aux intéressés et présager beaucoup de bonnes choses pour l’année à venir. Pas de vaisselle qui tienne !</a:t>
            </a:r>
          </a:p>
        </p:txBody>
      </p:sp>
    </p:spTree>
    <p:extLst>
      <p:ext uri="{BB962C8B-B14F-4D97-AF65-F5344CB8AC3E}">
        <p14:creationId xmlns:p14="http://schemas.microsoft.com/office/powerpoint/2010/main" val="1287181826"/>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a:blip r:embed="rId3"/>
          <a:stretch>
            <a:fillRect/>
          </a:stretch>
        </p:blipFill>
        <p:spPr>
          <a:xfrm>
            <a:off x="1566862" y="1095375"/>
            <a:ext cx="9058275" cy="4667250"/>
          </a:xfrm>
          <a:prstGeom prst="rect">
            <a:avLst/>
          </a:prstGeom>
          <a:effectLst>
            <a:softEdge rad="127000"/>
          </a:effectLst>
        </p:spPr>
      </p:pic>
    </p:spTree>
    <p:extLst>
      <p:ext uri="{BB962C8B-B14F-4D97-AF65-F5344CB8AC3E}">
        <p14:creationId xmlns:p14="http://schemas.microsoft.com/office/powerpoint/2010/main" val="1284036985"/>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2166729" y="1955867"/>
            <a:ext cx="7858539" cy="3108543"/>
          </a:xfrm>
          <a:prstGeom prst="rect">
            <a:avLst/>
          </a:prstGeom>
        </p:spPr>
        <p:txBody>
          <a:bodyPr wrap="square">
            <a:spAutoFit/>
          </a:bodyPr>
          <a:lstStyle/>
          <a:p>
            <a:r>
              <a:rPr lang="fr-FR" sz="2800" b="1" dirty="0"/>
              <a:t>6/ Chine : tirer 3 flèches sur son épouse après s’être marié</a:t>
            </a:r>
          </a:p>
          <a:p>
            <a:endParaRPr lang="fr-FR" sz="2800" b="1" dirty="0"/>
          </a:p>
          <a:p>
            <a:r>
              <a:rPr lang="fr-FR" sz="2800" b="1" dirty="0"/>
              <a:t>Tirer sur la mariée porterait bonheur, selon une tradition chinoise ancestrale. Dangereux us et coutumes ? Non, la flèche ne contient heureusement pas de pointe. On reste pensif…</a:t>
            </a:r>
          </a:p>
        </p:txBody>
      </p:sp>
    </p:spTree>
    <p:extLst>
      <p:ext uri="{BB962C8B-B14F-4D97-AF65-F5344CB8AC3E}">
        <p14:creationId xmlns:p14="http://schemas.microsoft.com/office/powerpoint/2010/main" val="2394345252"/>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1866900" y="1057275"/>
            <a:ext cx="8458200" cy="4743450"/>
          </a:xfrm>
          <a:prstGeom prst="rect">
            <a:avLst/>
          </a:prstGeom>
          <a:effectLst>
            <a:softEdge rad="127000"/>
          </a:effectLst>
        </p:spPr>
      </p:pic>
    </p:spTree>
    <p:extLst>
      <p:ext uri="{BB962C8B-B14F-4D97-AF65-F5344CB8AC3E}">
        <p14:creationId xmlns:p14="http://schemas.microsoft.com/office/powerpoint/2010/main" val="329909123"/>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1252329" y="1955867"/>
            <a:ext cx="9687339" cy="3108543"/>
          </a:xfrm>
          <a:prstGeom prst="rect">
            <a:avLst/>
          </a:prstGeom>
        </p:spPr>
        <p:txBody>
          <a:bodyPr wrap="square">
            <a:spAutoFit/>
          </a:bodyPr>
          <a:lstStyle/>
          <a:p>
            <a:r>
              <a:rPr lang="fr-FR" sz="2800" b="1" dirty="0"/>
              <a:t>7/ Égypte : pincer le doigt de la mariée pour lui porter chance dans sa vie de femme battue potentielle</a:t>
            </a:r>
          </a:p>
          <a:p>
            <a:endParaRPr lang="fr-FR" sz="2800" b="1" dirty="0"/>
          </a:p>
          <a:p>
            <a:r>
              <a:rPr lang="fr-FR" sz="2800" b="1" dirty="0"/>
              <a:t>Selon cette </a:t>
            </a:r>
            <a:r>
              <a:rPr lang="fr-FR" sz="2800" b="1" dirty="0" err="1"/>
              <a:t>offusquante</a:t>
            </a:r>
            <a:r>
              <a:rPr lang="fr-FR" sz="2800" b="1" dirty="0"/>
              <a:t> tradition, pincer le doigt de la mariée avant qu’elle n’entre dans le concubinage permettrait de la protéger des coups potentiels portés par son mari, et les accepter sans douleur. On crie au scandale.</a:t>
            </a:r>
          </a:p>
        </p:txBody>
      </p:sp>
    </p:spTree>
    <p:extLst>
      <p:ext uri="{BB962C8B-B14F-4D97-AF65-F5344CB8AC3E}">
        <p14:creationId xmlns:p14="http://schemas.microsoft.com/office/powerpoint/2010/main" val="1215044145"/>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1700212" y="1028700"/>
            <a:ext cx="8791575" cy="4800600"/>
          </a:xfrm>
          <a:prstGeom prst="rect">
            <a:avLst/>
          </a:prstGeom>
          <a:effectLst>
            <a:softEdge rad="127000"/>
          </a:effectLst>
        </p:spPr>
      </p:pic>
    </p:spTree>
    <p:extLst>
      <p:ext uri="{BB962C8B-B14F-4D97-AF65-F5344CB8AC3E}">
        <p14:creationId xmlns:p14="http://schemas.microsoft.com/office/powerpoint/2010/main" val="324802756"/>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sp>
        <p:nvSpPr>
          <p:cNvPr id="2" name="Rectangle 1"/>
          <p:cNvSpPr/>
          <p:nvPr/>
        </p:nvSpPr>
        <p:spPr>
          <a:xfrm>
            <a:off x="1172816" y="1885115"/>
            <a:ext cx="9846365" cy="3108543"/>
          </a:xfrm>
          <a:prstGeom prst="rect">
            <a:avLst/>
          </a:prstGeom>
        </p:spPr>
        <p:txBody>
          <a:bodyPr wrap="square">
            <a:spAutoFit/>
          </a:bodyPr>
          <a:lstStyle/>
          <a:p>
            <a:r>
              <a:rPr lang="fr-FR" sz="2800" b="1" dirty="0"/>
              <a:t>8/ Inde : les femmes assènent des coups de bâtons aux futurs mariés pour choisir le meilleur parti</a:t>
            </a:r>
          </a:p>
          <a:p>
            <a:endParaRPr lang="fr-FR" sz="2800" b="1" dirty="0"/>
          </a:p>
          <a:p>
            <a:r>
              <a:rPr lang="fr-FR" sz="2800" b="1" dirty="0"/>
              <a:t>Dans certaines régions d’Inde, les mariées choisissent le “bon” mari en leur infligeant des coups sur la tête à l’aide d’un bâton. Celui qui résiste est le meilleur parti. Plutôt violente, comme tradition…</a:t>
            </a:r>
          </a:p>
        </p:txBody>
      </p:sp>
    </p:spTree>
    <p:extLst>
      <p:ext uri="{BB962C8B-B14F-4D97-AF65-F5344CB8AC3E}">
        <p14:creationId xmlns:p14="http://schemas.microsoft.com/office/powerpoint/2010/main" val="3764923320"/>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1652587" y="1095375"/>
            <a:ext cx="8886825" cy="4667250"/>
          </a:xfrm>
          <a:prstGeom prst="rect">
            <a:avLst/>
          </a:prstGeom>
          <a:effectLst>
            <a:softEdge rad="127000"/>
          </a:effectLst>
        </p:spPr>
      </p:pic>
    </p:spTree>
    <p:extLst>
      <p:ext uri="{BB962C8B-B14F-4D97-AF65-F5344CB8AC3E}">
        <p14:creationId xmlns:p14="http://schemas.microsoft.com/office/powerpoint/2010/main" val="1987174577"/>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sp>
        <p:nvSpPr>
          <p:cNvPr id="2" name="Rectangle 1"/>
          <p:cNvSpPr/>
          <p:nvPr/>
        </p:nvSpPr>
        <p:spPr>
          <a:xfrm>
            <a:off x="1086678" y="1524980"/>
            <a:ext cx="10018643" cy="3970318"/>
          </a:xfrm>
          <a:prstGeom prst="rect">
            <a:avLst/>
          </a:prstGeom>
        </p:spPr>
        <p:txBody>
          <a:bodyPr wrap="square">
            <a:spAutoFit/>
          </a:bodyPr>
          <a:lstStyle/>
          <a:p>
            <a:r>
              <a:rPr lang="fr-FR" sz="2800" b="1" dirty="0"/>
              <a:t>9/ Vanuatu : sauter à l’élastique depuis un tronc d’arbre géant lors des cérémonies</a:t>
            </a:r>
          </a:p>
          <a:p>
            <a:endParaRPr lang="fr-FR" sz="2800" b="1" dirty="0"/>
          </a:p>
          <a:p>
            <a:r>
              <a:rPr lang="fr-FR" sz="2800" b="1" dirty="0"/>
              <a:t>Après s’être enduit le corps d’huile de coco, les hommes de l’archipel du Vanuatu sautent à l’élastique depuis un étrange promontoire fait de troncs d’arbres et de lianes. La raison de cette activité à sensation ? Honorer les cérémonies diverses et variées. Si aucun homme ne se blesse, les récoltes seront alors fructueuses…</a:t>
            </a:r>
          </a:p>
        </p:txBody>
      </p:sp>
    </p:spTree>
    <p:extLst>
      <p:ext uri="{BB962C8B-B14F-4D97-AF65-F5344CB8AC3E}">
        <p14:creationId xmlns:p14="http://schemas.microsoft.com/office/powerpoint/2010/main" val="3594460040"/>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2" name="Image 1"/>
          <p:cNvPicPr>
            <a:picLocks noChangeAspect="1"/>
          </p:cNvPicPr>
          <p:nvPr/>
        </p:nvPicPr>
        <p:blipFill>
          <a:blip r:embed="rId3"/>
          <a:stretch>
            <a:fillRect/>
          </a:stretch>
        </p:blipFill>
        <p:spPr>
          <a:xfrm>
            <a:off x="1700212" y="1019175"/>
            <a:ext cx="8791575" cy="4819650"/>
          </a:xfrm>
          <a:prstGeom prst="rect">
            <a:avLst/>
          </a:prstGeom>
          <a:effectLst>
            <a:softEdge rad="127000"/>
          </a:effectLst>
        </p:spPr>
      </p:pic>
    </p:spTree>
    <p:extLst>
      <p:ext uri="{BB962C8B-B14F-4D97-AF65-F5344CB8AC3E}">
        <p14:creationId xmlns:p14="http://schemas.microsoft.com/office/powerpoint/2010/main" val="3248337231"/>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sp>
        <p:nvSpPr>
          <p:cNvPr id="2" name="Rectangle 1"/>
          <p:cNvSpPr/>
          <p:nvPr/>
        </p:nvSpPr>
        <p:spPr>
          <a:xfrm>
            <a:off x="1045419" y="1298593"/>
            <a:ext cx="10111409" cy="4401205"/>
          </a:xfrm>
          <a:prstGeom prst="rect">
            <a:avLst/>
          </a:prstGeom>
        </p:spPr>
        <p:txBody>
          <a:bodyPr wrap="square">
            <a:spAutoFit/>
          </a:bodyPr>
          <a:lstStyle/>
          <a:p>
            <a:r>
              <a:rPr lang="fr-FR" sz="2800" b="1" dirty="0"/>
              <a:t>10/ Inde : ne pas utiliser de papier WC</a:t>
            </a:r>
          </a:p>
          <a:p>
            <a:endParaRPr lang="fr-FR" sz="2800" b="1" dirty="0"/>
          </a:p>
          <a:p>
            <a:r>
              <a:rPr lang="fr-FR" sz="2800" b="1" dirty="0"/>
              <a:t>Ne cherchez pas, en Inde, vous ne trouverez pas de papier toilette chez les habitants. Contrairement à notre mode de vie aseptisé, celui des Indiens ne connaît pas le papier WC. D’ailleurs, il semblerait qu’ils n’en aient pas l’utilité, ceux-ci faisant leurs besoins dans la meilleure position qui soit, celle qu’on adopte dans la nature quand on a une envie pressante, et qui ne coince pas la grosse commission au milieu de son colon… Du coup, c’est un seau d’eau au programme, si jamais…</a:t>
            </a:r>
          </a:p>
        </p:txBody>
      </p:sp>
    </p:spTree>
    <p:extLst>
      <p:ext uri="{BB962C8B-B14F-4D97-AF65-F5344CB8AC3E}">
        <p14:creationId xmlns:p14="http://schemas.microsoft.com/office/powerpoint/2010/main" val="1359077216"/>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stretch>
            <a:fillRect/>
          </a:stretch>
        </p:blipFill>
        <p:spPr>
          <a:xfrm>
            <a:off x="1657350" y="1057275"/>
            <a:ext cx="8877300" cy="4743450"/>
          </a:xfrm>
          <a:prstGeom prst="rect">
            <a:avLst/>
          </a:prstGeom>
          <a:effectLst>
            <a:softEdge rad="127000"/>
          </a:effectLst>
        </p:spPr>
      </p:pic>
    </p:spTree>
    <p:extLst>
      <p:ext uri="{BB962C8B-B14F-4D97-AF65-F5344CB8AC3E}">
        <p14:creationId xmlns:p14="http://schemas.microsoft.com/office/powerpoint/2010/main" val="3111265465"/>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45419" y="0"/>
            <a:ext cx="10101162" cy="646331"/>
          </a:xfrm>
          <a:prstGeom prst="rect">
            <a:avLst/>
          </a:prstGeom>
          <a:noFill/>
        </p:spPr>
        <p:txBody>
          <a:bodyPr wrap="none" lIns="91440" tIns="45720" rIns="91440" bIns="45720">
            <a:spAutoFit/>
          </a:bodyPr>
          <a:lstStyle/>
          <a:p>
            <a:pPr algn="ctr"/>
            <a:r>
              <a:rPr lang="fr-FR" sz="3600" b="1" dirty="0" smtClean="0">
                <a:ln w="0"/>
                <a:effectLst>
                  <a:outerShdw blurRad="38100" dist="19050" dir="2700000" algn="tl" rotWithShape="0">
                    <a:schemeClr val="dk1">
                      <a:alpha val="40000"/>
                    </a:schemeClr>
                  </a:outerShdw>
                </a:effectLst>
              </a:rPr>
              <a:t>Je compose pour vous avec ma douce et fidèle amie</a:t>
            </a:r>
            <a:endParaRPr lang="fr-FR" sz="36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03/01/2019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a:effectLst>
            <a:glow rad="63500">
              <a:schemeClr val="accent2">
                <a:satMod val="175000"/>
                <a:alpha val="40000"/>
              </a:schemeClr>
            </a:glow>
          </a:effectLst>
        </p:spPr>
      </p:pic>
      <p:sp>
        <p:nvSpPr>
          <p:cNvPr id="3" name="Rectangle 2"/>
          <p:cNvSpPr/>
          <p:nvPr/>
        </p:nvSpPr>
        <p:spPr>
          <a:xfrm>
            <a:off x="1045419" y="828276"/>
            <a:ext cx="10101162" cy="5170646"/>
          </a:xfrm>
          <a:prstGeom prst="rect">
            <a:avLst/>
          </a:prstGeom>
        </p:spPr>
        <p:txBody>
          <a:bodyPr wrap="square">
            <a:spAutoFit/>
          </a:bodyPr>
          <a:lstStyle/>
          <a:p>
            <a:r>
              <a:rPr lang="fr-FR" sz="6600" b="1" dirty="0" smtClean="0"/>
              <a:t>                   C’était </a:t>
            </a:r>
          </a:p>
          <a:p>
            <a:r>
              <a:rPr lang="fr-FR" sz="6600" b="1" dirty="0" smtClean="0"/>
              <a:t>Us </a:t>
            </a:r>
            <a:r>
              <a:rPr lang="fr-FR" sz="6600" b="1" dirty="0"/>
              <a:t>et coutumes étrangers : 10 habitudes surprenantes dont on peut s’offusquer </a:t>
            </a:r>
            <a:r>
              <a:rPr lang="fr-FR" sz="6600" b="1" dirty="0" smtClean="0"/>
              <a:t>! Par Lande</a:t>
            </a:r>
            <a:endParaRPr lang="fr-FR" sz="6600" b="1" dirty="0"/>
          </a:p>
        </p:txBody>
      </p:sp>
    </p:spTree>
    <p:extLst>
      <p:ext uri="{BB962C8B-B14F-4D97-AF65-F5344CB8AC3E}">
        <p14:creationId xmlns:p14="http://schemas.microsoft.com/office/powerpoint/2010/main" val="722075006"/>
      </p:ext>
    </p:extLst>
  </p:cSld>
  <p:clrMapOvr>
    <a:masterClrMapping/>
  </p:clrMapOvr>
  <mc:AlternateContent xmlns:mc="http://schemas.openxmlformats.org/markup-compatibility/2006">
    <mc:Choice xmlns:p14="http://schemas.microsoft.com/office/powerpoint/2010/main" Requires="p14">
      <p:transition spd="slow" p14:dur="6250" advTm="8000">
        <p14:vortex dir="r"/>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TotalTime>
  <Words>1165</Words>
  <Application>Microsoft Office PowerPoint</Application>
  <PresentationFormat>Grand écran</PresentationFormat>
  <Paragraphs>140</Paragraphs>
  <Slides>21</Slides>
  <Notes>21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21</vt:i4>
      </vt:variant>
    </vt:vector>
  </HeadingPairs>
  <TitlesOfParts>
    <vt:vector size="2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8</cp:revision>
  <dcterms:created xsi:type="dcterms:W3CDTF">2019-01-01T15:07:43Z</dcterms:created>
  <dcterms:modified xsi:type="dcterms:W3CDTF">2019-01-03T15:09:23Z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